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559" r:id="rId2"/>
    <p:sldId id="1567" r:id="rId3"/>
    <p:sldId id="1568" r:id="rId4"/>
    <p:sldId id="1560" r:id="rId5"/>
    <p:sldId id="1561" r:id="rId6"/>
    <p:sldId id="1590" r:id="rId7"/>
    <p:sldId id="1562" r:id="rId8"/>
    <p:sldId id="1577" r:id="rId9"/>
    <p:sldId id="1580" r:id="rId10"/>
    <p:sldId id="1570" r:id="rId11"/>
    <p:sldId id="1571" r:id="rId12"/>
    <p:sldId id="1572" r:id="rId13"/>
    <p:sldId id="1573" r:id="rId14"/>
    <p:sldId id="1575" r:id="rId15"/>
    <p:sldId id="1550" r:id="rId16"/>
    <p:sldId id="1548" r:id="rId17"/>
    <p:sldId id="1549" r:id="rId18"/>
    <p:sldId id="1551" r:id="rId19"/>
    <p:sldId id="1521" r:id="rId20"/>
    <p:sldId id="1547" r:id="rId21"/>
    <p:sldId id="1553" r:id="rId22"/>
    <p:sldId id="1552" r:id="rId23"/>
    <p:sldId id="1556" r:id="rId24"/>
    <p:sldId id="1538" r:id="rId25"/>
    <p:sldId id="1546" r:id="rId26"/>
    <p:sldId id="1539" r:id="rId27"/>
    <p:sldId id="1555" r:id="rId28"/>
    <p:sldId id="1557" r:id="rId29"/>
    <p:sldId id="1558" r:id="rId30"/>
    <p:sldId id="155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5B987"/>
    <a:srgbClr val="FFD7D4"/>
    <a:srgbClr val="B1D1A7"/>
    <a:srgbClr val="2B802C"/>
    <a:srgbClr val="8B1630"/>
    <a:srgbClr val="FFFC81"/>
    <a:srgbClr val="8A90A6"/>
    <a:srgbClr val="8A73A0"/>
    <a:srgbClr val="FCC1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0" autoAdjust="0"/>
    <p:restoredTop sz="83667" autoAdjust="0"/>
  </p:normalViewPr>
  <p:slideViewPr>
    <p:cSldViewPr>
      <p:cViewPr varScale="1">
        <p:scale>
          <a:sx n="91" d="100"/>
          <a:sy n="91" d="100"/>
        </p:scale>
        <p:origin x="-1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AA6DDBD-8EAC-3B49-8F62-C82B9D47879B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A04ED2A-C739-C042-8F6A-022996BB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E3B6E46-C4C8-464D-8D9E-4AEB25D3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57F69-5236-4CE9-AE0B-5896B88A52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5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B6E46-C4C8-464D-8D9E-4AEB25D3C2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B6E46-C4C8-464D-8D9E-4AEB25D3C2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5599" cy="3427438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5599" cy="3427438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228587" indent="-228587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77" y="685488"/>
            <a:ext cx="4545599" cy="3427438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88" tIns="43245" rIns="86488" bIns="43245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0" indent="0" eaLnBrk="1" hangingPunct="1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B6E46-C4C8-464D-8D9E-4AEB25D3C2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6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0" indent="0" eaLnBrk="1" hangingPunct="1"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28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C0576-F5C6-B347-895E-C00FD5B2A5B3}" type="slidenum">
              <a:rPr lang="en-US"/>
              <a:pPr/>
              <a:t>30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D213-7506-4534-B8B7-0D957BD911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6215063"/>
            <a:ext cx="14351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tea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77724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2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E0A49-C313-49CC-8C24-64C56DD2E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9E56EC0D-8B7A-4FAE-B781-045529123393" descr="9E56EC0D-8B7A-4FAE-B781-04552912339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430518"/>
            <a:ext cx="79009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998663" y="6430518"/>
            <a:ext cx="7145337" cy="3921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1749425" y="6422580"/>
            <a:ext cx="6247564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Merck Genetics &amp; Pharmacogenomics (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GpGx</a:t>
            </a:r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)</a:t>
            </a:r>
            <a:endParaRPr lang="en-US" sz="2400" dirty="0" smtClean="0">
              <a:solidFill>
                <a:srgbClr val="00CC99"/>
              </a:solidFill>
              <a:latin typeface="Franklin Gothic Demi Cond" panose="020B0706030402020204" pitchFamily="34" charset="0"/>
              <a:sym typeface="Wingdings" pitchFamily="2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231900" y="6428930"/>
            <a:ext cx="862013" cy="412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37000">
                <a:srgbClr val="FFFFFF">
                  <a:alpha val="38000"/>
                </a:srgbClr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>
            <a:fillRect/>
          </a:stretch>
        </p:blipFill>
        <p:spPr bwMode="auto">
          <a:xfrm>
            <a:off x="55563" y="6244780"/>
            <a:ext cx="12969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49564" y="589534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4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473825"/>
            <a:ext cx="685800" cy="2317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E0A49-C313-49CC-8C24-64C56DD2E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9E56EC0D-8B7A-4FAE-B781-045529123393" descr="9E56EC0D-8B7A-4FAE-B781-04552912339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430518"/>
            <a:ext cx="79009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998663" y="6430518"/>
            <a:ext cx="7145337" cy="3921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1749425" y="6422580"/>
            <a:ext cx="6247564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Merck Genetics &amp; Pharmacogenomics (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GpGx</a:t>
            </a:r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)</a:t>
            </a:r>
            <a:endParaRPr lang="en-US" sz="2400" dirty="0" smtClean="0">
              <a:solidFill>
                <a:srgbClr val="00CC99"/>
              </a:solidFill>
              <a:latin typeface="Franklin Gothic Demi Cond" panose="020B0706030402020204" pitchFamily="34" charset="0"/>
              <a:sym typeface="Wingdings" pitchFamily="2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231900" y="6428930"/>
            <a:ext cx="862013" cy="412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37000">
                <a:srgbClr val="FFFFFF">
                  <a:alpha val="38000"/>
                </a:srgbClr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>
            <a:fillRect/>
          </a:stretch>
        </p:blipFill>
        <p:spPr bwMode="auto">
          <a:xfrm>
            <a:off x="55563" y="6244780"/>
            <a:ext cx="12969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49564" y="589534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8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9E56EC0D-8B7A-4FAE-B781-045529123393" descr="9E56EC0D-8B7A-4FAE-B781-04552912339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430518"/>
            <a:ext cx="79009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998663" y="6430518"/>
            <a:ext cx="7145337" cy="3921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749425" y="6422580"/>
            <a:ext cx="6247564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Merck Genetics &amp; Pharmacogenomics (</a:t>
            </a:r>
            <a:r>
              <a:rPr lang="en-US" sz="2000" dirty="0" err="1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GpGx</a:t>
            </a:r>
            <a:r>
              <a:rPr lang="en-US" sz="20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Gulim" pitchFamily="34" charset="-127"/>
              </a:rPr>
              <a:t>)</a:t>
            </a:r>
            <a:endParaRPr lang="en-US" sz="2400" dirty="0" smtClean="0">
              <a:solidFill>
                <a:srgbClr val="00CC99"/>
              </a:solidFill>
              <a:latin typeface="Franklin Gothic Demi Cond" panose="020B0706030402020204" pitchFamily="34" charset="0"/>
              <a:sym typeface="Wingdings" pitchFamily="2" charset="2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1231900" y="6428930"/>
            <a:ext cx="862013" cy="412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37000">
                <a:srgbClr val="FFFFFF">
                  <a:alpha val="38000"/>
                </a:srgbClr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>
            <a:fillRect/>
          </a:stretch>
        </p:blipFill>
        <p:spPr bwMode="auto">
          <a:xfrm>
            <a:off x="55563" y="6244780"/>
            <a:ext cx="12969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</p:sldLayoutIdLst>
  <p:transition xmlns:p14="http://schemas.microsoft.com/office/powerpoint/2010/main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t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1.jpeg"/><Relationship Id="rId5" Type="http://schemas.openxmlformats.org/officeDocument/2006/relationships/image" Target="../media/image34.tif"/><Relationship Id="rId6" Type="http://schemas.openxmlformats.org/officeDocument/2006/relationships/image" Target="../media/image30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vesseyr\AppData\Local\Microsoft\Windows\Temporary Internet Files\Content.IE5\DAW2ELX3\MC900436915[1]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603897"/>
            <a:ext cx="3084164" cy="22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28600" y="3912412"/>
            <a:ext cx="5237586" cy="50718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Robert Plenge, MD, PhD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010814" y="1983858"/>
            <a:ext cx="5237585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 Role of Human Genetics in Drug Discovery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3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09600"/>
            <a:ext cx="3949700" cy="2734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114800" y="304800"/>
            <a:ext cx="4800600" cy="3124200"/>
          </a:xfrm>
          <a:prstGeom prst="rect">
            <a:avLst/>
          </a:prstGeom>
          <a:gradFill flip="none" rotWithShape="1">
            <a:gsLst>
              <a:gs pos="98000">
                <a:srgbClr val="FF0000">
                  <a:alpha val="45000"/>
                </a:srgbClr>
              </a:gs>
              <a:gs pos="45000">
                <a:srgbClr val="FFFFFF">
                  <a:alpha val="2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5029200"/>
            <a:ext cx="434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solidFill>
                  <a:srgbClr val="0000FF"/>
                </a:solidFill>
                <a:latin typeface="Arial"/>
                <a:ea typeface="Trebuchet MS" charset="0"/>
                <a:cs typeface="Arial"/>
              </a:rPr>
              <a:t>We determine dose-response in clinical trials, after many years and millions of dollars</a:t>
            </a:r>
            <a:endParaRPr lang="en-US" sz="2400" i="1" dirty="0">
              <a:solidFill>
                <a:srgbClr val="0000FF"/>
              </a:solidFill>
              <a:latin typeface="Arial"/>
              <a:ea typeface="Trebuchet MS" charset="0"/>
              <a:cs typeface="Arial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87288" y="4191000"/>
            <a:ext cx="2285110" cy="55981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TIDVAL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444688" y="4191000"/>
            <a:ext cx="2285110" cy="55981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Lead Optimization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502088" y="4191000"/>
            <a:ext cx="2285110" cy="559811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First-in-human Trials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559488" y="4191000"/>
            <a:ext cx="2285110" cy="559811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Phase II-III Clinical Trials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9600"/>
            <a:ext cx="3949700" cy="2734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09600" y="304800"/>
            <a:ext cx="4800600" cy="3124200"/>
          </a:xfrm>
          <a:prstGeom prst="rect">
            <a:avLst/>
          </a:prstGeom>
          <a:gradFill flip="none" rotWithShape="1">
            <a:gsLst>
              <a:gs pos="93000">
                <a:srgbClr val="FF9007">
                  <a:alpha val="48000"/>
                </a:srgbClr>
              </a:gs>
              <a:gs pos="20000">
                <a:srgbClr val="FFFFFF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38200" y="3429000"/>
            <a:ext cx="990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990600" y="5029200"/>
            <a:ext cx="4038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solidFill>
                  <a:srgbClr val="0000FF"/>
                </a:solidFill>
                <a:latin typeface="Arial"/>
                <a:ea typeface="Trebuchet MS" charset="0"/>
                <a:cs typeface="Arial"/>
              </a:rPr>
              <a:t>We aspire to determine dose-response at the time of target ID and validation</a:t>
            </a:r>
            <a:endParaRPr lang="en-US" sz="2400" i="1" dirty="0">
              <a:solidFill>
                <a:srgbClr val="0000FF"/>
              </a:solidFill>
              <a:latin typeface="Arial"/>
              <a:ea typeface="Trebuchet MS" charset="0"/>
              <a:cs typeface="Arial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334000" y="5410200"/>
            <a:ext cx="36074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900" dirty="0" smtClean="0">
                <a:latin typeface="Arial"/>
                <a:ea typeface="Trebuchet MS" charset="0"/>
                <a:cs typeface="Arial"/>
              </a:rPr>
              <a:t>Plenge, </a:t>
            </a:r>
            <a:r>
              <a:rPr lang="en-US" sz="1900" dirty="0" err="1" smtClean="0">
                <a:latin typeface="Arial"/>
                <a:ea typeface="Trebuchet MS" charset="0"/>
                <a:cs typeface="Arial"/>
              </a:rPr>
              <a:t>Scolnick</a:t>
            </a:r>
            <a:r>
              <a:rPr lang="en-US" sz="1900" dirty="0" smtClean="0">
                <a:latin typeface="Arial"/>
                <a:ea typeface="Trebuchet MS" charset="0"/>
                <a:cs typeface="Arial"/>
              </a:rPr>
              <a:t> &amp; </a:t>
            </a:r>
            <a:r>
              <a:rPr lang="en-US" sz="1900" dirty="0" err="1" smtClean="0">
                <a:latin typeface="Arial"/>
                <a:ea typeface="Trebuchet MS" charset="0"/>
                <a:cs typeface="Arial"/>
              </a:rPr>
              <a:t>Altshuler</a:t>
            </a:r>
            <a:r>
              <a:rPr lang="en-US" sz="1900" dirty="0" smtClean="0">
                <a:latin typeface="Arial"/>
                <a:ea typeface="Trebuchet MS" charset="0"/>
                <a:cs typeface="Arial"/>
              </a:rPr>
              <a:t> (2013) </a:t>
            </a:r>
            <a:r>
              <a:rPr lang="en-US" sz="1900" u="sng" dirty="0">
                <a:latin typeface="Arial"/>
                <a:ea typeface="Trebuchet MS" charset="0"/>
                <a:cs typeface="Arial"/>
              </a:rPr>
              <a:t>Nat Rev Drug Discovery </a:t>
            </a:r>
            <a:endParaRPr lang="en-US" sz="1900" u="sng" dirty="0" smtClean="0">
              <a:latin typeface="Arial"/>
              <a:ea typeface="Trebuchet MS" charset="0"/>
              <a:cs typeface="Arial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87288" y="4191000"/>
            <a:ext cx="2285110" cy="55981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TIDVAL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44688" y="4191000"/>
            <a:ext cx="2285110" cy="559811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Lead Optimization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502088" y="4191000"/>
            <a:ext cx="2285110" cy="559811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First-in-human Trials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559488" y="4191000"/>
            <a:ext cx="2285110" cy="559811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Phase II-III Clinical Trials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161121" y="748724"/>
            <a:ext cx="6916079" cy="458527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121" y="4859058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Gene </a:t>
            </a:r>
            <a:r>
              <a:rPr lang="en-US" sz="2400" dirty="0" smtClean="0">
                <a:latin typeface="Arial"/>
                <a:cs typeface="Arial"/>
              </a:rPr>
              <a:t>function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5994" y="257529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Human phenotype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9103446">
            <a:off x="1865043" y="1558350"/>
            <a:ext cx="6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 rot="19103446">
            <a:off x="1929457" y="3618131"/>
            <a:ext cx="57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74930" y="4420936"/>
            <a:ext cx="46481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7627" y="1296736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999135">
            <a:off x="2950658" y="4697467"/>
            <a:ext cx="79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GOF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 rot="18999135">
            <a:off x="6039960" y="4598007"/>
            <a:ext cx="74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LOF</a:t>
            </a:r>
            <a:endParaRPr lang="en-US" i="1" dirty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304800" y="152400"/>
            <a:ext cx="2209800" cy="12954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/>
              <a:t>Pick a </a:t>
            </a:r>
            <a:r>
              <a:rPr lang="en-US" sz="2400" dirty="0" smtClean="0"/>
              <a:t>human phenotype for drug efficacy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52400"/>
            <a:ext cx="4517255" cy="3886200"/>
            <a:chOff x="3048000" y="152400"/>
            <a:chExt cx="4517255" cy="3886200"/>
          </a:xfrm>
        </p:grpSpPr>
        <p:sp>
          <p:nvSpPr>
            <p:cNvPr id="38" name="TextBox 37"/>
            <p:cNvSpPr txBox="1"/>
            <p:nvPr/>
          </p:nvSpPr>
          <p:spPr>
            <a:xfrm>
              <a:off x="4673464" y="3638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73464" y="32004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73464" y="27432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73464" y="2495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73464" y="2209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73464" y="1447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73464" y="15048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Rectangular Callout 35"/>
            <p:cNvSpPr/>
            <p:nvPr/>
          </p:nvSpPr>
          <p:spPr bwMode="auto">
            <a:xfrm>
              <a:off x="3048000" y="152400"/>
              <a:ext cx="4517255" cy="1222248"/>
            </a:xfrm>
            <a:prstGeom prst="wedgeRectCallout">
              <a:avLst>
                <a:gd name="adj1" fmla="val 105"/>
                <a:gd name="adj2" fmla="val 66755"/>
              </a:avLst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dirty="0" smtClean="0"/>
                <a:t>Identify a series of alleles with range of effect sizes in humans (but of unknown function)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1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161121" y="748724"/>
            <a:ext cx="6916079" cy="458527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121" y="4859058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Gene </a:t>
            </a:r>
            <a:r>
              <a:rPr lang="en-US" sz="2400" dirty="0" smtClean="0">
                <a:latin typeface="Arial"/>
                <a:cs typeface="Arial"/>
              </a:rPr>
              <a:t>function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5994" y="257529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Human phenotype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9103446">
            <a:off x="1865043" y="1558350"/>
            <a:ext cx="6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 rot="19103446">
            <a:off x="1929457" y="3618131"/>
            <a:ext cx="57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74930" y="4420936"/>
            <a:ext cx="46481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7627" y="1296736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999135">
            <a:off x="2950658" y="4697467"/>
            <a:ext cx="79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GOF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 rot="18999135">
            <a:off x="6039960" y="4598007"/>
            <a:ext cx="74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LOF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04252" y="1941326"/>
            <a:ext cx="1082348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3255929" y="1525336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304800" y="152400"/>
            <a:ext cx="2209800" cy="12954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/>
              <a:t>Pick a </a:t>
            </a:r>
            <a:r>
              <a:rPr lang="en-US" sz="2400" dirty="0" smtClean="0"/>
              <a:t>human phenotype for drug efficacy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>
            <a:off x="304800" y="4202354"/>
            <a:ext cx="2667000" cy="1969846"/>
          </a:xfrm>
          <a:prstGeom prst="wedgeRectCallout">
            <a:avLst>
              <a:gd name="adj1" fmla="val 81205"/>
              <a:gd name="adj2" fmla="val -81592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 smtClean="0"/>
              <a:t>Assess biological function of alleles to estimate “efficacy” response curve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39135" y="377952"/>
            <a:ext cx="2980665" cy="3660648"/>
            <a:chOff x="3039135" y="377952"/>
            <a:chExt cx="2980665" cy="3660648"/>
          </a:xfrm>
        </p:grpSpPr>
        <p:sp>
          <p:nvSpPr>
            <p:cNvPr id="38" name="TextBox 37"/>
            <p:cNvSpPr txBox="1"/>
            <p:nvPr/>
          </p:nvSpPr>
          <p:spPr>
            <a:xfrm>
              <a:off x="3657600" y="3638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0" y="32004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6264" y="27432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43400" y="2495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92464" y="2209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64064" y="1447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0664" y="15048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39135" y="377952"/>
              <a:ext cx="1524000" cy="1222248"/>
              <a:chOff x="3039135" y="377952"/>
              <a:chExt cx="1524000" cy="1222248"/>
            </a:xfrm>
          </p:grpSpPr>
          <p:sp>
            <p:nvSpPr>
              <p:cNvPr id="36" name="Rectangular Callout 35"/>
              <p:cNvSpPr/>
              <p:nvPr/>
            </p:nvSpPr>
            <p:spPr bwMode="auto">
              <a:xfrm rot="20597431">
                <a:off x="3039135" y="377952"/>
                <a:ext cx="1524000" cy="1222248"/>
              </a:xfrm>
              <a:prstGeom prst="wedgeRectCallout">
                <a:avLst>
                  <a:gd name="adj1" fmla="val -5519"/>
                  <a:gd name="adj2" fmla="val 140529"/>
                </a:avLst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 smtClean="0"/>
                  <a:t>Identify a series of alleles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91000" y="990600"/>
                <a:ext cx="355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X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4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161121" y="748724"/>
            <a:ext cx="6916079" cy="458527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121" y="4859058"/>
            <a:ext cx="211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Gene </a:t>
            </a:r>
            <a:r>
              <a:rPr lang="en-US" sz="2400" dirty="0" smtClean="0">
                <a:latin typeface="Arial"/>
                <a:cs typeface="Arial"/>
              </a:rPr>
              <a:t>function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5994" y="257529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Human phenotype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9103446">
            <a:off x="1865043" y="1558350"/>
            <a:ext cx="6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 rot="19103446">
            <a:off x="1929457" y="3618131"/>
            <a:ext cx="57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74930" y="4420936"/>
            <a:ext cx="46481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7627" y="1296736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999135">
            <a:off x="2950658" y="4697467"/>
            <a:ext cx="79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GOF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 rot="18999135">
            <a:off x="6039960" y="4598007"/>
            <a:ext cx="74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LOF</a:t>
            </a:r>
            <a:endParaRPr lang="en-US" i="1" dirty="0"/>
          </a:p>
        </p:txBody>
      </p:sp>
      <p:sp>
        <p:nvSpPr>
          <p:cNvPr id="29" name="Freeform 28"/>
          <p:cNvSpPr/>
          <p:nvPr/>
        </p:nvSpPr>
        <p:spPr>
          <a:xfrm>
            <a:off x="3980521" y="1525336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4252" y="1941326"/>
            <a:ext cx="1082348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60349" y="2419290"/>
            <a:ext cx="1031051" cy="40011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3255929" y="1525336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121" y="3113782"/>
            <a:ext cx="2514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provides evidence for the therapeutic window at the time of target </a:t>
            </a:r>
            <a:r>
              <a:rPr lang="en-US" sz="1600" dirty="0" smtClean="0"/>
              <a:t>ID &amp; validation</a:t>
            </a:r>
            <a:r>
              <a:rPr lang="en-US" sz="1600" dirty="0"/>
              <a:t>. </a:t>
            </a:r>
            <a:endParaRPr lang="en-US" sz="1600" i="1" dirty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304800" y="152400"/>
            <a:ext cx="2209800" cy="12954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/>
              <a:t>Pick a </a:t>
            </a:r>
            <a:r>
              <a:rPr lang="en-US" sz="2400" dirty="0" smtClean="0"/>
              <a:t>human phenotype for drug efficacy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ular Callout 50"/>
          <p:cNvSpPr/>
          <p:nvPr/>
        </p:nvSpPr>
        <p:spPr bwMode="auto">
          <a:xfrm rot="21079737">
            <a:off x="208675" y="5072598"/>
            <a:ext cx="2667000" cy="917448"/>
          </a:xfrm>
          <a:prstGeom prst="wedgeRectCallout">
            <a:avLst>
              <a:gd name="adj1" fmla="val 88620"/>
              <a:gd name="adj2" fmla="val 5641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 smtClean="0"/>
              <a:t>Assess biological function of alleles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39135" y="377952"/>
            <a:ext cx="2980665" cy="3660648"/>
            <a:chOff x="3039135" y="377952"/>
            <a:chExt cx="2980665" cy="3660648"/>
          </a:xfrm>
        </p:grpSpPr>
        <p:sp>
          <p:nvSpPr>
            <p:cNvPr id="38" name="TextBox 37"/>
            <p:cNvSpPr txBox="1"/>
            <p:nvPr/>
          </p:nvSpPr>
          <p:spPr>
            <a:xfrm>
              <a:off x="3657600" y="3638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0" y="32004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16264" y="27432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43400" y="24954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92464" y="2209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64064" y="14478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0664" y="15048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39135" y="377952"/>
              <a:ext cx="1524000" cy="1222248"/>
              <a:chOff x="3039135" y="377952"/>
              <a:chExt cx="1524000" cy="1222248"/>
            </a:xfrm>
          </p:grpSpPr>
          <p:sp>
            <p:nvSpPr>
              <p:cNvPr id="36" name="Rectangular Callout 35"/>
              <p:cNvSpPr/>
              <p:nvPr/>
            </p:nvSpPr>
            <p:spPr bwMode="auto">
              <a:xfrm rot="20597431">
                <a:off x="3039135" y="377952"/>
                <a:ext cx="1524000" cy="1222248"/>
              </a:xfrm>
              <a:prstGeom prst="wedgeRectCallout">
                <a:avLst>
                  <a:gd name="adj1" fmla="val -5519"/>
                  <a:gd name="adj2" fmla="val 140529"/>
                </a:avLst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 smtClean="0"/>
                  <a:t>Identify a series of alleles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91000" y="990600"/>
                <a:ext cx="355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X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519628" y="152400"/>
            <a:ext cx="3709972" cy="3529024"/>
            <a:chOff x="4519628" y="152400"/>
            <a:chExt cx="3709972" cy="3529024"/>
          </a:xfrm>
        </p:grpSpPr>
        <p:sp>
          <p:nvSpPr>
            <p:cNvPr id="53" name="Rectangular Callout 52"/>
            <p:cNvSpPr/>
            <p:nvPr/>
          </p:nvSpPr>
          <p:spPr bwMode="auto">
            <a:xfrm>
              <a:off x="5562600" y="152400"/>
              <a:ext cx="2667000" cy="917448"/>
            </a:xfrm>
            <a:prstGeom prst="wedgeRectCallout">
              <a:avLst>
                <a:gd name="adj1" fmla="val 1685"/>
                <a:gd name="adj2" fmla="val 100605"/>
              </a:avLst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400" dirty="0" smtClean="0"/>
                <a:t>Assess </a:t>
              </a:r>
              <a:r>
                <a:rPr lang="en-US" sz="2400" dirty="0" err="1" smtClean="0"/>
                <a:t>pleiotropy</a:t>
              </a:r>
              <a:r>
                <a:rPr lang="en-US" sz="2400" dirty="0" smtClean="0"/>
                <a:t> as proxy for ADEs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4519628" y="2880687"/>
              <a:ext cx="10638" cy="80073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3252772" y="560188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FF"/>
                </a:solidFill>
              </a:rPr>
              <a:t>New target for drug screen!</a:t>
            </a:r>
            <a:endParaRPr lang="en-US" sz="3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 bwMode="auto">
          <a:xfrm>
            <a:off x="1143000" y="914400"/>
            <a:ext cx="7086600" cy="35052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6600" dirty="0"/>
              <a:t>Pick a </a:t>
            </a:r>
            <a:r>
              <a:rPr lang="en-US" sz="6600" dirty="0" smtClean="0"/>
              <a:t>human phenotype for drug efficacy</a:t>
            </a:r>
            <a:endParaRPr kumimoji="0" 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5270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1399822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pat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"/>
          <a:stretch/>
        </p:blipFill>
        <p:spPr>
          <a:xfrm>
            <a:off x="0" y="1594603"/>
            <a:ext cx="9144000" cy="45296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6154" y="1476022"/>
            <a:ext cx="3374908" cy="4648200"/>
            <a:chOff x="226154" y="1600200"/>
            <a:chExt cx="3374908" cy="4724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6154" y="1981200"/>
              <a:ext cx="3374908" cy="43434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952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6418" y="1600200"/>
              <a:ext cx="1954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Genetics of risk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53251" y="1476022"/>
            <a:ext cx="5262149" cy="4648200"/>
            <a:chOff x="3653251" y="1600200"/>
            <a:chExt cx="5262149" cy="4724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53251" y="1981200"/>
              <a:ext cx="5262149" cy="43434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952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9402" y="1600200"/>
              <a:ext cx="3149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Drugs treat active disease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80937" y="1491182"/>
            <a:ext cx="1295400" cy="457200"/>
            <a:chOff x="2980937" y="1615360"/>
            <a:chExt cx="1295400" cy="457200"/>
          </a:xfrm>
        </p:grpSpPr>
        <p:sp>
          <p:nvSpPr>
            <p:cNvPr id="13" name="Left-Right Arrow 12"/>
            <p:cNvSpPr/>
            <p:nvPr/>
          </p:nvSpPr>
          <p:spPr bwMode="auto">
            <a:xfrm>
              <a:off x="2980937" y="1615360"/>
              <a:ext cx="1295400" cy="457200"/>
            </a:xfrm>
            <a:prstGeom prst="leftRightArrow">
              <a:avLst/>
            </a:prstGeom>
            <a:solidFill>
              <a:srgbClr val="0000FF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5359" y="1659294"/>
              <a:ext cx="82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</a:rPr>
                <a:t>?????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04422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Arial"/>
                <a:cs typeface="Arial"/>
              </a:rPr>
              <a:t>Pathways that lead to RA are related to pathways in active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3169" y="6062246"/>
            <a:ext cx="272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Klareskog</a:t>
            </a:r>
            <a:r>
              <a:rPr lang="en-US" sz="1600" dirty="0" smtClean="0"/>
              <a:t> </a:t>
            </a:r>
            <a:r>
              <a:rPr lang="en-US" sz="1600" i="1" dirty="0" smtClean="0"/>
              <a:t>et al </a:t>
            </a:r>
            <a:r>
              <a:rPr lang="en-US" sz="1600" u="sng" dirty="0" smtClean="0"/>
              <a:t>Lancet</a:t>
            </a:r>
            <a:r>
              <a:rPr lang="en-US" sz="1600" dirty="0" smtClean="0"/>
              <a:t> 2009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95165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/>
                <a:cs typeface="Arial"/>
              </a:rPr>
              <a:t>Enrichment between RA genetic networks and RA drugs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Fig5_05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179" r="67281" b="53543"/>
          <a:stretch/>
        </p:blipFill>
        <p:spPr>
          <a:xfrm>
            <a:off x="185787" y="1721106"/>
            <a:ext cx="4267200" cy="4451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114800" y="1752600"/>
            <a:ext cx="914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na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3" y="1900145"/>
            <a:ext cx="4425262" cy="3276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929961" y="5715000"/>
            <a:ext cx="370770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900" dirty="0" smtClean="0">
                <a:latin typeface="Arial"/>
                <a:ea typeface="Trebuchet MS" charset="0"/>
                <a:cs typeface="Arial"/>
              </a:rPr>
              <a:t>Okada </a:t>
            </a:r>
            <a:r>
              <a:rPr lang="en-US" sz="1900" i="1" dirty="0" smtClean="0">
                <a:latin typeface="Arial"/>
                <a:ea typeface="Trebuchet MS" charset="0"/>
                <a:cs typeface="Arial"/>
              </a:rPr>
              <a:t>et al </a:t>
            </a:r>
            <a:r>
              <a:rPr lang="en-US" sz="1900" dirty="0" smtClean="0">
                <a:latin typeface="Arial"/>
                <a:ea typeface="Trebuchet MS" charset="0"/>
                <a:cs typeface="Arial"/>
              </a:rPr>
              <a:t>(2013) </a:t>
            </a:r>
            <a:r>
              <a:rPr lang="en-US" sz="1900" u="sng" dirty="0" smtClean="0">
                <a:latin typeface="Arial"/>
                <a:ea typeface="Trebuchet MS" charset="0"/>
                <a:cs typeface="Arial"/>
              </a:rPr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34159239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 bwMode="auto">
          <a:xfrm>
            <a:off x="1143000" y="914400"/>
            <a:ext cx="7086600" cy="35052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6600" dirty="0"/>
              <a:t>Identify a series of alleles with range of effect </a:t>
            </a:r>
            <a:r>
              <a:rPr lang="en-US" sz="6600" dirty="0" smtClean="0"/>
              <a:t>sizes</a:t>
            </a:r>
            <a:endParaRPr kumimoji="0" 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6603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457200" y="11430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Example of </a:t>
            </a:r>
            <a:r>
              <a:rPr lang="en-US" i="1" dirty="0" smtClean="0">
                <a:latin typeface="Arial"/>
                <a:cs typeface="Arial"/>
              </a:rPr>
              <a:t>TYK2 </a:t>
            </a:r>
            <a:r>
              <a:rPr lang="en-US" dirty="0" smtClean="0">
                <a:latin typeface="Arial"/>
                <a:cs typeface="Arial"/>
              </a:rPr>
              <a:t>and RA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79588" y="1887504"/>
            <a:ext cx="7073812" cy="3751296"/>
            <a:chOff x="304800" y="1295400"/>
            <a:chExt cx="5216646" cy="2708130"/>
          </a:xfrm>
        </p:grpSpPr>
        <p:pic>
          <p:nvPicPr>
            <p:cNvPr id="7" name="Picture 6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4" r="66996"/>
            <a:stretch/>
          </p:blipFill>
          <p:spPr>
            <a:xfrm>
              <a:off x="304800" y="1719333"/>
              <a:ext cx="2971800" cy="22841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80384" y="1295400"/>
              <a:ext cx="3736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Multiple alleles protect from RA</a:t>
              </a:r>
              <a:endParaRPr lang="en-US" u="sn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45046" y="2505624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P</a:t>
              </a:r>
              <a:r>
                <a:rPr lang="en-US" dirty="0" smtClean="0"/>
                <a:t>=10</a:t>
              </a:r>
              <a:r>
                <a:rPr lang="en-US" baseline="30000" dirty="0" smtClean="0"/>
                <a:t>-25 </a:t>
              </a:r>
              <a:r>
                <a:rPr lang="en-US" dirty="0" smtClean="0"/>
                <a:t>in &gt;30,000 case-control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62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Why do drugs fails?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859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457200" y="11430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Complete knock-out leads to PID</a:t>
            </a:r>
          </a:p>
        </p:txBody>
      </p:sp>
      <p:pic>
        <p:nvPicPr>
          <p:cNvPr id="5" name="Picture 4" descr="imgr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322651" cy="3733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13589" y="1694795"/>
            <a:ext cx="2273211" cy="390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Rare families with complete loss of </a:t>
            </a:r>
            <a:r>
              <a:rPr lang="en-US" i="1" dirty="0" smtClean="0"/>
              <a:t>TYK2</a:t>
            </a:r>
          </a:p>
          <a:p>
            <a:pPr algn="ctr"/>
            <a:endParaRPr lang="en-US" i="1" dirty="0"/>
          </a:p>
          <a:p>
            <a:pPr algn="ctr"/>
            <a:r>
              <a:rPr lang="en-US" dirty="0" smtClean="0"/>
              <a:t>Indicates effect of maximum inhibition in ideal model organism (humans)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(Note: this pedigree is for illustrative purposes only) </a:t>
            </a:r>
          </a:p>
        </p:txBody>
      </p:sp>
    </p:spTree>
    <p:extLst>
      <p:ext uri="{BB962C8B-B14F-4D97-AF65-F5344CB8AC3E}">
        <p14:creationId xmlns:p14="http://schemas.microsoft.com/office/powerpoint/2010/main" val="6836260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 bwMode="auto">
          <a:xfrm>
            <a:off x="1143000" y="914400"/>
            <a:ext cx="7086600" cy="35052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6600" dirty="0"/>
              <a:t>Assess biological function </a:t>
            </a:r>
            <a:r>
              <a:rPr lang="en-US" sz="6600" dirty="0" smtClean="0"/>
              <a:t>to </a:t>
            </a:r>
            <a:r>
              <a:rPr lang="en-US" sz="6600" dirty="0"/>
              <a:t>estimate “efficacy</a:t>
            </a:r>
            <a:r>
              <a:rPr lang="en-US" sz="6600" dirty="0" smtClean="0"/>
              <a:t>”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622246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457200" y="11430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Functional studies show LOF</a:t>
            </a:r>
          </a:p>
        </p:txBody>
      </p:sp>
      <p:pic>
        <p:nvPicPr>
          <p:cNvPr id="10" name="Picture 9" descr="couturi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4523889" cy="4416496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324600" y="1929348"/>
            <a:ext cx="2273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Studies in cell lines</a:t>
            </a:r>
            <a:endParaRPr lang="en-US" i="1" dirty="0" smtClean="0"/>
          </a:p>
          <a:p>
            <a:pPr algn="ctr"/>
            <a:endParaRPr lang="en-US" i="1" dirty="0"/>
          </a:p>
          <a:p>
            <a:pPr algn="ctr"/>
            <a:r>
              <a:rPr lang="en-US" dirty="0" smtClean="0"/>
              <a:t>Implicates catalytic function impaired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However, there are other functions of TYK2 which need further exploration </a:t>
            </a:r>
          </a:p>
        </p:txBody>
      </p:sp>
    </p:spTree>
    <p:extLst>
      <p:ext uri="{BB962C8B-B14F-4D97-AF65-F5344CB8AC3E}">
        <p14:creationId xmlns:p14="http://schemas.microsoft.com/office/powerpoint/2010/main" val="31308702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 bwMode="auto">
          <a:xfrm>
            <a:off x="1143000" y="914400"/>
            <a:ext cx="7086600" cy="3505200"/>
          </a:xfrm>
          <a:prstGeom prst="wedgeRectCallout">
            <a:avLst>
              <a:gd name="adj1" fmla="val -4246"/>
              <a:gd name="adj2" fmla="val 91249"/>
            </a:avLst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6600" dirty="0"/>
              <a:t>Assess </a:t>
            </a:r>
            <a:r>
              <a:rPr lang="en-US" sz="6600" dirty="0" err="1"/>
              <a:t>pleiotropy</a:t>
            </a:r>
            <a:r>
              <a:rPr lang="en-US" sz="6600" dirty="0"/>
              <a:t> as proxy for </a:t>
            </a:r>
            <a:r>
              <a:rPr lang="en-US" sz="6600" dirty="0" smtClean="0"/>
              <a:t>adverse events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267725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ogo_Figure5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29"/>
          <a:stretch/>
        </p:blipFill>
        <p:spPr>
          <a:xfrm>
            <a:off x="118328" y="1905000"/>
            <a:ext cx="8873272" cy="411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6999" y="5195712"/>
            <a:ext cx="6773334" cy="9821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Arial"/>
                <a:cs typeface="Arial"/>
              </a:rPr>
              <a:t>PheWAS</a:t>
            </a:r>
            <a:r>
              <a:rPr lang="en-US" sz="4000" dirty="0" smtClean="0">
                <a:latin typeface="Arial"/>
                <a:cs typeface="Arial"/>
              </a:rPr>
              <a:t> identifies RA and autoimmunity, but not other ADE’s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658556" y="4766734"/>
            <a:ext cx="513644" cy="383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B163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971800" y="5257800"/>
            <a:ext cx="3748682" cy="707886"/>
          </a:xfrm>
          <a:prstGeom prst="rect">
            <a:avLst/>
          </a:prstGeom>
          <a:noFill/>
          <a:ln w="38100" cmpd="sng">
            <a:solidFill>
              <a:srgbClr val="7F7F7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 surpasses study-wide significance (dotted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39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ogo_Figure5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29"/>
          <a:stretch/>
        </p:blipFill>
        <p:spPr>
          <a:xfrm>
            <a:off x="118328" y="1905000"/>
            <a:ext cx="8873272" cy="411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6999" y="5195712"/>
            <a:ext cx="6773334" cy="9821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Arial"/>
                <a:cs typeface="Arial"/>
              </a:rPr>
              <a:t>PheWAS</a:t>
            </a:r>
            <a:r>
              <a:rPr lang="en-US" sz="4000" dirty="0" smtClean="0">
                <a:latin typeface="Arial"/>
                <a:cs typeface="Arial"/>
              </a:rPr>
              <a:t> identifies RA and autoimmunity, but not other ADE’s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447800" y="3962400"/>
            <a:ext cx="7620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85318" y="5464314"/>
            <a:ext cx="3748682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obvious risk of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21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ogo_Figure5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211513" y="1981200"/>
            <a:ext cx="8627687" cy="3810000"/>
          </a:xfrm>
          <a:prstGeom prst="rect">
            <a:avLst/>
          </a:prstGeom>
          <a:ln>
            <a:noFill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Arial"/>
                <a:cs typeface="Arial"/>
              </a:rPr>
              <a:t>PheWAS</a:t>
            </a:r>
            <a:r>
              <a:rPr lang="en-US" sz="4000" dirty="0" smtClean="0">
                <a:latin typeface="Arial"/>
                <a:cs typeface="Arial"/>
              </a:rPr>
              <a:t> suggests that </a:t>
            </a:r>
            <a:r>
              <a:rPr lang="en-US" sz="4000" dirty="0" err="1">
                <a:cs typeface="Arial"/>
              </a:rPr>
              <a:t>tofacitinib</a:t>
            </a:r>
            <a:r>
              <a:rPr lang="en-US" sz="4000" dirty="0">
                <a:cs typeface="Arial"/>
              </a:rPr>
              <a:t> </a:t>
            </a:r>
            <a:r>
              <a:rPr lang="en-US" sz="4000" dirty="0" smtClean="0">
                <a:latin typeface="Arial"/>
                <a:cs typeface="Arial"/>
              </a:rPr>
              <a:t>ADEs not related to TYK2 inhibition  </a:t>
            </a:r>
          </a:p>
        </p:txBody>
      </p:sp>
    </p:spTree>
    <p:extLst>
      <p:ext uri="{BB962C8B-B14F-4D97-AF65-F5344CB8AC3E}">
        <p14:creationId xmlns:p14="http://schemas.microsoft.com/office/powerpoint/2010/main" val="11105831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457200" y="11430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Putting it all together…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99613" y="1437393"/>
            <a:ext cx="3491987" cy="2677407"/>
            <a:chOff x="5499613" y="1437393"/>
            <a:chExt cx="3491987" cy="2677407"/>
          </a:xfrm>
        </p:grpSpPr>
        <p:pic>
          <p:nvPicPr>
            <p:cNvPr id="10" name="Picture 9" descr="couturier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908104"/>
              <a:ext cx="2260355" cy="2206696"/>
            </a:xfrm>
            <a:prstGeom prst="rect">
              <a:avLst/>
            </a:prstGeom>
            <a:ln>
              <a:solidFill>
                <a:srgbClr val="A6A6A6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499613" y="1437393"/>
              <a:ext cx="3491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Functional studies show LOF</a:t>
              </a:r>
              <a:endParaRPr lang="en-US" u="sng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4104070"/>
            <a:ext cx="3192551" cy="1997760"/>
            <a:chOff x="693649" y="4120776"/>
            <a:chExt cx="3192551" cy="1997760"/>
          </a:xfrm>
        </p:grpSpPr>
        <p:pic>
          <p:nvPicPr>
            <p:cNvPr id="5" name="Picture 4" descr="imgres-1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357" y="4689846"/>
              <a:ext cx="2036643" cy="14286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3649" y="4120776"/>
              <a:ext cx="31925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Complete KO leads to PID</a:t>
              </a:r>
              <a:endParaRPr lang="en-US" u="sng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4240180"/>
            <a:ext cx="4924545" cy="1937058"/>
            <a:chOff x="4191000" y="4240180"/>
            <a:chExt cx="4924545" cy="1937058"/>
          </a:xfrm>
        </p:grpSpPr>
        <p:pic>
          <p:nvPicPr>
            <p:cNvPr id="14" name="Picture 13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" r="22559" b="74608"/>
            <a:stretch/>
          </p:blipFill>
          <p:spPr>
            <a:xfrm>
              <a:off x="4331774" y="4729438"/>
              <a:ext cx="4515803" cy="1447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91000" y="4240180"/>
              <a:ext cx="4924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No obvious “ADEs” in ~30K EMR patients</a:t>
              </a:r>
              <a:endParaRPr lang="en-US" u="sng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1295400"/>
            <a:ext cx="4572000" cy="2708130"/>
            <a:chOff x="304800" y="1295400"/>
            <a:chExt cx="4572000" cy="2708130"/>
          </a:xfrm>
        </p:grpSpPr>
        <p:pic>
          <p:nvPicPr>
            <p:cNvPr id="7" name="Picture 6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4" r="66996"/>
            <a:stretch/>
          </p:blipFill>
          <p:spPr>
            <a:xfrm>
              <a:off x="304800" y="1719333"/>
              <a:ext cx="2971800" cy="22841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80384" y="1295400"/>
              <a:ext cx="3736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Multiple alleles protect from RA</a:t>
              </a:r>
              <a:endParaRPr lang="en-US" u="sn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2057400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P</a:t>
              </a:r>
              <a:r>
                <a:rPr lang="en-US" dirty="0" smtClean="0"/>
                <a:t>=10</a:t>
              </a:r>
              <a:r>
                <a:rPr lang="en-US" baseline="30000" dirty="0" smtClean="0"/>
                <a:t>-25 </a:t>
              </a:r>
              <a:r>
                <a:rPr lang="en-US" dirty="0" smtClean="0"/>
                <a:t>in &gt;30,000 case-control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653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084921" y="144535"/>
            <a:ext cx="6916079" cy="618006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1921" y="425487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TYK2</a:t>
            </a:r>
            <a:r>
              <a:rPr lang="en-US" sz="2400" dirty="0" smtClean="0">
                <a:latin typeface="Arial"/>
                <a:cs typeface="Arial"/>
              </a:rPr>
              <a:t> function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206" y="197110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Immune phenotype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9103446">
            <a:off x="1788843" y="954162"/>
            <a:ext cx="6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 rot="19103446">
            <a:off x="1853257" y="3013943"/>
            <a:ext cx="57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low</a:t>
            </a:r>
            <a:endParaRPr lang="en-US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798730" y="3816748"/>
            <a:ext cx="46481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11427" y="692548"/>
            <a:ext cx="0" cy="312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89843" y="1352251"/>
            <a:ext cx="2179172" cy="584776"/>
          </a:xfrm>
          <a:prstGeom prst="rect">
            <a:avLst/>
          </a:prstGeom>
          <a:solidFill>
            <a:srgbClr val="E8C57A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D</a:t>
            </a:r>
            <a:r>
              <a:rPr lang="en-US" sz="1600" i="1" dirty="0" smtClean="0"/>
              <a:t>-TYK2 </a:t>
            </a:r>
            <a:r>
              <a:rPr lang="en-US" sz="1600" dirty="0" smtClean="0"/>
              <a:t>homozygotes (immunodeficiency)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164227" y="1152533"/>
            <a:ext cx="304800" cy="152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999135">
            <a:off x="2757989" y="4093279"/>
            <a:ext cx="103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normal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 rot="18999135">
            <a:off x="5963760" y="3993819"/>
            <a:ext cx="74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LOF</a:t>
            </a:r>
            <a:endParaRPr lang="en-US" i="1" dirty="0"/>
          </a:p>
        </p:txBody>
      </p:sp>
      <p:sp>
        <p:nvSpPr>
          <p:cNvPr id="29" name="Freeform 28"/>
          <p:cNvSpPr/>
          <p:nvPr/>
        </p:nvSpPr>
        <p:spPr>
          <a:xfrm>
            <a:off x="3904321" y="921148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 rot="20192165">
            <a:off x="4751334" y="419673"/>
            <a:ext cx="1082348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20192165">
            <a:off x="6125055" y="429885"/>
            <a:ext cx="1031051" cy="40011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3179729" y="921148"/>
            <a:ext cx="2819400" cy="2667000"/>
          </a:xfrm>
          <a:custGeom>
            <a:avLst/>
            <a:gdLst>
              <a:gd name="connsiteX0" fmla="*/ 0 w 1778000"/>
              <a:gd name="connsiteY0" fmla="*/ 1938867 h 1938867"/>
              <a:gd name="connsiteX1" fmla="*/ 465667 w 1778000"/>
              <a:gd name="connsiteY1" fmla="*/ 1422400 h 1938867"/>
              <a:gd name="connsiteX2" fmla="*/ 1007534 w 1778000"/>
              <a:gd name="connsiteY2" fmla="*/ 262467 h 1938867"/>
              <a:gd name="connsiteX3" fmla="*/ 1778000 w 1778000"/>
              <a:gd name="connsiteY3" fmla="*/ 0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1938867">
                <a:moveTo>
                  <a:pt x="0" y="1938867"/>
                </a:moveTo>
                <a:cubicBezTo>
                  <a:pt x="148872" y="1820333"/>
                  <a:pt x="297745" y="1701800"/>
                  <a:pt x="465667" y="1422400"/>
                </a:cubicBezTo>
                <a:cubicBezTo>
                  <a:pt x="633589" y="1143000"/>
                  <a:pt x="788812" y="499534"/>
                  <a:pt x="1007534" y="262467"/>
                </a:cubicBezTo>
                <a:cubicBezTo>
                  <a:pt x="1226256" y="25400"/>
                  <a:pt x="1778000" y="0"/>
                  <a:pt x="1778000" y="0"/>
                </a:cubicBezTo>
              </a:path>
            </a:pathLst>
          </a:cu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897" y="1872421"/>
            <a:ext cx="1249281" cy="584776"/>
          </a:xfrm>
          <a:prstGeom prst="rect">
            <a:avLst/>
          </a:prstGeom>
          <a:solidFill>
            <a:srgbClr val="E8C57A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/>
                <a:cs typeface="Arial"/>
              </a:rPr>
              <a:t>TYK2 +/- </a:t>
            </a:r>
            <a:r>
              <a:rPr lang="en-US" sz="1600" dirty="0" smtClean="0"/>
              <a:t>(protection)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49978" y="2482021"/>
            <a:ext cx="271415" cy="2685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70669" y="1687755"/>
            <a:ext cx="193960" cy="3506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3788" y="1078155"/>
            <a:ext cx="1249281" cy="584776"/>
          </a:xfrm>
          <a:prstGeom prst="rect">
            <a:avLst/>
          </a:prstGeom>
          <a:solidFill>
            <a:srgbClr val="E8C57A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/>
                <a:cs typeface="Arial"/>
              </a:rPr>
              <a:t>TYK2 -/- </a:t>
            </a:r>
            <a:r>
              <a:rPr lang="en-US" sz="1600" dirty="0" smtClean="0"/>
              <a:t>(protection)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996654" y="2853411"/>
            <a:ext cx="0" cy="56772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14504" y="2201935"/>
            <a:ext cx="0" cy="91440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75921" y="2430535"/>
            <a:ext cx="2514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provides evidence for the therapeutic window at the time of target validation. </a:t>
            </a:r>
            <a:endParaRPr lang="en-US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37321" y="4887806"/>
            <a:ext cx="6629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Thus, </a:t>
            </a:r>
            <a:r>
              <a:rPr lang="en-US" sz="1800" b="1" i="1" dirty="0" smtClean="0">
                <a:solidFill>
                  <a:srgbClr val="0000FF"/>
                </a:solidFill>
              </a:rPr>
              <a:t>(1) </a:t>
            </a:r>
            <a:r>
              <a:rPr lang="en-US" sz="1800" i="1" dirty="0" smtClean="0"/>
              <a:t>complete LOF leads to immunodeficiency; </a:t>
            </a:r>
          </a:p>
          <a:p>
            <a:pPr algn="ctr"/>
            <a:r>
              <a:rPr lang="en-US" sz="1800" b="1" i="1" dirty="0" smtClean="0">
                <a:solidFill>
                  <a:srgbClr val="0000FF"/>
                </a:solidFill>
              </a:rPr>
              <a:t>(2) </a:t>
            </a:r>
            <a:r>
              <a:rPr lang="en-US" sz="1800" i="1" dirty="0" smtClean="0"/>
              <a:t>partial LOF (+/- heterozygotes) protects from RA; and </a:t>
            </a:r>
          </a:p>
          <a:p>
            <a:pPr algn="ctr"/>
            <a:r>
              <a:rPr lang="en-US" sz="1800" b="1" i="1" dirty="0" smtClean="0">
                <a:solidFill>
                  <a:srgbClr val="0000FF"/>
                </a:solidFill>
              </a:rPr>
              <a:t>(3) </a:t>
            </a:r>
            <a:r>
              <a:rPr lang="en-US" sz="1800" i="1" dirty="0" smtClean="0"/>
              <a:t>-/- homozygotes have greatest protection from RA</a:t>
            </a:r>
            <a:r>
              <a:rPr lang="en-US" sz="1800" i="1" dirty="0"/>
              <a:t> </a:t>
            </a:r>
            <a:r>
              <a:rPr lang="en-US" sz="1800" i="1" dirty="0" smtClean="0"/>
              <a:t>without obvious evidence of infection or other ADEs.  </a:t>
            </a:r>
            <a:endParaRPr lang="en-US" sz="1800" dirty="0"/>
          </a:p>
        </p:txBody>
      </p:sp>
      <p:sp>
        <p:nvSpPr>
          <p:cNvPr id="40" name="Oval 39"/>
          <p:cNvSpPr/>
          <p:nvPr/>
        </p:nvSpPr>
        <p:spPr bwMode="auto">
          <a:xfrm>
            <a:off x="4437721" y="2653981"/>
            <a:ext cx="457200" cy="4572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063313" y="880438"/>
            <a:ext cx="457200" cy="4572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837521" y="1439935"/>
            <a:ext cx="457200" cy="4572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8734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Finally, can genetics be used to select alternative indications for “repurposing”?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792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6514" y="6351513"/>
            <a:ext cx="9100137" cy="5064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4094" r="53498" b="15853"/>
          <a:stretch/>
        </p:blipFill>
        <p:spPr bwMode="auto">
          <a:xfrm>
            <a:off x="76200" y="0"/>
            <a:ext cx="3810000" cy="336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3289" r="10839" b="32831"/>
          <a:stretch/>
        </p:blipFill>
        <p:spPr bwMode="auto">
          <a:xfrm>
            <a:off x="76200" y="3571458"/>
            <a:ext cx="8884564" cy="3184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71475" dist="35941" dir="2700000" sx="102000" sy="102000" algn="tl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5899" y="2362200"/>
            <a:ext cx="4975701" cy="58477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…now it is efficacy/safety.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88313" y="1015424"/>
            <a:ext cx="5074687" cy="584776"/>
          </a:xfrm>
          <a:prstGeom prst="rect">
            <a:avLst/>
          </a:prstGeom>
          <a:solidFill>
            <a:srgbClr val="C5B98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It was pharmacokinetics…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81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457200" y="1600200"/>
            <a:ext cx="8153400" cy="0"/>
          </a:xfrm>
          <a:prstGeom prst="line">
            <a:avLst/>
          </a:prstGeom>
          <a:noFill/>
          <a:ln w="38100">
            <a:solidFill>
              <a:srgbClr val="0072B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Same alleles associated with SLE – </a:t>
            </a:r>
            <a:r>
              <a:rPr lang="en-US" i="1" dirty="0" smtClean="0">
                <a:latin typeface="Arial"/>
                <a:cs typeface="Arial"/>
              </a:rPr>
              <a:t>suggests other indications</a:t>
            </a:r>
          </a:p>
        </p:txBody>
      </p:sp>
      <p:pic>
        <p:nvPicPr>
          <p:cNvPr id="9" name="Picture 8" descr="Diogo_Figure4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30"/>
          <a:stretch/>
        </p:blipFill>
        <p:spPr>
          <a:xfrm>
            <a:off x="838200" y="2054352"/>
            <a:ext cx="4876800" cy="40416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32589" y="4165937"/>
            <a:ext cx="227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dirty="0" smtClean="0"/>
              <a:t>=10</a:t>
            </a:r>
            <a:r>
              <a:rPr lang="en-US" baseline="30000" dirty="0" smtClean="0"/>
              <a:t>-18 </a:t>
            </a:r>
            <a:r>
              <a:rPr lang="en-US" dirty="0" smtClean="0"/>
              <a:t>in ~15,000 case-control samples</a:t>
            </a:r>
          </a:p>
        </p:txBody>
      </p:sp>
    </p:spTree>
    <p:extLst>
      <p:ext uri="{BB962C8B-B14F-4D97-AF65-F5344CB8AC3E}">
        <p14:creationId xmlns:p14="http://schemas.microsoft.com/office/powerpoint/2010/main" val="455723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rgbClr val="E6E6E6"/>
          </a:solidFill>
          <a:ln>
            <a:solidFill>
              <a:srgbClr val="000090"/>
            </a:solidFill>
          </a:ln>
        </p:spPr>
        <p:txBody>
          <a:bodyPr/>
          <a:lstStyle/>
          <a:p>
            <a:r>
              <a:rPr lang="en-US" sz="2800" dirty="0" smtClean="0"/>
              <a:t>Human genetics helps to identify potential drug targets to start drug discovery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32468" y="1371600"/>
            <a:ext cx="1036332" cy="2295012"/>
            <a:chOff x="434659" y="1371600"/>
            <a:chExt cx="1036332" cy="2295012"/>
          </a:xfrm>
        </p:grpSpPr>
        <p:pic>
          <p:nvPicPr>
            <p:cNvPr id="2" name="Picture 1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71600"/>
              <a:ext cx="1013791" cy="18288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 flipH="1">
              <a:off x="1011420" y="1800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659" y="3297280"/>
              <a:ext cx="101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Disease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27487" y="1371600"/>
            <a:ext cx="1765147" cy="2295012"/>
            <a:chOff x="1327487" y="1371600"/>
            <a:chExt cx="1765147" cy="2295012"/>
          </a:xfrm>
        </p:grpSpPr>
        <p:sp>
          <p:nvSpPr>
            <p:cNvPr id="65" name="TextBox 64"/>
            <p:cNvSpPr txBox="1"/>
            <p:nvPr/>
          </p:nvSpPr>
          <p:spPr>
            <a:xfrm>
              <a:off x="2122202" y="3297280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Healthy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27487" y="1371600"/>
              <a:ext cx="1765147" cy="1828800"/>
              <a:chOff x="1529678" y="1371600"/>
              <a:chExt cx="1765147" cy="1828800"/>
            </a:xfrm>
          </p:grpSpPr>
          <p:pic>
            <p:nvPicPr>
              <p:cNvPr id="63" name="Picture 62" descr="human-body-outline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1034" y="1371600"/>
                <a:ext cx="1013791" cy="1828800"/>
              </a:xfrm>
              <a:prstGeom prst="rect">
                <a:avLst/>
              </a:prstGeom>
            </p:spPr>
          </p:pic>
          <p:sp>
            <p:nvSpPr>
              <p:cNvPr id="21" name="Right Arrow 20"/>
              <p:cNvSpPr/>
              <p:nvPr/>
            </p:nvSpPr>
            <p:spPr bwMode="auto">
              <a:xfrm>
                <a:off x="1529678" y="2479900"/>
                <a:ext cx="609600" cy="2286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8" name="TextBox 197"/>
          <p:cNvSpPr txBox="1"/>
          <p:nvPr/>
        </p:nvSpPr>
        <p:spPr>
          <a:xfrm>
            <a:off x="4890540" y="3657600"/>
            <a:ext cx="400561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dirty="0" smtClean="0"/>
              <a:t>The key steps are:</a:t>
            </a:r>
            <a:endParaRPr lang="en-US" u="sng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ap genetic differences in those with disease vs healthy;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/>
              <a:t>Understand</a:t>
            </a:r>
            <a:r>
              <a:rPr lang="en-US" dirty="0" smtClean="0"/>
              <a:t> how these genetic differences lead to disease;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evelop drugs against these targets that reverse disease processes in the population.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8329" y="3953388"/>
            <a:ext cx="2864569" cy="2218812"/>
            <a:chOff x="228329" y="3953388"/>
            <a:chExt cx="2864569" cy="2218812"/>
          </a:xfrm>
        </p:grpSpPr>
        <p:pic>
          <p:nvPicPr>
            <p:cNvPr id="173" name="Picture 172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18" y="3953388"/>
              <a:ext cx="1013791" cy="1828800"/>
            </a:xfrm>
            <a:prstGeom prst="rect">
              <a:avLst/>
            </a:prstGeom>
          </p:spPr>
        </p:pic>
        <p:pic>
          <p:nvPicPr>
            <p:cNvPr id="180" name="Picture 179" descr="human-body-outl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107" y="3953388"/>
              <a:ext cx="1013791" cy="1828800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228329" y="5802868"/>
              <a:ext cx="1018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Disease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122466" y="5802868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Healthy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8126" y="44958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vs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9" y="4312614"/>
              <a:ext cx="247783" cy="6558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29" y="4312614"/>
              <a:ext cx="247783" cy="6558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33387" y="4793800"/>
            <a:ext cx="740863" cy="812507"/>
            <a:chOff x="4080390" y="4793800"/>
            <a:chExt cx="740863" cy="812507"/>
          </a:xfrm>
        </p:grpSpPr>
        <p:cxnSp>
          <p:nvCxnSpPr>
            <p:cNvPr id="189" name="Straight Arrow Connector 188"/>
            <p:cNvCxnSpPr/>
            <p:nvPr/>
          </p:nvCxnSpPr>
          <p:spPr bwMode="auto">
            <a:xfrm flipV="1">
              <a:off x="4447169" y="4938076"/>
              <a:ext cx="259784" cy="2631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3" name="Oval 192"/>
            <p:cNvSpPr/>
            <p:nvPr/>
          </p:nvSpPr>
          <p:spPr bwMode="auto">
            <a:xfrm flipH="1">
              <a:off x="4745053" y="479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390" y="4950471"/>
              <a:ext cx="247783" cy="65583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7026" y="1186934"/>
            <a:ext cx="838691" cy="565666"/>
            <a:chOff x="1213798" y="1186934"/>
            <a:chExt cx="838691" cy="565666"/>
          </a:xfrm>
        </p:grpSpPr>
        <p:sp>
          <p:nvSpPr>
            <p:cNvPr id="54" name="TextBox 53"/>
            <p:cNvSpPr txBox="1"/>
            <p:nvPr/>
          </p:nvSpPr>
          <p:spPr>
            <a:xfrm>
              <a:off x="1213798" y="1186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“</a:t>
              </a:r>
              <a:r>
                <a:rPr lang="en-US" dirty="0">
                  <a:solidFill>
                    <a:srgbClr val="0070C0"/>
                  </a:solidFill>
                </a:rPr>
                <a:t>D</a:t>
              </a:r>
              <a:r>
                <a:rPr lang="en-US" dirty="0" smtClean="0">
                  <a:solidFill>
                    <a:srgbClr val="0070C0"/>
                  </a:solidFill>
                </a:rPr>
                <a:t>rug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73" y="1498594"/>
              <a:ext cx="226940" cy="254006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3709756" y="4228134"/>
            <a:ext cx="838691" cy="565666"/>
            <a:chOff x="1213798" y="1186934"/>
            <a:chExt cx="838691" cy="565666"/>
          </a:xfrm>
        </p:grpSpPr>
        <p:sp>
          <p:nvSpPr>
            <p:cNvPr id="126" name="TextBox 125"/>
            <p:cNvSpPr txBox="1"/>
            <p:nvPr/>
          </p:nvSpPr>
          <p:spPr>
            <a:xfrm>
              <a:off x="1213798" y="11869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“</a:t>
              </a:r>
              <a:r>
                <a:rPr lang="en-US" dirty="0">
                  <a:solidFill>
                    <a:srgbClr val="0070C0"/>
                  </a:solidFill>
                </a:rPr>
                <a:t>D</a:t>
              </a:r>
              <a:r>
                <a:rPr lang="en-US" dirty="0" smtClean="0">
                  <a:solidFill>
                    <a:srgbClr val="0070C0"/>
                  </a:solidFill>
                </a:rPr>
                <a:t>rug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73" y="1498594"/>
              <a:ext cx="226940" cy="25400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56462" y="1752600"/>
            <a:ext cx="979820" cy="457200"/>
            <a:chOff x="1329218" y="1752600"/>
            <a:chExt cx="979820" cy="457200"/>
          </a:xfrm>
        </p:grpSpPr>
        <p:sp>
          <p:nvSpPr>
            <p:cNvPr id="52" name="Oval 51"/>
            <p:cNvSpPr/>
            <p:nvPr/>
          </p:nvSpPr>
          <p:spPr bwMode="auto">
            <a:xfrm flipH="1">
              <a:off x="1781028" y="1752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9218" y="1840468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“</a:t>
              </a:r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arget</a:t>
              </a:r>
              <a:r>
                <a:rPr lang="en-US" dirty="0" smtClean="0"/>
                <a:t>”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00600" y="1464295"/>
            <a:ext cx="4005612" cy="2057400"/>
            <a:chOff x="4800600" y="1464295"/>
            <a:chExt cx="4005612" cy="2057400"/>
          </a:xfrm>
        </p:grpSpPr>
        <p:pic>
          <p:nvPicPr>
            <p:cNvPr id="124" name="Picture 123" descr="human-body-outlin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524000"/>
              <a:ext cx="1013791" cy="1828800"/>
            </a:xfrm>
            <a:prstGeom prst="rect">
              <a:avLst/>
            </a:prstGeom>
          </p:spPr>
        </p:pic>
        <p:sp>
          <p:nvSpPr>
            <p:cNvPr id="128" name="Oval 127"/>
            <p:cNvSpPr/>
            <p:nvPr/>
          </p:nvSpPr>
          <p:spPr bwMode="auto">
            <a:xfrm flipH="1">
              <a:off x="5257800" y="21057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 flipH="1">
              <a:off x="5257800" y="22098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 flipH="1">
              <a:off x="5334000" y="22581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 flipH="1">
              <a:off x="5257800" y="19812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 flipH="1">
              <a:off x="5410200" y="19812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 flipH="1">
              <a:off x="5181600" y="22581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 flipH="1">
              <a:off x="5334000" y="23622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 flipH="1">
              <a:off x="5133160" y="25215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 flipH="1">
              <a:off x="5361760" y="26670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 flipH="1">
              <a:off x="5354820" y="252848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 flipH="1">
              <a:off x="5126220" y="291628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 flipH="1">
              <a:off x="5389380" y="29718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 flipH="1">
              <a:off x="5410200" y="32004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 flipH="1">
              <a:off x="5382580" y="28609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 flipH="1">
              <a:off x="5389380" y="307576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 flipH="1">
              <a:off x="5119280" y="32004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 flipH="1">
              <a:off x="5133020" y="30964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 flipH="1">
              <a:off x="5132740" y="30133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 flipH="1">
              <a:off x="5139960" y="281246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 flipH="1">
              <a:off x="5153980" y="27086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 flipH="1">
              <a:off x="5375780" y="27708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 flipH="1">
              <a:off x="5153840" y="26184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 flipH="1">
              <a:off x="5368700" y="26045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 flipH="1">
              <a:off x="5632140" y="24245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 flipH="1">
              <a:off x="5583420" y="234138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 flipH="1">
              <a:off x="5528040" y="22514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 flipH="1">
              <a:off x="5486400" y="21544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 flipH="1">
              <a:off x="5465580" y="20643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 flipH="1">
              <a:off x="5334000" y="21336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 flipH="1">
              <a:off x="5340660" y="203658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 flipH="1">
              <a:off x="5250860" y="23068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 flipH="1">
              <a:off x="5250860" y="24037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 flipH="1">
              <a:off x="5361760" y="24452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 flipH="1">
              <a:off x="5133160" y="24037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 flipH="1">
              <a:off x="5188400" y="24800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 flipH="1">
              <a:off x="5160920" y="236206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 flipH="1">
              <a:off x="5167860" y="216816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 flipH="1">
              <a:off x="4890540" y="242466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 flipH="1">
              <a:off x="4945780" y="23344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 flipH="1">
              <a:off x="4987560" y="22445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 flipH="1">
              <a:off x="5022400" y="214748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 flipH="1">
              <a:off x="5049880" y="20574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 flipH="1">
              <a:off x="5167580" y="20574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 flipH="1">
              <a:off x="5133160" y="19673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 flipH="1">
              <a:off x="5347880" y="18911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 flipH="1">
              <a:off x="5257800" y="18772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 flipH="1">
              <a:off x="5167720" y="18911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 flipH="1">
              <a:off x="5070700" y="19255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 flipH="1">
              <a:off x="5236980" y="176634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 flipH="1">
              <a:off x="5202280" y="167626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 flipH="1">
              <a:off x="5285280" y="167640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 flipH="1">
              <a:off x="5271680" y="157938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 flipH="1">
              <a:off x="5216160" y="1599920"/>
              <a:ext cx="76200" cy="76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910612" y="1464295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But, tens of thousands of potential </a:t>
              </a:r>
              <a:r>
                <a:rPr lang="en-US" dirty="0" smtClean="0">
                  <a:solidFill>
                    <a:srgbClr val="FF0000"/>
                  </a:solidFill>
                </a:rPr>
                <a:t>targets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215412" y="216983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…</a:t>
              </a:r>
              <a:r>
                <a:rPr lang="en-US" i="1" dirty="0" smtClean="0"/>
                <a:t>and which one causes disease?</a:t>
              </a:r>
              <a:endParaRPr lang="en-US" i="1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215412" y="2875364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…</a:t>
              </a:r>
              <a:r>
                <a:rPr lang="en-US" i="1" dirty="0" smtClean="0"/>
                <a:t>and how do you </a:t>
              </a:r>
              <a:r>
                <a:rPr lang="en-US" i="1" dirty="0" smtClean="0">
                  <a:solidFill>
                    <a:srgbClr val="0000FF"/>
                  </a:solidFill>
                </a:rPr>
                <a:t>perturb</a:t>
              </a:r>
              <a:r>
                <a:rPr lang="en-US" i="1" dirty="0" smtClean="0"/>
                <a:t> the target?</a:t>
              </a:r>
              <a:endParaRPr lang="en-US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02035" y="19050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4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76200" y="70555"/>
            <a:ext cx="8991600" cy="106680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/>
          <a:lstStyle/>
          <a:p>
            <a:r>
              <a:rPr lang="en-US" sz="2800" dirty="0" smtClean="0"/>
              <a:t>Until recently, it was very difficult to establish accurate genetic maps of human disease… </a:t>
            </a:r>
            <a:r>
              <a:rPr lang="en-US" sz="2800" i="1" dirty="0" smtClean="0"/>
              <a:t>now we can!</a:t>
            </a:r>
            <a:endParaRPr lang="en-US" sz="2800" i="1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5715000" y="6248400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838200" y="4191000"/>
            <a:ext cx="7086600" cy="2210844"/>
            <a:chOff x="838200" y="4309405"/>
            <a:chExt cx="7086600" cy="2210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358" y="4382575"/>
              <a:ext cx="2123103" cy="21076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8200" y="4309405"/>
              <a:ext cx="708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…and a more accurate molecular understanding of human disease.</a:t>
              </a:r>
              <a:endParaRPr lang="en-US" sz="1600" b="1" dirty="0"/>
            </a:p>
          </p:txBody>
        </p:sp>
        <p:pic>
          <p:nvPicPr>
            <p:cNvPr id="24" name="Picture 23" descr="human-body-outline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127" y="4691449"/>
              <a:ext cx="1013791" cy="1828800"/>
            </a:xfrm>
            <a:prstGeom prst="rect">
              <a:avLst/>
            </a:prstGeom>
          </p:spPr>
        </p:pic>
        <p:sp>
          <p:nvSpPr>
            <p:cNvPr id="26" name="Right Arrow 25"/>
            <p:cNvSpPr/>
            <p:nvPr/>
          </p:nvSpPr>
          <p:spPr bwMode="auto">
            <a:xfrm>
              <a:off x="3926344" y="5452405"/>
              <a:ext cx="609600" cy="2286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351" y="1219200"/>
            <a:ext cx="4151387" cy="3044625"/>
            <a:chOff x="212351" y="1219200"/>
            <a:chExt cx="4151387" cy="3044625"/>
          </a:xfrm>
        </p:grpSpPr>
        <p:sp>
          <p:nvSpPr>
            <p:cNvPr id="4" name="TextBox 3"/>
            <p:cNvSpPr txBox="1"/>
            <p:nvPr/>
          </p:nvSpPr>
          <p:spPr>
            <a:xfrm>
              <a:off x="344944" y="1219200"/>
              <a:ext cx="388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Cost of genome sequencing continues to drop rapidly…</a:t>
              </a:r>
              <a:endParaRPr lang="en-US" sz="16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51" y="1844139"/>
              <a:ext cx="4151387" cy="241968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90040" y="1219200"/>
            <a:ext cx="4070843" cy="3040101"/>
            <a:chOff x="4790040" y="1219200"/>
            <a:chExt cx="4070843" cy="3040101"/>
          </a:xfrm>
        </p:grpSpPr>
        <p:sp>
          <p:nvSpPr>
            <p:cNvPr id="10" name="TextBox 9"/>
            <p:cNvSpPr txBox="1"/>
            <p:nvPr/>
          </p:nvSpPr>
          <p:spPr>
            <a:xfrm>
              <a:off x="4806161" y="1219200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 smtClean="0"/>
                <a:t>…which results in many more human genomes being sequenced…</a:t>
              </a:r>
              <a:endParaRPr lang="en-US" sz="16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40" y="1903380"/>
              <a:ext cx="4070843" cy="235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6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 bwMode="auto">
          <a:xfrm>
            <a:off x="5715000" y="6248400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" name="Picture 7" descr="920x124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4945"/>
          <a:stretch/>
        </p:blipFill>
        <p:spPr>
          <a:xfrm>
            <a:off x="0" y="0"/>
            <a:ext cx="915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76200" y="31044"/>
            <a:ext cx="8991600" cy="1143000"/>
          </a:xfrm>
          <a:solidFill>
            <a:srgbClr val="E6E6E6"/>
          </a:solidFill>
          <a:ln>
            <a:solidFill>
              <a:srgbClr val="000090"/>
            </a:solidFill>
          </a:ln>
        </p:spPr>
        <p:txBody>
          <a:bodyPr/>
          <a:lstStyle/>
          <a:p>
            <a:r>
              <a:rPr lang="en-US" sz="2800" dirty="0" smtClean="0"/>
              <a:t>There are encouraging examples of this principle working in drug discovery – </a:t>
            </a:r>
            <a:r>
              <a:rPr lang="en-US" sz="2800" i="1" dirty="0" smtClean="0"/>
              <a:t>example of PCSK9</a:t>
            </a:r>
            <a:endParaRPr lang="en-US" sz="2800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48200" y="1263275"/>
            <a:ext cx="4038600" cy="2031230"/>
            <a:chOff x="4648200" y="1097578"/>
            <a:chExt cx="4038600" cy="2031230"/>
          </a:xfrm>
        </p:grpSpPr>
        <p:sp>
          <p:nvSpPr>
            <p:cNvPr id="10" name="TextBox 9"/>
            <p:cNvSpPr txBox="1"/>
            <p:nvPr/>
          </p:nvSpPr>
          <p:spPr>
            <a:xfrm>
              <a:off x="4648200" y="1097578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Thanks to new technologies, we can now find these disease genes…</a:t>
              </a:r>
              <a:endParaRPr lang="en-US" sz="14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2462" y="2851809"/>
              <a:ext cx="76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/>
                <a:t>Disease</a:t>
              </a:r>
              <a:endParaRPr lang="en-US" sz="12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729186" y="2851809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/>
                <a:t>H</a:t>
              </a:r>
              <a:r>
                <a:rPr lang="en-US" sz="1200" b="1" dirty="0" smtClean="0"/>
                <a:t>ealthy</a:t>
              </a:r>
              <a:endParaRPr lang="en-US" sz="12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906458" y="1654984"/>
              <a:ext cx="1057761" cy="13661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685" y="1759743"/>
              <a:ext cx="1057761" cy="136610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6667500" y="1828800"/>
              <a:ext cx="0" cy="12970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75879" y="3412164"/>
            <a:ext cx="8526392" cy="2894706"/>
            <a:chOff x="275879" y="3412164"/>
            <a:chExt cx="8526392" cy="2894706"/>
          </a:xfrm>
        </p:grpSpPr>
        <p:sp>
          <p:nvSpPr>
            <p:cNvPr id="56" name="TextBox 55"/>
            <p:cNvSpPr txBox="1"/>
            <p:nvPr/>
          </p:nvSpPr>
          <p:spPr>
            <a:xfrm>
              <a:off x="275879" y="3412164"/>
              <a:ext cx="8472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…and design studies to find drugs that fix the underlying molecular defects – for example, blocking PCSK9 lowers LDL (or “bad”) cholesterol in the blood.</a:t>
              </a:r>
              <a:endParaRPr lang="en-US" sz="1400" b="1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86108" y="3926382"/>
              <a:ext cx="3493181" cy="2324012"/>
              <a:chOff x="986108" y="3926382"/>
              <a:chExt cx="3493181" cy="232401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108" y="4158026"/>
                <a:ext cx="3334519" cy="1993396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1364297" y="5984501"/>
                <a:ext cx="901143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Lysosome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371947" y="4192275"/>
                <a:ext cx="571178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LDLR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786374" y="3926382"/>
                <a:ext cx="668117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PCSK9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858871" y="4162218"/>
                <a:ext cx="620418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LDL-C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423327" y="4158026"/>
              <a:ext cx="3378944" cy="2148844"/>
              <a:chOff x="5423327" y="4158026"/>
              <a:chExt cx="3378944" cy="214884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7752" y="4158026"/>
                <a:ext cx="3334519" cy="2148844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6964960" y="4192275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mAb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423327" y="5592088"/>
                <a:ext cx="874308" cy="443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LDLR</a:t>
                </a:r>
              </a:p>
              <a:p>
                <a:pPr>
                  <a:buFontTx/>
                  <a:buNone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charset="0"/>
                  </a:rPr>
                  <a:t>Recycling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116599"/>
              <a:ext cx="323758" cy="751649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870061" y="5492424"/>
              <a:ext cx="34800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>
              <a:off x="4600435" y="4747434"/>
              <a:ext cx="678542" cy="984354"/>
              <a:chOff x="4600435" y="4747434"/>
              <a:chExt cx="678542" cy="984354"/>
            </a:xfrm>
          </p:grpSpPr>
          <p:pic>
            <p:nvPicPr>
              <p:cNvPr id="140" name="Picture 139" descr="igg_2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435" y="4747434"/>
                <a:ext cx="678542" cy="558799"/>
              </a:xfrm>
              <a:prstGeom prst="rect">
                <a:avLst/>
              </a:prstGeom>
            </p:spPr>
          </p:pic>
          <p:sp>
            <p:nvSpPr>
              <p:cNvPr id="13" name="Right Arrow 12"/>
              <p:cNvSpPr/>
              <p:nvPr/>
            </p:nvSpPr>
            <p:spPr bwMode="auto">
              <a:xfrm>
                <a:off x="4691512" y="5452389"/>
                <a:ext cx="457200" cy="279399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52400" y="1263275"/>
            <a:ext cx="4191000" cy="2089525"/>
            <a:chOff x="152400" y="1097578"/>
            <a:chExt cx="4191000" cy="2089525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097578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/>
                <a:t>Many genes influence cholesterol levels and risk of heart disease</a:t>
              </a:r>
              <a:endParaRPr lang="en-US" sz="14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85" y="1620798"/>
              <a:ext cx="2950645" cy="129744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6992" y="2756216"/>
              <a:ext cx="12186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1" dirty="0" smtClean="0"/>
                <a:t>Atherosclerotic</a:t>
              </a:r>
              <a:br>
                <a:rPr lang="en-US" sz="1100" b="1" dirty="0" smtClean="0"/>
              </a:br>
              <a:r>
                <a:rPr lang="en-US" sz="1100" b="1" dirty="0" smtClean="0"/>
                <a:t>Plaque</a:t>
              </a:r>
              <a:endParaRPr lang="en-US" sz="11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7727" y="2894270"/>
              <a:ext cx="9444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b="1" dirty="0" smtClean="0"/>
                <a:t>Blood Flow</a:t>
              </a:r>
              <a:endParaRPr lang="en-US" sz="1100" b="1" dirty="0"/>
            </a:p>
          </p:txBody>
        </p:sp>
        <p:cxnSp>
          <p:nvCxnSpPr>
            <p:cNvPr id="21" name="Straight Connector 20"/>
            <p:cNvCxnSpPr>
              <a:stCxn id="48" idx="1"/>
              <a:endCxn id="18" idx="2"/>
            </p:cNvCxnSpPr>
            <p:nvPr/>
          </p:nvCxnSpPr>
          <p:spPr bwMode="auto">
            <a:xfrm flipH="1" flipV="1">
              <a:off x="2481608" y="2918245"/>
              <a:ext cx="196119" cy="106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48" idx="3"/>
            </p:cNvCxnSpPr>
            <p:nvPr/>
          </p:nvCxnSpPr>
          <p:spPr bwMode="auto">
            <a:xfrm flipV="1">
              <a:off x="3622216" y="2851809"/>
              <a:ext cx="159200" cy="1732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1462356" y="2579653"/>
              <a:ext cx="354182" cy="1765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6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019800"/>
            <a:ext cx="9156700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nrdd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 r="7500" b="27388"/>
          <a:stretch/>
        </p:blipFill>
        <p:spPr>
          <a:xfrm>
            <a:off x="84360" y="1143000"/>
            <a:ext cx="4372115" cy="1644333"/>
          </a:xfrm>
          <a:prstGeom prst="rect">
            <a:avLst/>
          </a:prstGeom>
        </p:spPr>
      </p:pic>
      <p:pic>
        <p:nvPicPr>
          <p:cNvPr id="6" name="Picture 5" descr="NRDD2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1600"/>
          <a:stretch/>
        </p:blipFill>
        <p:spPr>
          <a:xfrm>
            <a:off x="609600" y="2816219"/>
            <a:ext cx="3276600" cy="397643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NRDD3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2817" r="2772" b="1409"/>
          <a:stretch/>
        </p:blipFill>
        <p:spPr>
          <a:xfrm>
            <a:off x="4537980" y="1394280"/>
            <a:ext cx="4343400" cy="51816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6200" y="31044"/>
            <a:ext cx="8991600" cy="11430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dirty="0"/>
              <a:t>Also evidence that a portfolio of projects based on human genetics will outperform other portfolios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268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What is the strategy?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266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41289</TotalTime>
  <Words>898</Words>
  <Application>Microsoft Macintosh PowerPoint</Application>
  <PresentationFormat>On-screen Show (4:3)</PresentationFormat>
  <Paragraphs>198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The Role of Human Genetics in Drug Discovery</vt:lpstr>
      <vt:lpstr>PowerPoint Presentation</vt:lpstr>
      <vt:lpstr>PowerPoint Presentation</vt:lpstr>
      <vt:lpstr>Human genetics helps to identify potential drug targets to start drug discovery</vt:lpstr>
      <vt:lpstr>Until recently, it was very difficult to establish accurate genetic maps of human disease… now we can!</vt:lpstr>
      <vt:lpstr>PowerPoint Presentation</vt:lpstr>
      <vt:lpstr>There are encouraging examples of this principle working in drug discovery – example of PCSK9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Pathways that lead to RA are related to pathways in active disease</vt:lpstr>
      <vt:lpstr>Enrichment between RA genetic networks and RA drugs</vt:lpstr>
      <vt:lpstr>PowerPoint Presentation</vt:lpstr>
      <vt:lpstr>Example of TYK2 and RA</vt:lpstr>
      <vt:lpstr>Complete knock-out leads to PID</vt:lpstr>
      <vt:lpstr>PowerPoint Presentation</vt:lpstr>
      <vt:lpstr>Functional studies show LOF</vt:lpstr>
      <vt:lpstr>PowerPoint Presentation</vt:lpstr>
      <vt:lpstr>PheWAS identifies RA and autoimmunity, but not other ADE’s</vt:lpstr>
      <vt:lpstr>PheWAS identifies RA and autoimmunity, but not other ADE’s</vt:lpstr>
      <vt:lpstr>PheWAS suggests that tofacitinib ADEs not related to TYK2 inhibition  </vt:lpstr>
      <vt:lpstr>Putting it all together…</vt:lpstr>
      <vt:lpstr>PowerPoint Presentation</vt:lpstr>
      <vt:lpstr>Finally, can genetics be used to select alternative indications for “repurposing”?</vt:lpstr>
      <vt:lpstr>Same alleles associated with SLE – suggests other indications</vt:lpstr>
    </vt:vector>
  </TitlesOfParts>
  <Company>The 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Autoimmunity: relative risks</dc:title>
  <dc:creator>Systems Group</dc:creator>
  <cp:lastModifiedBy>Robert Plenge</cp:lastModifiedBy>
  <cp:revision>1703</cp:revision>
  <cp:lastPrinted>2012-04-10T18:14:21Z</cp:lastPrinted>
  <dcterms:created xsi:type="dcterms:W3CDTF">2012-11-30T13:09:59Z</dcterms:created>
  <dcterms:modified xsi:type="dcterms:W3CDTF">2015-04-15T00:26:44Z</dcterms:modified>
</cp:coreProperties>
</file>