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ppt/notesSlides/notesSlide33.xml" ContentType="application/vnd.openxmlformats-officedocument.presentationml.notesSlide+xml"/>
  <Override PartName="/ppt/tags/tag3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597" r:id="rId2"/>
    <p:sldId id="1665" r:id="rId3"/>
    <p:sldId id="1652" r:id="rId4"/>
    <p:sldId id="1663" r:id="rId5"/>
    <p:sldId id="1664" r:id="rId6"/>
    <p:sldId id="1671" r:id="rId7"/>
    <p:sldId id="1595" r:id="rId8"/>
    <p:sldId id="1658" r:id="rId9"/>
    <p:sldId id="1659" r:id="rId10"/>
    <p:sldId id="1669" r:id="rId11"/>
    <p:sldId id="1598" r:id="rId12"/>
    <p:sldId id="1560" r:id="rId13"/>
    <p:sldId id="1687" r:id="rId14"/>
    <p:sldId id="1700" r:id="rId15"/>
    <p:sldId id="1677" r:id="rId16"/>
    <p:sldId id="1689" r:id="rId17"/>
    <p:sldId id="1641" r:id="rId18"/>
    <p:sldId id="1642" r:id="rId19"/>
    <p:sldId id="1672" r:id="rId20"/>
    <p:sldId id="1673" r:id="rId21"/>
    <p:sldId id="1674" r:id="rId22"/>
    <p:sldId id="1678" r:id="rId23"/>
    <p:sldId id="1605" r:id="rId24"/>
    <p:sldId id="1701" r:id="rId25"/>
    <p:sldId id="1601" r:id="rId26"/>
    <p:sldId id="1702" r:id="rId27"/>
    <p:sldId id="1704" r:id="rId28"/>
    <p:sldId id="1705" r:id="rId29"/>
    <p:sldId id="1648" r:id="rId30"/>
    <p:sldId id="1611" r:id="rId31"/>
    <p:sldId id="1622" r:id="rId32"/>
    <p:sldId id="1615" r:id="rId33"/>
    <p:sldId id="1675" r:id="rId34"/>
    <p:sldId id="1676" r:id="rId35"/>
    <p:sldId id="1651" r:id="rId36"/>
    <p:sldId id="1688" r:id="rId37"/>
    <p:sldId id="1623" r:id="rId38"/>
    <p:sldId id="1662" r:id="rId39"/>
    <p:sldId id="1631" r:id="rId40"/>
    <p:sldId id="1632" r:id="rId41"/>
    <p:sldId id="1695" r:id="rId42"/>
    <p:sldId id="1607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DB0D"/>
    <a:srgbClr val="BCDEE2"/>
    <a:srgbClr val="53A9FF"/>
    <a:srgbClr val="99CCFF"/>
    <a:srgbClr val="E68900"/>
    <a:srgbClr val="FF9900"/>
    <a:srgbClr val="BD5790"/>
    <a:srgbClr val="C5FFDF"/>
    <a:srgbClr val="6CDE6E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3" autoAdjust="0"/>
    <p:restoredTop sz="84533" autoAdjust="0"/>
  </p:normalViewPr>
  <p:slideViewPr>
    <p:cSldViewPr snapToGrid="0">
      <p:cViewPr varScale="1">
        <p:scale>
          <a:sx n="94" d="100"/>
          <a:sy n="94" d="100"/>
        </p:scale>
        <p:origin x="-22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AA6DDBD-8EAC-3B49-8F62-C82B9D47879B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4A04ED2A-C739-C042-8F6A-022996BB8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27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E3B6E46-C4C8-464D-8D9E-4AEB25D3C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8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657F69-5236-4CE9-AE0B-5896B88A527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5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13FEC4-D1FA-47A9-BB32-C12E7F97A2F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83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See link: http://www.fastercures.org/assets/Uploads/VOD-TranslationalResearch.pdf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B6E46-C4C8-464D-8D9E-4AEB25D3C2C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0576-F5C6-B347-895E-C00FD5B2A5B3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88" tIns="43245" rIns="86488" bIns="43245"/>
          <a:lstStyle/>
          <a:p>
            <a:pPr marL="0" indent="0"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0576-F5C6-B347-895E-C00FD5B2A5B3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88" tIns="43245" rIns="86488" bIns="43245"/>
          <a:lstStyle/>
          <a:p>
            <a:pPr marL="0" indent="0"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0576-F5C6-B347-895E-C00FD5B2A5B3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88" tIns="43245" rIns="86488" bIns="43245"/>
          <a:lstStyle/>
          <a:p>
            <a:pPr marL="0" indent="0"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rgbClr val="00857E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13FEC4-D1FA-47A9-BB32-C12E7F97A2F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83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B6E46-C4C8-464D-8D9E-4AEB25D3C2C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83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13FEC4-D1FA-47A9-BB32-C12E7F97A2F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83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 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3B6E46-C4C8-464D-8D9E-4AEB25D3C2C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2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6858000" cy="457200"/>
          </a:xfrm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00" smtClean="0">
                <a:solidFill>
                  <a:srgbClr val="FFFFFF"/>
                </a:solidFill>
                <a:latin typeface="Times New Roman"/>
              </a:rPr>
              <a:t> </a:t>
            </a:r>
            <a:endParaRPr altLang="en-US" sz="1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9543C8-BA77-4EA6-B3AE-EF79E7B02FD2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 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3B6E46-C4C8-464D-8D9E-4AEB25D3C2C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20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13FEC4-D1FA-47A9-BB32-C12E7F97A2F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83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D213-7506-4534-B8B7-0D957BD911A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jClassifierImageBottom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6530578"/>
            <a:ext cx="597460" cy="3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4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light smaller 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768902"/>
            <a:ext cx="8131175" cy="467820"/>
          </a:xfrm>
        </p:spPr>
        <p:txBody>
          <a:bodyPr wrap="square" tIns="0" rIns="0" bIns="0" anchor="b" anchorCtr="0">
            <a:spAutoFit/>
          </a:bodyPr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376" y="3272085"/>
            <a:ext cx="8131174" cy="309315"/>
          </a:xfrm>
        </p:spPr>
        <p:txBody>
          <a:bodyPr wrap="square" tIns="0" rIns="0">
            <a:sp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1488" y="4594225"/>
            <a:ext cx="2576512" cy="282575"/>
          </a:xfrm>
        </p:spPr>
        <p:txBody>
          <a:bodyPr rIns="0"/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73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 smaller 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6811" y="350400"/>
            <a:ext cx="8131175" cy="492443"/>
          </a:xfrm>
        </p:spPr>
        <p:txBody>
          <a:bodyPr wrap="square" tIns="0" rIns="0" bIns="0" anchor="t" anchorCtr="0">
            <a:spAutoFit/>
          </a:bodyPr>
          <a:lstStyle>
            <a:lvl1pPr algn="l">
              <a:defRPr sz="3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080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768902"/>
            <a:ext cx="8131175" cy="467820"/>
          </a:xfrm>
        </p:spPr>
        <p:txBody>
          <a:bodyPr wrap="square" tIns="0" rIns="0" bIns="0" anchor="b" anchorCtr="0">
            <a:spAutoFit/>
          </a:bodyPr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376" y="3272085"/>
            <a:ext cx="8131176" cy="309315"/>
          </a:xfrm>
        </p:spPr>
        <p:txBody>
          <a:bodyPr wrap="square" tIns="0" rIns="0">
            <a:sp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</a:p>
        </p:txBody>
      </p:sp>
      <p:pic>
        <p:nvPicPr>
          <p:cNvPr id="6" name="Picture 5" descr="merck_be_well_white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04" y="6356256"/>
            <a:ext cx="998361" cy="304788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1488" y="4594225"/>
            <a:ext cx="2576512" cy="282575"/>
          </a:xfrm>
        </p:spPr>
        <p:txBody>
          <a:bodyPr rIns="0"/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800">
                <a:latin typeface="+mj-lt"/>
              </a:defRPr>
            </a:lvl4pPr>
            <a:lvl5pPr marL="1828800" indent="0">
              <a:buNone/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26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bjClassifierImageBottom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6519136"/>
            <a:ext cx="597460" cy="3261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8" r:id="rId2"/>
    <p:sldLayoutId id="2147484579" r:id="rId3"/>
    <p:sldLayoutId id="2147484585" r:id="rId4"/>
    <p:sldLayoutId id="2147484587" r:id="rId5"/>
    <p:sldLayoutId id="2147484590" r:id="rId6"/>
    <p:sldLayoutId id="2147484588" r:id="rId7"/>
  </p:sldLayoutIdLst>
  <p:transition xmlns:p14="http://schemas.microsoft.com/office/powerpoint/2010/main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9.jp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8" Type="http://schemas.openxmlformats.org/officeDocument/2006/relationships/image" Target="../media/image44.jpg"/><Relationship Id="rId9" Type="http://schemas.openxmlformats.org/officeDocument/2006/relationships/image" Target="../media/image45.gif"/><Relationship Id="rId10" Type="http://schemas.openxmlformats.org/officeDocument/2006/relationships/image" Target="../media/image4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6" Type="http://schemas.openxmlformats.org/officeDocument/2006/relationships/image" Target="../media/image55.tiff"/><Relationship Id="rId7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wmf"/><Relationship Id="rId5" Type="http://schemas.openxmlformats.org/officeDocument/2006/relationships/image" Target="../media/image72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0375" y="1782886"/>
            <a:ext cx="6473825" cy="1354217"/>
          </a:xfrm>
        </p:spPr>
        <p:txBody>
          <a:bodyPr/>
          <a:lstStyle/>
          <a:p>
            <a:pPr algn="l"/>
            <a:r>
              <a:rPr lang="en-US" b="1" dirty="0" smtClean="0">
                <a:latin typeface="Arial Narrow"/>
                <a:cs typeface="Arial Narrow"/>
              </a:rPr>
              <a:t>Human genetics and drug discovery: </a:t>
            </a:r>
            <a:r>
              <a:rPr lang="en-US" b="1" i="1" dirty="0" smtClean="0">
                <a:latin typeface="Arial Narrow"/>
                <a:cs typeface="Arial Narrow"/>
              </a:rPr>
              <a:t>the future is now</a:t>
            </a:r>
            <a:endParaRPr lang="en-US" b="1" i="1" dirty="0">
              <a:latin typeface="Arial Narrow"/>
              <a:cs typeface="Arial Narrow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0376" y="5029815"/>
            <a:ext cx="8131176" cy="1320361"/>
          </a:xfrm>
        </p:spPr>
        <p:txBody>
          <a:bodyPr/>
          <a:lstStyle/>
          <a:p>
            <a:r>
              <a:rPr lang="en-US" dirty="0" smtClean="0"/>
              <a:t>Robert Plenge, MD, PhD</a:t>
            </a:r>
          </a:p>
          <a:p>
            <a:r>
              <a:rPr lang="en-US" dirty="0" smtClean="0"/>
              <a:t>Broad Institute</a:t>
            </a:r>
          </a:p>
          <a:p>
            <a:r>
              <a:rPr lang="en-US" dirty="0" smtClean="0"/>
              <a:t>Medical and Population Genetics (MPG)</a:t>
            </a:r>
          </a:p>
          <a:p>
            <a:r>
              <a:rPr lang="en-US" dirty="0" smtClean="0"/>
              <a:t>October 1, 2015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76776" y="3548784"/>
            <a:ext cx="5854750" cy="720000"/>
            <a:chOff x="576776" y="3548784"/>
            <a:chExt cx="5854750" cy="72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401" y="3683784"/>
              <a:ext cx="703125" cy="450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139" y="3548784"/>
              <a:ext cx="562500" cy="72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750" y="3585347"/>
              <a:ext cx="365625" cy="6468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486" y="3610659"/>
              <a:ext cx="382500" cy="5962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76" y="3556772"/>
              <a:ext cx="541946" cy="704024"/>
            </a:xfrm>
            <a:prstGeom prst="rect">
              <a:avLst/>
            </a:prstGeom>
          </p:spPr>
        </p:pic>
        <p:sp>
          <p:nvSpPr>
            <p:cNvPr id="10" name="Chevron 9"/>
            <p:cNvSpPr/>
            <p:nvPr/>
          </p:nvSpPr>
          <p:spPr bwMode="auto">
            <a:xfrm>
              <a:off x="1439664" y="3817344"/>
              <a:ext cx="182880" cy="182880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Chevron 10"/>
            <p:cNvSpPr/>
            <p:nvPr/>
          </p:nvSpPr>
          <p:spPr bwMode="auto">
            <a:xfrm>
              <a:off x="2646928" y="3817344"/>
              <a:ext cx="182880" cy="182880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Chevron 11"/>
            <p:cNvSpPr/>
            <p:nvPr/>
          </p:nvSpPr>
          <p:spPr bwMode="auto">
            <a:xfrm>
              <a:off x="3837317" y="3817344"/>
              <a:ext cx="182880" cy="182880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Chevron 12"/>
            <p:cNvSpPr/>
            <p:nvPr/>
          </p:nvSpPr>
          <p:spPr bwMode="auto">
            <a:xfrm>
              <a:off x="5224581" y="3817344"/>
              <a:ext cx="182880" cy="182880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41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0375" y="3197567"/>
            <a:ext cx="8131175" cy="677108"/>
          </a:xfrm>
        </p:spPr>
        <p:txBody>
          <a:bodyPr/>
          <a:lstStyle/>
          <a:p>
            <a:r>
              <a:rPr lang="en-US" b="1" dirty="0" smtClean="0"/>
              <a:t>Three examples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97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61872" y="3921574"/>
            <a:ext cx="8297928" cy="914400"/>
            <a:chOff x="492424" y="3921574"/>
            <a:chExt cx="8297928" cy="914400"/>
          </a:xfrm>
        </p:grpSpPr>
        <p:sp>
          <p:nvSpPr>
            <p:cNvPr id="81" name="Chevron 80"/>
            <p:cNvSpPr/>
            <p:nvPr/>
          </p:nvSpPr>
          <p:spPr>
            <a:xfrm>
              <a:off x="6275752" y="3921574"/>
              <a:ext cx="2514600" cy="914400"/>
            </a:xfrm>
            <a:prstGeom prst="chevron">
              <a:avLst>
                <a:gd name="adj" fmla="val 36501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P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roof-of-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concept 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Clinical 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T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rials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2424" y="4038036"/>
              <a:ext cx="5783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How can we safely test therapeutic hypotheses in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humans</a:t>
              </a:r>
              <a:r>
                <a:rPr lang="en-US" i="1" dirty="0" smtClean="0">
                  <a:solidFill>
                    <a:srgbClr val="CA731C"/>
                  </a:solidFill>
                </a:rPr>
                <a:t> as quickly and efficiently as possible?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9115" y="1294534"/>
            <a:ext cx="7490485" cy="914400"/>
            <a:chOff x="957182" y="1294534"/>
            <a:chExt cx="7490485" cy="914400"/>
          </a:xfrm>
        </p:grpSpPr>
        <p:sp>
          <p:nvSpPr>
            <p:cNvPr id="60" name="Chevron 59"/>
            <p:cNvSpPr/>
            <p:nvPr/>
          </p:nvSpPr>
          <p:spPr>
            <a:xfrm>
              <a:off x="957182" y="1294534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Causal Human Biology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590163" y="1410996"/>
              <a:ext cx="4857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i="1" dirty="0">
                  <a:solidFill>
                    <a:srgbClr val="CA731C"/>
                  </a:solidFill>
                </a:rPr>
                <a:t>Which targets, when perturbed, have a desired effect on </a:t>
              </a:r>
              <a:r>
                <a:rPr lang="en-US" b="1" i="1" u="sng" dirty="0">
                  <a:solidFill>
                    <a:srgbClr val="CA731C"/>
                  </a:solidFill>
                </a:rPr>
                <a:t>human</a:t>
              </a:r>
              <a:r>
                <a:rPr lang="en-US" i="1" dirty="0">
                  <a:solidFill>
                    <a:srgbClr val="CA731C"/>
                  </a:solidFill>
                </a:rPr>
                <a:t> physiology?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64425" y="2603589"/>
            <a:ext cx="6275942" cy="923330"/>
            <a:chOff x="101599" y="2680126"/>
            <a:chExt cx="6275942" cy="923330"/>
          </a:xfrm>
        </p:grpSpPr>
        <p:sp>
          <p:nvSpPr>
            <p:cNvPr id="74" name="Chevron 73"/>
            <p:cNvSpPr/>
            <p:nvPr/>
          </p:nvSpPr>
          <p:spPr>
            <a:xfrm>
              <a:off x="3862941" y="2680126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Target Modulation Assays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01599" y="2680126"/>
              <a:ext cx="3650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Which biomarkers measure therapeutic modulation in</a:t>
              </a:r>
              <a:br>
                <a:rPr lang="en-US" i="1" dirty="0" smtClean="0">
                  <a:solidFill>
                    <a:srgbClr val="CA731C"/>
                  </a:solidFill>
                </a:rPr>
              </a:br>
              <a:r>
                <a:rPr lang="en-US" i="1" dirty="0" smtClean="0">
                  <a:solidFill>
                    <a:srgbClr val="CA731C"/>
                  </a:solidFill>
                </a:rPr>
                <a:t>a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</a:t>
              </a:r>
              <a:r>
                <a:rPr lang="en-US" i="1" dirty="0" smtClean="0">
                  <a:solidFill>
                    <a:srgbClr val="CA731C"/>
                  </a:solidFill>
                </a:rPr>
                <a:t> system?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sp>
        <p:nvSpPr>
          <p:cNvPr id="16" name="Chevron 15"/>
          <p:cNvSpPr/>
          <p:nvPr/>
        </p:nvSpPr>
        <p:spPr>
          <a:xfrm>
            <a:off x="324724" y="329044"/>
            <a:ext cx="2926080" cy="548640"/>
          </a:xfrm>
          <a:prstGeom prst="chevron">
            <a:avLst/>
          </a:prstGeom>
          <a:solidFill>
            <a:srgbClr val="BEBEB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ID and Validation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102411" y="329044"/>
            <a:ext cx="2926080" cy="548640"/>
          </a:xfrm>
          <a:prstGeom prst="chevron">
            <a:avLst/>
          </a:prstGeom>
          <a:solidFill>
            <a:srgbClr val="92929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Optimization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5880098" y="329044"/>
            <a:ext cx="2926080" cy="54864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Development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36478" y="1066800"/>
            <a:ext cx="8871044" cy="1447800"/>
          </a:xfrm>
          <a:prstGeom prst="roundRect">
            <a:avLst/>
          </a:prstGeom>
          <a:solidFill>
            <a:schemeClr val="accent5">
              <a:lumMod val="90000"/>
              <a:alpha val="25000"/>
            </a:schemeClr>
          </a:solidFill>
          <a:ln w="38100" cap="flat" cmpd="sng" algn="ctr">
            <a:solidFill>
              <a:srgbClr val="3790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49499" y="5318490"/>
            <a:ext cx="6197601" cy="814833"/>
            <a:chOff x="2298699" y="5318490"/>
            <a:chExt cx="6197601" cy="81483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298699" y="5318490"/>
              <a:ext cx="6197601" cy="8148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endParaRPr lang="en-US" sz="1400" b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6877" y="5375607"/>
              <a:ext cx="546672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Prediction: </a:t>
              </a:r>
              <a:r>
                <a:rPr lang="en-US" i="1" dirty="0">
                  <a:solidFill>
                    <a:schemeClr val="bg1"/>
                  </a:solidFill>
                </a:rPr>
                <a:t>increase probability of success </a:t>
              </a:r>
              <a:r>
                <a:rPr lang="en-US" i="1" dirty="0" smtClean="0">
                  <a:solidFill>
                    <a:schemeClr val="bg1"/>
                  </a:solidFill>
                </a:rPr>
                <a:t>for breakthrough therapies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hevron 25"/>
          <p:cNvSpPr/>
          <p:nvPr/>
        </p:nvSpPr>
        <p:spPr>
          <a:xfrm>
            <a:off x="543223" y="5318491"/>
            <a:ext cx="2524453" cy="814833"/>
          </a:xfrm>
          <a:prstGeom prst="chevron">
            <a:avLst>
              <a:gd name="adj" fmla="val 45324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Phase II-III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Clinical Trials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793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sz="2800" dirty="0" smtClean="0"/>
              <a:t>Human genetics helps to identify potential drug targets to kick-start drug discovery</a:t>
            </a:r>
            <a:endParaRPr lang="en-US" sz="28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232468" y="1676400"/>
            <a:ext cx="1036332" cy="2295012"/>
            <a:chOff x="434659" y="1371600"/>
            <a:chExt cx="1036332" cy="2295012"/>
          </a:xfrm>
        </p:grpSpPr>
        <p:pic>
          <p:nvPicPr>
            <p:cNvPr id="2" name="Picture 1" descr="human-body-outlin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371600"/>
              <a:ext cx="1013791" cy="18288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 flipH="1">
              <a:off x="1011420" y="18009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659" y="3297280"/>
              <a:ext cx="1018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Disease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327487" y="1676400"/>
            <a:ext cx="1765147" cy="2295012"/>
            <a:chOff x="1327487" y="1371600"/>
            <a:chExt cx="1765147" cy="2295012"/>
          </a:xfrm>
        </p:grpSpPr>
        <p:sp>
          <p:nvSpPr>
            <p:cNvPr id="65" name="TextBox 64"/>
            <p:cNvSpPr txBox="1"/>
            <p:nvPr/>
          </p:nvSpPr>
          <p:spPr>
            <a:xfrm>
              <a:off x="2122202" y="3297280"/>
              <a:ext cx="966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Healthy</a:t>
              </a:r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327487" y="1371600"/>
              <a:ext cx="1765147" cy="1828800"/>
              <a:chOff x="1529678" y="1371600"/>
              <a:chExt cx="1765147" cy="1828800"/>
            </a:xfrm>
          </p:grpSpPr>
          <p:pic>
            <p:nvPicPr>
              <p:cNvPr id="63" name="Picture 62" descr="human-body-outline.jp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034" y="1371600"/>
                <a:ext cx="1013791" cy="1828800"/>
              </a:xfrm>
              <a:prstGeom prst="rect">
                <a:avLst/>
              </a:prstGeom>
            </p:spPr>
          </p:pic>
          <p:sp>
            <p:nvSpPr>
              <p:cNvPr id="21" name="Right Arrow 20"/>
              <p:cNvSpPr/>
              <p:nvPr/>
            </p:nvSpPr>
            <p:spPr bwMode="auto">
              <a:xfrm>
                <a:off x="1529678" y="2479900"/>
                <a:ext cx="609600" cy="228600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98" name="TextBox 197"/>
          <p:cNvSpPr txBox="1"/>
          <p:nvPr/>
        </p:nvSpPr>
        <p:spPr>
          <a:xfrm>
            <a:off x="4890540" y="4074855"/>
            <a:ext cx="4005612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1" dirty="0" smtClean="0"/>
              <a:t>The key steps are:</a:t>
            </a:r>
            <a:endParaRPr lang="en-US" u="sng" dirty="0" smtClean="0"/>
          </a:p>
          <a:p>
            <a:pPr marL="342900" indent="-342900" algn="l">
              <a:buFont typeface="+mj-lt"/>
              <a:buAutoNum type="arabicPeriod"/>
            </a:pPr>
            <a:r>
              <a:rPr lang="en-US" dirty="0"/>
              <a:t>M</a:t>
            </a:r>
            <a:r>
              <a:rPr lang="en-US" dirty="0" smtClean="0"/>
              <a:t>ap genetic differences in those with disease vs healthy;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 smtClean="0"/>
              <a:t>Understand</a:t>
            </a:r>
            <a:r>
              <a:rPr lang="en-US" dirty="0" smtClean="0"/>
              <a:t> how these genetic differences lead to disease;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evelop drugs against these targets that reverse disease processes in the population.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28329" y="4258188"/>
            <a:ext cx="2864569" cy="2218812"/>
            <a:chOff x="228329" y="3953388"/>
            <a:chExt cx="2864569" cy="2218812"/>
          </a:xfrm>
        </p:grpSpPr>
        <p:pic>
          <p:nvPicPr>
            <p:cNvPr id="173" name="Picture 172" descr="human-body-outlin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18" y="3953388"/>
              <a:ext cx="1013791" cy="1828800"/>
            </a:xfrm>
            <a:prstGeom prst="rect">
              <a:avLst/>
            </a:prstGeom>
          </p:spPr>
        </p:pic>
        <p:pic>
          <p:nvPicPr>
            <p:cNvPr id="180" name="Picture 179" descr="human-body-outlin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107" y="3953388"/>
              <a:ext cx="1013791" cy="1828800"/>
            </a:xfrm>
            <a:prstGeom prst="rect">
              <a:avLst/>
            </a:prstGeom>
          </p:spPr>
        </p:pic>
        <p:sp>
          <p:nvSpPr>
            <p:cNvPr id="181" name="TextBox 180"/>
            <p:cNvSpPr txBox="1"/>
            <p:nvPr/>
          </p:nvSpPr>
          <p:spPr>
            <a:xfrm>
              <a:off x="228329" y="5802868"/>
              <a:ext cx="1018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0000"/>
                  </a:solidFill>
                </a:rPr>
                <a:t>Disease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2122466" y="5802868"/>
              <a:ext cx="966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Healthy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18126" y="449580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69" y="4312614"/>
              <a:ext cx="247783" cy="6558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029" y="4312614"/>
              <a:ext cx="247783" cy="65583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433387" y="5098600"/>
            <a:ext cx="740863" cy="812507"/>
            <a:chOff x="4080390" y="4793800"/>
            <a:chExt cx="740863" cy="812507"/>
          </a:xfrm>
        </p:grpSpPr>
        <p:cxnSp>
          <p:nvCxnSpPr>
            <p:cNvPr id="189" name="Straight Arrow Connector 188"/>
            <p:cNvCxnSpPr/>
            <p:nvPr/>
          </p:nvCxnSpPr>
          <p:spPr bwMode="auto">
            <a:xfrm flipV="1">
              <a:off x="4447169" y="4938076"/>
              <a:ext cx="259784" cy="26310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93" name="Oval 192"/>
            <p:cNvSpPr/>
            <p:nvPr/>
          </p:nvSpPr>
          <p:spPr bwMode="auto">
            <a:xfrm flipH="1">
              <a:off x="4745053" y="4793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390" y="4950471"/>
              <a:ext cx="247783" cy="65583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27026" y="1491734"/>
            <a:ext cx="838691" cy="565666"/>
            <a:chOff x="1213798" y="1186934"/>
            <a:chExt cx="838691" cy="565666"/>
          </a:xfrm>
        </p:grpSpPr>
        <p:sp>
          <p:nvSpPr>
            <p:cNvPr id="54" name="TextBox 53"/>
            <p:cNvSpPr txBox="1"/>
            <p:nvPr/>
          </p:nvSpPr>
          <p:spPr>
            <a:xfrm>
              <a:off x="1213798" y="118693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“</a:t>
              </a:r>
              <a:r>
                <a:rPr lang="en-US" dirty="0">
                  <a:solidFill>
                    <a:srgbClr val="0070C0"/>
                  </a:solidFill>
                </a:rPr>
                <a:t>D</a:t>
              </a:r>
              <a:r>
                <a:rPr lang="en-US" dirty="0" smtClean="0">
                  <a:solidFill>
                    <a:srgbClr val="0070C0"/>
                  </a:solidFill>
                </a:rPr>
                <a:t>rug</a:t>
              </a:r>
              <a:r>
                <a:rPr lang="en-US" dirty="0" smtClean="0"/>
                <a:t>”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673" y="1498594"/>
              <a:ext cx="226940" cy="254006"/>
            </a:xfrm>
            <a:prstGeom prst="rect">
              <a:avLst/>
            </a:prstGeom>
          </p:spPr>
        </p:pic>
      </p:grpSp>
      <p:grpSp>
        <p:nvGrpSpPr>
          <p:cNvPr id="125" name="Group 124"/>
          <p:cNvGrpSpPr/>
          <p:nvPr/>
        </p:nvGrpSpPr>
        <p:grpSpPr>
          <a:xfrm>
            <a:off x="3709756" y="4532934"/>
            <a:ext cx="838691" cy="565666"/>
            <a:chOff x="1213798" y="1186934"/>
            <a:chExt cx="838691" cy="565666"/>
          </a:xfrm>
        </p:grpSpPr>
        <p:sp>
          <p:nvSpPr>
            <p:cNvPr id="126" name="TextBox 125"/>
            <p:cNvSpPr txBox="1"/>
            <p:nvPr/>
          </p:nvSpPr>
          <p:spPr>
            <a:xfrm>
              <a:off x="1213798" y="118693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“</a:t>
              </a:r>
              <a:r>
                <a:rPr lang="en-US" dirty="0">
                  <a:solidFill>
                    <a:srgbClr val="0070C0"/>
                  </a:solidFill>
                </a:rPr>
                <a:t>D</a:t>
              </a:r>
              <a:r>
                <a:rPr lang="en-US" dirty="0" smtClean="0">
                  <a:solidFill>
                    <a:srgbClr val="0070C0"/>
                  </a:solidFill>
                </a:rPr>
                <a:t>rug</a:t>
              </a:r>
              <a:r>
                <a:rPr lang="en-US" dirty="0" smtClean="0"/>
                <a:t>”</a:t>
              </a:r>
              <a:endParaRPr lang="en-US" dirty="0"/>
            </a:p>
          </p:txBody>
        </p: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673" y="1498594"/>
              <a:ext cx="226940" cy="25400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56462" y="2057400"/>
            <a:ext cx="979820" cy="457200"/>
            <a:chOff x="1329218" y="1752600"/>
            <a:chExt cx="979820" cy="457200"/>
          </a:xfrm>
        </p:grpSpPr>
        <p:sp>
          <p:nvSpPr>
            <p:cNvPr id="52" name="Oval 51"/>
            <p:cNvSpPr/>
            <p:nvPr/>
          </p:nvSpPr>
          <p:spPr bwMode="auto">
            <a:xfrm flipH="1">
              <a:off x="1781028" y="1752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29218" y="1840468"/>
              <a:ext cx="979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“</a:t>
              </a:r>
              <a:r>
                <a:rPr lang="en-US" dirty="0">
                  <a:solidFill>
                    <a:srgbClr val="FF0000"/>
                  </a:solidFill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</a:rPr>
                <a:t>arget</a:t>
              </a:r>
              <a:r>
                <a:rPr lang="en-US" dirty="0" smtClean="0"/>
                <a:t>”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00600" y="1769095"/>
            <a:ext cx="4005612" cy="2057400"/>
            <a:chOff x="4800600" y="1464295"/>
            <a:chExt cx="4005612" cy="2057400"/>
          </a:xfrm>
        </p:grpSpPr>
        <p:pic>
          <p:nvPicPr>
            <p:cNvPr id="124" name="Picture 123" descr="human-body-outlin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524000"/>
              <a:ext cx="1013791" cy="1828800"/>
            </a:xfrm>
            <a:prstGeom prst="rect">
              <a:avLst/>
            </a:prstGeom>
          </p:spPr>
        </p:pic>
        <p:sp>
          <p:nvSpPr>
            <p:cNvPr id="128" name="Oval 127"/>
            <p:cNvSpPr/>
            <p:nvPr/>
          </p:nvSpPr>
          <p:spPr bwMode="auto">
            <a:xfrm flipH="1">
              <a:off x="5257800" y="21057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 flipH="1">
              <a:off x="5257800" y="22098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 flipH="1">
              <a:off x="5334000" y="22581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 flipH="1">
              <a:off x="5257800" y="19812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 flipH="1">
              <a:off x="5410200" y="19812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 flipH="1">
              <a:off x="5181600" y="22581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 flipH="1">
              <a:off x="5334000" y="23622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 flipH="1">
              <a:off x="5133160" y="25215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 flipH="1">
              <a:off x="5361760" y="26670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 flipH="1">
              <a:off x="5354820" y="252848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 flipH="1">
              <a:off x="5126220" y="291628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 flipH="1">
              <a:off x="5389380" y="29718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 flipH="1">
              <a:off x="5410200" y="32004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 flipH="1">
              <a:off x="5382580" y="28609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 flipH="1">
              <a:off x="5389380" y="307576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 flipH="1">
              <a:off x="5119280" y="32004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 flipH="1">
              <a:off x="5133020" y="30964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 flipH="1">
              <a:off x="5132740" y="30133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 flipH="1">
              <a:off x="5139960" y="281246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 flipH="1">
              <a:off x="5153980" y="27086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 flipH="1">
              <a:off x="5375780" y="27708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 flipH="1">
              <a:off x="5153840" y="26184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 flipH="1">
              <a:off x="5368700" y="26045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 flipH="1">
              <a:off x="5632140" y="24245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 flipH="1">
              <a:off x="5583420" y="234138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 flipH="1">
              <a:off x="5528040" y="22514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4" name="Oval 153"/>
            <p:cNvSpPr/>
            <p:nvPr/>
          </p:nvSpPr>
          <p:spPr bwMode="auto">
            <a:xfrm flipH="1">
              <a:off x="5486400" y="21544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 flipH="1">
              <a:off x="5465580" y="20643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 flipH="1">
              <a:off x="5334000" y="21336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 flipH="1">
              <a:off x="5340660" y="203658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 flipH="1">
              <a:off x="5250860" y="23068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 flipH="1">
              <a:off x="5250860" y="24037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 flipH="1">
              <a:off x="5361760" y="24452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 flipH="1">
              <a:off x="5133160" y="24037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 flipH="1">
              <a:off x="5188400" y="24800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 flipH="1">
              <a:off x="5160920" y="236206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4" name="Oval 163"/>
            <p:cNvSpPr/>
            <p:nvPr/>
          </p:nvSpPr>
          <p:spPr bwMode="auto">
            <a:xfrm flipH="1">
              <a:off x="5167860" y="216816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 flipH="1">
              <a:off x="4890540" y="242466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6" name="Oval 165"/>
            <p:cNvSpPr/>
            <p:nvPr/>
          </p:nvSpPr>
          <p:spPr bwMode="auto">
            <a:xfrm flipH="1">
              <a:off x="4945780" y="23344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 flipH="1">
              <a:off x="4987560" y="22445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 flipH="1">
              <a:off x="5022400" y="214748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 flipH="1">
              <a:off x="5049880" y="20574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 flipH="1">
              <a:off x="5167580" y="20574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 flipH="1">
              <a:off x="5133160" y="19673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 flipH="1">
              <a:off x="5347880" y="18911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 flipH="1">
              <a:off x="5257800" y="18772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 flipH="1">
              <a:off x="5167720" y="18911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 flipH="1">
              <a:off x="5070700" y="19255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 flipH="1">
              <a:off x="5236980" y="176634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 flipH="1">
              <a:off x="5202280" y="167626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9" name="Oval 178"/>
            <p:cNvSpPr/>
            <p:nvPr/>
          </p:nvSpPr>
          <p:spPr bwMode="auto">
            <a:xfrm flipH="1">
              <a:off x="5285280" y="167640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 flipH="1">
              <a:off x="5271680" y="157938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 flipH="1">
              <a:off x="5216160" y="1599920"/>
              <a:ext cx="76200" cy="762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910612" y="1464295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But, tens of thousands of potential </a:t>
              </a:r>
              <a:r>
                <a:rPr lang="en-US" dirty="0" smtClean="0">
                  <a:solidFill>
                    <a:srgbClr val="FF0000"/>
                  </a:solidFill>
                </a:rPr>
                <a:t>targets</a:t>
              </a:r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215412" y="2169830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…</a:t>
              </a:r>
              <a:r>
                <a:rPr lang="en-US" i="1" dirty="0" smtClean="0"/>
                <a:t>and which one </a:t>
              </a:r>
              <a:r>
                <a:rPr lang="en-US" i="1" dirty="0" smtClean="0">
                  <a:solidFill>
                    <a:srgbClr val="0000FF"/>
                  </a:solidFill>
                </a:rPr>
                <a:t>causes</a:t>
              </a:r>
              <a:r>
                <a:rPr lang="en-US" i="1" dirty="0" smtClean="0"/>
                <a:t> disease?</a:t>
              </a:r>
              <a:endParaRPr lang="en-US" i="1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6215412" y="2875364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…</a:t>
              </a:r>
              <a:r>
                <a:rPr lang="en-US" i="1" dirty="0" smtClean="0"/>
                <a:t>and how do you </a:t>
              </a:r>
              <a:r>
                <a:rPr lang="en-US" i="1" dirty="0" smtClean="0">
                  <a:solidFill>
                    <a:srgbClr val="0000FF"/>
                  </a:solidFill>
                </a:rPr>
                <a:t>perturb</a:t>
              </a:r>
              <a:r>
                <a:rPr lang="en-US" i="1" dirty="0" smtClean="0"/>
                <a:t> the target?</a:t>
              </a:r>
              <a:endParaRPr lang="en-US" i="1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02035" y="1905000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?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4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81429" y="0"/>
            <a:ext cx="852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T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here are anecdotal examples of human genetics leading to new drug targets (</a:t>
            </a:r>
            <a:r>
              <a:rPr lang="en-US" sz="2800" b="1" i="1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PCSK9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)…</a:t>
            </a:r>
            <a:endParaRPr lang="en-US" sz="2800" dirty="0">
              <a:solidFill>
                <a:srgbClr val="000000"/>
              </a:solidFill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8911" y="1263275"/>
            <a:ext cx="429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i="1" dirty="0"/>
              <a:t>PCSK9</a:t>
            </a:r>
            <a:r>
              <a:rPr lang="en-US" sz="1400" b="1" dirty="0"/>
              <a:t> </a:t>
            </a:r>
            <a:r>
              <a:rPr lang="en-US" sz="1400" b="1" dirty="0" smtClean="0"/>
              <a:t>mutations </a:t>
            </a:r>
            <a:r>
              <a:rPr lang="en-US" sz="1400" b="1" dirty="0"/>
              <a:t>associated with </a:t>
            </a:r>
            <a:r>
              <a:rPr lang="en-US" sz="1400" b="1" dirty="0" smtClean="0"/>
              <a:t>high and low LDL cholesterol levels (and heart disease risk)</a:t>
            </a:r>
            <a:endParaRPr lang="en-US" sz="14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5879" y="3702444"/>
            <a:ext cx="8526392" cy="2894706"/>
            <a:chOff x="275879" y="3412164"/>
            <a:chExt cx="8526392" cy="2894706"/>
          </a:xfrm>
        </p:grpSpPr>
        <p:sp>
          <p:nvSpPr>
            <p:cNvPr id="15" name="TextBox 14"/>
            <p:cNvSpPr txBox="1"/>
            <p:nvPr/>
          </p:nvSpPr>
          <p:spPr>
            <a:xfrm>
              <a:off x="275879" y="3412164"/>
              <a:ext cx="8472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1" dirty="0" smtClean="0"/>
                <a:t>…and design studies to find drugs that fix the underlying molecular defects – for example, blocking PCSK9 lowers LDL (or “bad”) cholesterol in the blood.</a:t>
              </a:r>
              <a:endParaRPr lang="en-US" sz="1400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86108" y="3926382"/>
              <a:ext cx="3493181" cy="2324012"/>
              <a:chOff x="986108" y="3926382"/>
              <a:chExt cx="3493181" cy="232401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108" y="4158026"/>
                <a:ext cx="3334519" cy="1993396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364297" y="5984501"/>
                <a:ext cx="901143" cy="265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Arial" charset="0"/>
                  </a:rPr>
                  <a:t>Lysosome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71947" y="4192275"/>
                <a:ext cx="571178" cy="265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</a:rPr>
                  <a:t>LDLR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786374" y="3926382"/>
                <a:ext cx="668117" cy="265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</a:rPr>
                  <a:t>PCSK9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858871" y="4162218"/>
                <a:ext cx="620418" cy="265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</a:rPr>
                  <a:t>LDL-C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423327" y="4158026"/>
              <a:ext cx="3378944" cy="2148844"/>
              <a:chOff x="5423327" y="4158026"/>
              <a:chExt cx="3378944" cy="214884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7752" y="4158026"/>
                <a:ext cx="3334519" cy="2148844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964960" y="4192275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" charset="0"/>
                  </a:rPr>
                  <a:t>mAb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423327" y="5592088"/>
                <a:ext cx="874308" cy="443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Arial" charset="0"/>
                  </a:rPr>
                  <a:t>LDLR</a:t>
                </a:r>
              </a:p>
              <a:p>
                <a:pPr>
                  <a:buFontTx/>
                  <a:buNone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Arial" charset="0"/>
                  </a:rPr>
                  <a:t>Recycling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116599"/>
              <a:ext cx="323758" cy="751649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 bwMode="auto">
            <a:xfrm>
              <a:off x="870061" y="5492424"/>
              <a:ext cx="34800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grpSp>
          <p:nvGrpSpPr>
            <p:cNvPr id="20" name="Group 19"/>
            <p:cNvGrpSpPr/>
            <p:nvPr/>
          </p:nvGrpSpPr>
          <p:grpSpPr>
            <a:xfrm>
              <a:off x="4600435" y="4747434"/>
              <a:ext cx="678542" cy="984354"/>
              <a:chOff x="4600435" y="4747434"/>
              <a:chExt cx="678542" cy="984354"/>
            </a:xfrm>
          </p:grpSpPr>
          <p:pic>
            <p:nvPicPr>
              <p:cNvPr id="21" name="Picture 20" descr="igg_2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0435" y="4747434"/>
                <a:ext cx="678542" cy="558799"/>
              </a:xfrm>
              <a:prstGeom prst="rect">
                <a:avLst/>
              </a:prstGeom>
            </p:spPr>
          </p:pic>
          <p:sp>
            <p:nvSpPr>
              <p:cNvPr id="22" name="Right Arrow 21"/>
              <p:cNvSpPr/>
              <p:nvPr/>
            </p:nvSpPr>
            <p:spPr bwMode="auto">
              <a:xfrm>
                <a:off x="4691512" y="5452389"/>
                <a:ext cx="457200" cy="279399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charset="0"/>
                  <a:buChar char="•"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52400" y="1263275"/>
            <a:ext cx="4191000" cy="2089525"/>
            <a:chOff x="152400" y="1097578"/>
            <a:chExt cx="4191000" cy="2089525"/>
          </a:xfrm>
        </p:grpSpPr>
        <p:sp>
          <p:nvSpPr>
            <p:cNvPr id="33" name="TextBox 32"/>
            <p:cNvSpPr txBox="1"/>
            <p:nvPr/>
          </p:nvSpPr>
          <p:spPr>
            <a:xfrm>
              <a:off x="152400" y="1097578"/>
              <a:ext cx="4191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1" dirty="0" smtClean="0"/>
                <a:t>Many genes influence cholesterol levels and risk of heart disease</a:t>
              </a:r>
              <a:endParaRPr lang="en-US" sz="1400" b="1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285" y="1620798"/>
              <a:ext cx="2950645" cy="129744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36992" y="2756216"/>
              <a:ext cx="12186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b="1" dirty="0" smtClean="0"/>
                <a:t>Atherosclerotic</a:t>
              </a:r>
              <a:br>
                <a:rPr lang="en-US" sz="1100" b="1" dirty="0" smtClean="0"/>
              </a:br>
              <a:r>
                <a:rPr lang="en-US" sz="1100" b="1" dirty="0" smtClean="0"/>
                <a:t>Plaque</a:t>
              </a:r>
              <a:endParaRPr lang="en-US" sz="11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77727" y="2894270"/>
              <a:ext cx="944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b="1" dirty="0" smtClean="0"/>
                <a:t>Blood Flow</a:t>
              </a:r>
              <a:endParaRPr lang="en-US" sz="1100" b="1" dirty="0"/>
            </a:p>
          </p:txBody>
        </p:sp>
        <p:cxnSp>
          <p:nvCxnSpPr>
            <p:cNvPr id="41" name="Straight Connector 40"/>
            <p:cNvCxnSpPr>
              <a:stCxn id="38" idx="1"/>
              <a:endCxn id="34" idx="2"/>
            </p:cNvCxnSpPr>
            <p:nvPr/>
          </p:nvCxnSpPr>
          <p:spPr bwMode="auto">
            <a:xfrm flipH="1" flipV="1">
              <a:off x="2481608" y="2918245"/>
              <a:ext cx="196119" cy="1068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>
              <a:stCxn id="38" idx="3"/>
            </p:cNvCxnSpPr>
            <p:nvPr/>
          </p:nvCxnSpPr>
          <p:spPr bwMode="auto">
            <a:xfrm flipV="1">
              <a:off x="3622216" y="2851809"/>
              <a:ext cx="159200" cy="1732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1462356" y="2579653"/>
              <a:ext cx="354182" cy="1765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09" y="1794166"/>
            <a:ext cx="4098647" cy="17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6674427" y="111991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871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81429" y="0"/>
            <a:ext cx="85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…including many approved therapies, and…</a:t>
            </a:r>
            <a:endParaRPr lang="en-US" sz="2800" dirty="0">
              <a:solidFill>
                <a:srgbClr val="000000"/>
              </a:solidFill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74427" y="111991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endParaRPr lang="en-US" sz="1400" b="1" dirty="0"/>
          </a:p>
        </p:txBody>
      </p:sp>
      <p:pic>
        <p:nvPicPr>
          <p:cNvPr id="2" name="Picture 1" descr="drug-gene-pair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r="40428" b="52694"/>
          <a:stretch/>
        </p:blipFill>
        <p:spPr>
          <a:xfrm>
            <a:off x="141110" y="1212021"/>
            <a:ext cx="4348837" cy="4246726"/>
          </a:xfrm>
          <a:prstGeom prst="rect">
            <a:avLst/>
          </a:prstGeom>
        </p:spPr>
      </p:pic>
      <p:pic>
        <p:nvPicPr>
          <p:cNvPr id="37" name="Picture 36" descr="drug-gene-pair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47366" r="40607" b="29342"/>
          <a:stretch/>
        </p:blipFill>
        <p:spPr>
          <a:xfrm>
            <a:off x="4633535" y="1128889"/>
            <a:ext cx="4358833" cy="2102365"/>
          </a:xfrm>
          <a:prstGeom prst="rect">
            <a:avLst/>
          </a:prstGeom>
        </p:spPr>
      </p:pic>
      <p:pic>
        <p:nvPicPr>
          <p:cNvPr id="44" name="Picture 43" descr="drug-gene-pair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70248" r="41301" b="1137"/>
          <a:stretch/>
        </p:blipFill>
        <p:spPr>
          <a:xfrm>
            <a:off x="4645906" y="3479643"/>
            <a:ext cx="4334091" cy="2609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7021" y="6326478"/>
            <a:ext cx="6263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Plenge, </a:t>
            </a:r>
            <a:r>
              <a:rPr lang="en-US" sz="1600" dirty="0" err="1" smtClean="0"/>
              <a:t>Scolnick</a:t>
            </a:r>
            <a:r>
              <a:rPr lang="en-US" sz="1600" dirty="0" smtClean="0"/>
              <a:t>, </a:t>
            </a:r>
            <a:r>
              <a:rPr lang="en-US" sz="1600" dirty="0" err="1" smtClean="0"/>
              <a:t>Altshuler</a:t>
            </a:r>
            <a:r>
              <a:rPr lang="en-US" sz="1600" dirty="0" smtClean="0"/>
              <a:t>, </a:t>
            </a:r>
            <a:r>
              <a:rPr lang="en-US" sz="1600" i="1" dirty="0" smtClean="0"/>
              <a:t>Nature Reviews Drug Discovery </a:t>
            </a:r>
            <a:r>
              <a:rPr lang="en-US" sz="1600" dirty="0" smtClean="0"/>
              <a:t>(2013)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72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81429" y="0"/>
            <a:ext cx="852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…portfolios of drug targets with human genetic support have a higher probability of success</a:t>
            </a:r>
            <a:endParaRPr lang="en-US" sz="2800" dirty="0">
              <a:solidFill>
                <a:srgbClr val="000000"/>
              </a:solidFill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0" y="6019800"/>
            <a:ext cx="9156700" cy="876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7" name="Picture 36" descr="nrdd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 r="7500" b="27388"/>
          <a:stretch/>
        </p:blipFill>
        <p:spPr>
          <a:xfrm>
            <a:off x="84360" y="1143000"/>
            <a:ext cx="4372115" cy="1644333"/>
          </a:xfrm>
          <a:prstGeom prst="rect">
            <a:avLst/>
          </a:prstGeom>
        </p:spPr>
      </p:pic>
      <p:pic>
        <p:nvPicPr>
          <p:cNvPr id="39" name="Picture 38" descr="NRDD2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b="1600"/>
          <a:stretch/>
        </p:blipFill>
        <p:spPr>
          <a:xfrm>
            <a:off x="609600" y="2816219"/>
            <a:ext cx="3276600" cy="397643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0" name="Picture 39" descr="NRDD3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2817" r="2772" b="1409"/>
          <a:stretch/>
        </p:blipFill>
        <p:spPr>
          <a:xfrm>
            <a:off x="4537980" y="1394280"/>
            <a:ext cx="4343400" cy="518160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 bwMode="auto">
          <a:xfrm>
            <a:off x="4523619" y="1282095"/>
            <a:ext cx="2378815" cy="4874381"/>
          </a:xfrm>
          <a:prstGeom prst="rect">
            <a:avLst/>
          </a:prstGeom>
          <a:solidFill>
            <a:srgbClr val="FFFF00">
              <a:alpha val="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16238" y="1282629"/>
            <a:ext cx="2111655" cy="4874381"/>
          </a:xfrm>
          <a:prstGeom prst="rect">
            <a:avLst/>
          </a:prstGeom>
          <a:solidFill>
            <a:srgbClr val="FFFF00">
              <a:alpha val="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46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81429" y="0"/>
            <a:ext cx="852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+mj-lt"/>
                <a:ea typeface="ＭＳ Ｐゴシック"/>
                <a:cs typeface="ＭＳ Ｐゴシック"/>
              </a:rPr>
              <a:t>…portfolios of drug targets with human genetic support have a higher probability of success</a:t>
            </a:r>
            <a:endParaRPr lang="en-US" sz="2800" dirty="0">
              <a:solidFill>
                <a:srgbClr val="000000"/>
              </a:solidFill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2" name="Picture 1" descr="ng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137"/>
            <a:ext cx="6655736" cy="4150591"/>
          </a:xfrm>
          <a:prstGeom prst="rect">
            <a:avLst/>
          </a:prstGeom>
        </p:spPr>
      </p:pic>
      <p:pic>
        <p:nvPicPr>
          <p:cNvPr id="4" name="Picture 3" descr="ng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5" y="2981906"/>
            <a:ext cx="5680365" cy="3560551"/>
          </a:xfrm>
          <a:prstGeom prst="rect">
            <a:avLst/>
          </a:prstGeom>
          <a:ln>
            <a:solidFill>
              <a:srgbClr val="0087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0375" y="2520458"/>
            <a:ext cx="8131175" cy="1354217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What is a genetic strategy</a:t>
            </a:r>
            <a:r>
              <a:rPr lang="en-US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20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588350"/>
            <a:ext cx="3949700" cy="2734408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369442" y="4440512"/>
            <a:ext cx="34130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rial"/>
                <a:ea typeface="Trebuchet MS" charset="0"/>
                <a:cs typeface="Arial"/>
              </a:rPr>
              <a:t>We determine</a:t>
            </a:r>
            <a:br>
              <a:rPr lang="en-US" sz="2400" i="1" dirty="0" smtClean="0">
                <a:latin typeface="Arial"/>
                <a:ea typeface="Trebuchet MS" charset="0"/>
                <a:cs typeface="Arial"/>
              </a:rPr>
            </a:br>
            <a:r>
              <a:rPr lang="en-US" sz="2400" i="1" dirty="0" smtClean="0">
                <a:latin typeface="Arial"/>
                <a:ea typeface="Trebuchet MS" charset="0"/>
                <a:cs typeface="Arial"/>
              </a:rPr>
              <a:t>dose-response in clinical trials, after many years and millions of dollars</a:t>
            </a:r>
            <a:endParaRPr lang="en-US" sz="2400" i="1" dirty="0">
              <a:latin typeface="Arial"/>
              <a:ea typeface="Trebuchet MS" charset="0"/>
              <a:cs typeface="Arial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375525" y="3634833"/>
            <a:ext cx="2285110" cy="559811"/>
          </a:xfrm>
          <a:prstGeom prst="chevron">
            <a:avLst/>
          </a:prstGeom>
          <a:solidFill>
            <a:srgbClr val="BEBEB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ID and Validation</a:t>
            </a:r>
            <a:endPara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454958" y="3634833"/>
            <a:ext cx="2285110" cy="559811"/>
          </a:xfrm>
          <a:prstGeom prst="chevron">
            <a:avLst/>
          </a:prstGeom>
          <a:solidFill>
            <a:srgbClr val="92929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Optimization</a:t>
            </a:r>
            <a:endParaRPr lang="en-US" sz="1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4534391" y="3634833"/>
            <a:ext cx="2285110" cy="559811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Development</a:t>
            </a:r>
            <a:endParaRPr lang="en-US" sz="1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6613824" y="3634833"/>
            <a:ext cx="2285110" cy="559811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II-III Clinical Trials</a:t>
            </a:r>
            <a:endParaRPr lang="en-US" sz="1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065" y="4440512"/>
            <a:ext cx="2750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rial"/>
                <a:ea typeface="Trebuchet MS" charset="0"/>
                <a:cs typeface="Arial"/>
              </a:rPr>
              <a:t>We aspire</a:t>
            </a:r>
            <a:br>
              <a:rPr lang="en-US" sz="2400" i="1" dirty="0" smtClean="0">
                <a:latin typeface="Arial"/>
                <a:ea typeface="Trebuchet MS" charset="0"/>
                <a:cs typeface="Arial"/>
              </a:rPr>
            </a:br>
            <a:r>
              <a:rPr lang="en-US" sz="2400" i="1" dirty="0" smtClean="0">
                <a:latin typeface="Arial"/>
                <a:ea typeface="Trebuchet MS" charset="0"/>
                <a:cs typeface="Arial"/>
              </a:rPr>
              <a:t>to determine</a:t>
            </a:r>
            <a:br>
              <a:rPr lang="en-US" sz="2400" i="1" dirty="0" smtClean="0">
                <a:latin typeface="Arial"/>
                <a:ea typeface="Trebuchet MS" charset="0"/>
                <a:cs typeface="Arial"/>
              </a:rPr>
            </a:br>
            <a:r>
              <a:rPr lang="en-US" sz="2400" i="1" dirty="0" smtClean="0">
                <a:latin typeface="Arial"/>
                <a:ea typeface="Trebuchet MS" charset="0"/>
                <a:cs typeface="Arial"/>
              </a:rPr>
              <a:t>dose-response at the time of target ID and validation</a:t>
            </a:r>
            <a:endParaRPr lang="en-US" sz="2400" i="1" dirty="0">
              <a:latin typeface="Arial"/>
              <a:ea typeface="Trebuchet MS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5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49323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80187" y="5850546"/>
            <a:ext cx="2117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Gene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function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9842" y="2165499"/>
            <a:ext cx="5933133" cy="3638383"/>
            <a:chOff x="1948832" y="2165499"/>
            <a:chExt cx="5933133" cy="3638383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655665" y="3458666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Human Phenotype</a:t>
              </a:r>
              <a:endParaRPr lang="en-US" sz="2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7754" y="2441726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High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5462" y="4721921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3233767" y="5304312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246464" y="2180112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309495" y="5403772"/>
              <a:ext cx="7982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00"/>
                  </a:solidFill>
                </a:rPr>
                <a:t>GOF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09160" y="5304312"/>
              <a:ext cx="7414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00"/>
                  </a:solidFill>
                </a:rPr>
                <a:t>LOF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13311" y="452186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13311" y="40837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13311" y="36265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13311" y="337886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13311" y="30931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13311" y="23311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13311" y="238826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5" name="Down Arrow Callout 4"/>
          <p:cNvSpPr/>
          <p:nvPr/>
        </p:nvSpPr>
        <p:spPr bwMode="auto">
          <a:xfrm>
            <a:off x="818700" y="702431"/>
            <a:ext cx="2146005" cy="1628745"/>
          </a:xfrm>
          <a:prstGeom prst="downArrowCallout">
            <a:avLst>
              <a:gd name="adj1" fmla="val 25000"/>
              <a:gd name="adj2" fmla="val 27611"/>
              <a:gd name="adj3" fmla="val 25000"/>
              <a:gd name="adj4" fmla="val 62366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Pick a human phenotype for drug efficacy</a:t>
            </a:r>
          </a:p>
          <a:p>
            <a:pPr algn="ctr" eaLnBrk="0" hangingPunct="0"/>
            <a:endParaRPr lang="en-US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Left Arrow Callout 5"/>
          <p:cNvSpPr/>
          <p:nvPr/>
        </p:nvSpPr>
        <p:spPr bwMode="auto">
          <a:xfrm>
            <a:off x="5291266" y="2731286"/>
            <a:ext cx="3044645" cy="164804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187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Identify a series of alleles with range of effect sizes in humans (but of unknown function)</a:t>
            </a:r>
          </a:p>
          <a:p>
            <a:pPr eaLnBrk="0" hangingPunct="0"/>
            <a:endParaRPr lang="en-US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914777" y="2180112"/>
            <a:ext cx="4648198" cy="3124200"/>
            <a:chOff x="2874930" y="1296736"/>
            <a:chExt cx="4648198" cy="3124200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2874930" y="4420936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887627" y="1296736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914777" y="2180112"/>
            <a:ext cx="4648198" cy="3124200"/>
            <a:chOff x="2874930" y="1296736"/>
            <a:chExt cx="4648198" cy="3124200"/>
          </a:xfrm>
        </p:grpSpPr>
        <p:cxnSp>
          <p:nvCxnSpPr>
            <p:cNvPr id="76" name="Straight Connector 75"/>
            <p:cNvCxnSpPr/>
            <p:nvPr/>
          </p:nvCxnSpPr>
          <p:spPr>
            <a:xfrm flipH="1">
              <a:off x="2874930" y="4420936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887627" y="1296736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2619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  <p:bldP spid="46" grpId="0"/>
      <p:bldP spid="47" grpId="0"/>
      <p:bldP spid="48" grpId="0"/>
      <p:bldP spid="49" grpId="0"/>
      <p:bldP spid="50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1223" y="2322154"/>
            <a:ext cx="8131175" cy="1354217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The Problem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03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80187" y="5850546"/>
            <a:ext cx="2117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Gene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function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9842" y="2165499"/>
            <a:ext cx="5933133" cy="3638383"/>
            <a:chOff x="1948832" y="2165499"/>
            <a:chExt cx="5933133" cy="3638383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655665" y="3458666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Human Phenotype</a:t>
              </a:r>
              <a:endParaRPr lang="en-US" sz="2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7754" y="2441726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High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5462" y="4721921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3233767" y="5304312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246464" y="2180112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309495" y="5403772"/>
              <a:ext cx="7982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00"/>
                  </a:solidFill>
                </a:rPr>
                <a:t>GOF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09160" y="5304312"/>
              <a:ext cx="7414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00"/>
                  </a:solidFill>
                </a:rPr>
                <a:t>LOF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13311" y="452186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13311" y="40837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13311" y="36265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13311" y="337886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13311" y="30931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13311" y="233117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13311" y="238826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5" name="Down Arrow Callout 4"/>
          <p:cNvSpPr/>
          <p:nvPr/>
        </p:nvSpPr>
        <p:spPr bwMode="auto">
          <a:xfrm>
            <a:off x="818700" y="702431"/>
            <a:ext cx="2146005" cy="1628745"/>
          </a:xfrm>
          <a:prstGeom prst="downArrowCallout">
            <a:avLst>
              <a:gd name="adj1" fmla="val 25000"/>
              <a:gd name="adj2" fmla="val 27611"/>
              <a:gd name="adj3" fmla="val 25000"/>
              <a:gd name="adj4" fmla="val 62366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Pick a human phenotype for drug efficacy</a:t>
            </a:r>
          </a:p>
          <a:p>
            <a:pPr algn="ctr" eaLnBrk="0" hangingPunct="0"/>
            <a:endParaRPr lang="en-US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914777" y="2180112"/>
            <a:ext cx="4648198" cy="3124200"/>
            <a:chOff x="2874930" y="1296736"/>
            <a:chExt cx="4648198" cy="3124200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2874930" y="4420936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887627" y="1296736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Left Arrow Callout 61"/>
          <p:cNvSpPr/>
          <p:nvPr/>
        </p:nvSpPr>
        <p:spPr bwMode="auto">
          <a:xfrm>
            <a:off x="5291266" y="2724864"/>
            <a:ext cx="3044645" cy="164804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187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FFFFFF"/>
                </a:solidFill>
              </a:rPr>
              <a:t>Assess biological function of alleles to estimate “efficacy” response curve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2914777" y="2180112"/>
            <a:ext cx="4648198" cy="3124200"/>
            <a:chOff x="2874930" y="1296736"/>
            <a:chExt cx="4648198" cy="3124200"/>
          </a:xfrm>
        </p:grpSpPr>
        <p:cxnSp>
          <p:nvCxnSpPr>
            <p:cNvPr id="76" name="Straight Connector 75"/>
            <p:cNvCxnSpPr/>
            <p:nvPr/>
          </p:nvCxnSpPr>
          <p:spPr>
            <a:xfrm flipH="1">
              <a:off x="2874930" y="4420936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887627" y="1296736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eform 38"/>
          <p:cNvSpPr/>
          <p:nvPr/>
        </p:nvSpPr>
        <p:spPr>
          <a:xfrm>
            <a:off x="3319560" y="2391652"/>
            <a:ext cx="2981319" cy="2667000"/>
          </a:xfrm>
          <a:custGeom>
            <a:avLst/>
            <a:gdLst>
              <a:gd name="connsiteX0" fmla="*/ 0 w 1778000"/>
              <a:gd name="connsiteY0" fmla="*/ 1938867 h 1938867"/>
              <a:gd name="connsiteX1" fmla="*/ 465667 w 1778000"/>
              <a:gd name="connsiteY1" fmla="*/ 1422400 h 1938867"/>
              <a:gd name="connsiteX2" fmla="*/ 1007534 w 1778000"/>
              <a:gd name="connsiteY2" fmla="*/ 262467 h 1938867"/>
              <a:gd name="connsiteX3" fmla="*/ 1778000 w 1778000"/>
              <a:gd name="connsiteY3" fmla="*/ 0 h 193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000" h="1938867">
                <a:moveTo>
                  <a:pt x="0" y="1938867"/>
                </a:moveTo>
                <a:cubicBezTo>
                  <a:pt x="148872" y="1820333"/>
                  <a:pt x="297745" y="1701800"/>
                  <a:pt x="465667" y="1422400"/>
                </a:cubicBezTo>
                <a:cubicBezTo>
                  <a:pt x="633589" y="1143000"/>
                  <a:pt x="788812" y="499534"/>
                  <a:pt x="1007534" y="262467"/>
                </a:cubicBezTo>
                <a:cubicBezTo>
                  <a:pt x="1226256" y="25400"/>
                  <a:pt x="1778000" y="0"/>
                  <a:pt x="1778000" y="0"/>
                </a:cubicBezTo>
              </a:path>
            </a:pathLst>
          </a:custGeom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0204" y="1801498"/>
            <a:ext cx="1082348" cy="400110"/>
          </a:xfrm>
          <a:prstGeom prst="rect">
            <a:avLst/>
          </a:prstGeom>
          <a:solidFill>
            <a:schemeClr val="bg1">
              <a:alpha val="68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AEDEF">
                    <a:lumMod val="50000"/>
                  </a:srgbClr>
                </a:solidFill>
              </a:rPr>
              <a:t>Efficacy</a:t>
            </a:r>
            <a:endParaRPr lang="en-US" dirty="0">
              <a:solidFill>
                <a:srgbClr val="DAEDE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11041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9479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04896 -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3958 -0.0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4375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5 -4.8148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10938 -1.481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  <p:bldP spid="46" grpId="0"/>
      <p:bldP spid="47" grpId="0"/>
      <p:bldP spid="48" grpId="0"/>
      <p:bldP spid="49" grpId="0"/>
      <p:bldP spid="50" grpId="0"/>
      <p:bldP spid="62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80187" y="5850546"/>
            <a:ext cx="2117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Gene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function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9842" y="2165499"/>
            <a:ext cx="5933133" cy="3638383"/>
            <a:chOff x="1948832" y="2165499"/>
            <a:chExt cx="5933133" cy="3638383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655665" y="3458666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Human Phenotype</a:t>
              </a:r>
              <a:endParaRPr lang="en-US" sz="2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7754" y="2441726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High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5462" y="4721921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3233767" y="5304312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246464" y="2180112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309495" y="5403772"/>
              <a:ext cx="7982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00"/>
                  </a:solidFill>
                </a:rPr>
                <a:t>GOF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09160" y="5304312"/>
              <a:ext cx="7414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00"/>
                  </a:solidFill>
                </a:rPr>
                <a:t>LOF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14777" y="2180112"/>
            <a:ext cx="4648198" cy="3124200"/>
            <a:chOff x="2874930" y="1296736"/>
            <a:chExt cx="4648198" cy="3124200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2874930" y="4420936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887627" y="1296736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Left Arrow Callout 61"/>
          <p:cNvSpPr/>
          <p:nvPr/>
        </p:nvSpPr>
        <p:spPr bwMode="auto">
          <a:xfrm>
            <a:off x="5291266" y="2724864"/>
            <a:ext cx="3044645" cy="164804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187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FFFFFF"/>
                </a:solidFill>
              </a:rPr>
              <a:t>Assess biological function of alleles to estimate “efficacy” response curve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2914777" y="2180112"/>
            <a:ext cx="4648198" cy="3124200"/>
            <a:chOff x="2874930" y="1296736"/>
            <a:chExt cx="4648198" cy="3124200"/>
          </a:xfrm>
        </p:grpSpPr>
        <p:cxnSp>
          <p:nvCxnSpPr>
            <p:cNvPr id="76" name="Straight Connector 75"/>
            <p:cNvCxnSpPr/>
            <p:nvPr/>
          </p:nvCxnSpPr>
          <p:spPr>
            <a:xfrm flipH="1">
              <a:off x="2874930" y="4420936"/>
              <a:ext cx="464819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887627" y="1296736"/>
              <a:ext cx="0" cy="3124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eform 38"/>
          <p:cNvSpPr/>
          <p:nvPr/>
        </p:nvSpPr>
        <p:spPr>
          <a:xfrm>
            <a:off x="3319560" y="2391652"/>
            <a:ext cx="2981319" cy="2667000"/>
          </a:xfrm>
          <a:custGeom>
            <a:avLst/>
            <a:gdLst>
              <a:gd name="connsiteX0" fmla="*/ 0 w 1778000"/>
              <a:gd name="connsiteY0" fmla="*/ 1938867 h 1938867"/>
              <a:gd name="connsiteX1" fmla="*/ 465667 w 1778000"/>
              <a:gd name="connsiteY1" fmla="*/ 1422400 h 1938867"/>
              <a:gd name="connsiteX2" fmla="*/ 1007534 w 1778000"/>
              <a:gd name="connsiteY2" fmla="*/ 262467 h 1938867"/>
              <a:gd name="connsiteX3" fmla="*/ 1778000 w 1778000"/>
              <a:gd name="connsiteY3" fmla="*/ 0 h 193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000" h="1938867">
                <a:moveTo>
                  <a:pt x="0" y="1938867"/>
                </a:moveTo>
                <a:cubicBezTo>
                  <a:pt x="148872" y="1820333"/>
                  <a:pt x="297745" y="1701800"/>
                  <a:pt x="465667" y="1422400"/>
                </a:cubicBezTo>
                <a:cubicBezTo>
                  <a:pt x="633589" y="1143000"/>
                  <a:pt x="788812" y="499534"/>
                  <a:pt x="1007534" y="262467"/>
                </a:cubicBezTo>
                <a:cubicBezTo>
                  <a:pt x="1226256" y="25400"/>
                  <a:pt x="1778000" y="0"/>
                  <a:pt x="1778000" y="0"/>
                </a:cubicBezTo>
              </a:path>
            </a:pathLst>
          </a:custGeom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0204" y="1801498"/>
            <a:ext cx="1082348" cy="400110"/>
          </a:xfrm>
          <a:prstGeom prst="rect">
            <a:avLst/>
          </a:prstGeom>
          <a:solidFill>
            <a:schemeClr val="bg1">
              <a:alpha val="68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AEDEF">
                    <a:lumMod val="50000"/>
                  </a:srgbClr>
                </a:solidFill>
              </a:rPr>
              <a:t>Efficacy</a:t>
            </a:r>
            <a:endParaRPr lang="en-US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0765" y="451039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63165" y="407230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9429" y="361510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4666" y="336739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24363" y="308170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17229" y="231970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83829" y="2376796"/>
            <a:ext cx="3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>
                    <a:lumMod val="50000"/>
                  </a:srgbClr>
                </a:solidFill>
              </a:rPr>
              <a:t>X</a:t>
            </a:r>
            <a:endParaRPr lang="en-US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47449" y="2269025"/>
            <a:ext cx="1031051" cy="400110"/>
          </a:xfrm>
          <a:prstGeom prst="rect">
            <a:avLst/>
          </a:prstGeom>
          <a:solidFill>
            <a:schemeClr val="bg1">
              <a:alpha val="3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Toxicity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28876" y="2376796"/>
            <a:ext cx="2819400" cy="2667000"/>
            <a:chOff x="4447866" y="2376796"/>
            <a:chExt cx="2819400" cy="2667000"/>
          </a:xfrm>
        </p:grpSpPr>
        <p:sp>
          <p:nvSpPr>
            <p:cNvPr id="36" name="Freeform 35"/>
            <p:cNvSpPr/>
            <p:nvPr/>
          </p:nvSpPr>
          <p:spPr>
            <a:xfrm>
              <a:off x="4447866" y="2376796"/>
              <a:ext cx="2819400" cy="2667000"/>
            </a:xfrm>
            <a:custGeom>
              <a:avLst/>
              <a:gdLst>
                <a:gd name="connsiteX0" fmla="*/ 0 w 1778000"/>
                <a:gd name="connsiteY0" fmla="*/ 1938867 h 1938867"/>
                <a:gd name="connsiteX1" fmla="*/ 465667 w 1778000"/>
                <a:gd name="connsiteY1" fmla="*/ 1422400 h 1938867"/>
                <a:gd name="connsiteX2" fmla="*/ 1007534 w 1778000"/>
                <a:gd name="connsiteY2" fmla="*/ 262467 h 1938867"/>
                <a:gd name="connsiteX3" fmla="*/ 1778000 w 1778000"/>
                <a:gd name="connsiteY3" fmla="*/ 0 h 193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8000" h="1938867">
                  <a:moveTo>
                    <a:pt x="0" y="1938867"/>
                  </a:moveTo>
                  <a:cubicBezTo>
                    <a:pt x="148872" y="1820333"/>
                    <a:pt x="297745" y="1701800"/>
                    <a:pt x="465667" y="1422400"/>
                  </a:cubicBezTo>
                  <a:cubicBezTo>
                    <a:pt x="633589" y="1143000"/>
                    <a:pt x="788812" y="499534"/>
                    <a:pt x="1007534" y="262467"/>
                  </a:cubicBezTo>
                  <a:cubicBezTo>
                    <a:pt x="1226256" y="25400"/>
                    <a:pt x="1778000" y="0"/>
                    <a:pt x="1778000" y="0"/>
                  </a:cubicBezTo>
                </a:path>
              </a:pathLst>
            </a:cu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4986973" y="3710881"/>
              <a:ext cx="10638" cy="800737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Left Arrow Callout 52"/>
          <p:cNvSpPr/>
          <p:nvPr/>
        </p:nvSpPr>
        <p:spPr bwMode="auto">
          <a:xfrm>
            <a:off x="5361697" y="3172647"/>
            <a:ext cx="3044645" cy="752479"/>
          </a:xfrm>
          <a:prstGeom prst="leftArrowCallout">
            <a:avLst>
              <a:gd name="adj1" fmla="val 39130"/>
              <a:gd name="adj2" fmla="val 34891"/>
              <a:gd name="adj3" fmla="val 60325"/>
              <a:gd name="adj4" fmla="val 79187"/>
            </a:avLst>
          </a:prstGeom>
          <a:solidFill>
            <a:schemeClr val="accent5">
              <a:lumMod val="5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FFFFFF"/>
                </a:solidFill>
              </a:rPr>
              <a:t>Assess </a:t>
            </a:r>
            <a:r>
              <a:rPr lang="en-US" dirty="0" err="1">
                <a:solidFill>
                  <a:srgbClr val="FFFFFF"/>
                </a:solidFill>
              </a:rPr>
              <a:t>pleiotropy</a:t>
            </a:r>
            <a:r>
              <a:rPr lang="en-US" dirty="0">
                <a:solidFill>
                  <a:srgbClr val="FFFFFF"/>
                </a:solidFill>
              </a:rPr>
              <a:t> as proxy for ADEs</a:t>
            </a:r>
          </a:p>
        </p:txBody>
      </p:sp>
      <p:sp>
        <p:nvSpPr>
          <p:cNvPr id="54" name="Down Arrow Callout 53"/>
          <p:cNvSpPr/>
          <p:nvPr/>
        </p:nvSpPr>
        <p:spPr bwMode="auto">
          <a:xfrm>
            <a:off x="818700" y="702431"/>
            <a:ext cx="2146005" cy="1628745"/>
          </a:xfrm>
          <a:prstGeom prst="downArrowCallout">
            <a:avLst>
              <a:gd name="adj1" fmla="val 25000"/>
              <a:gd name="adj2" fmla="val 27611"/>
              <a:gd name="adj3" fmla="val 25000"/>
              <a:gd name="adj4" fmla="val 62366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Narrow" panose="020B0606020202030204" pitchFamily="34" charset="0"/>
              </a:rPr>
              <a:t>Pick a human phenotype for drug efficacy</a:t>
            </a:r>
          </a:p>
          <a:p>
            <a:pPr algn="ctr" eaLnBrk="0" hangingPunct="0"/>
            <a:endParaRPr lang="en-US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821629" y="316474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00"/>
                </a:solidFill>
              </a:rPr>
              <a:t>New target for</a:t>
            </a:r>
            <a:br>
              <a:rPr lang="en-US" sz="3600" b="1" i="1" dirty="0" smtClean="0">
                <a:solidFill>
                  <a:srgbClr val="000000"/>
                </a:solidFill>
              </a:rPr>
            </a:br>
            <a:r>
              <a:rPr lang="en-US" sz="3600" b="1" i="1" dirty="0" smtClean="0">
                <a:solidFill>
                  <a:srgbClr val="000000"/>
                </a:solidFill>
              </a:rPr>
              <a:t>drug screen!</a:t>
            </a:r>
            <a:endParaRPr lang="en-US" sz="3600" b="1" i="1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75497" y="4028877"/>
            <a:ext cx="2434199" cy="1077218"/>
          </a:xfrm>
          <a:prstGeom prst="rect">
            <a:avLst/>
          </a:prstGeom>
          <a:solidFill>
            <a:srgbClr val="FFFF00"/>
          </a:solidFill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This provides evidence for the therapeutic window at the time of target </a:t>
            </a:r>
            <a:r>
              <a:rPr lang="en-US" sz="1600" dirty="0" smtClean="0">
                <a:solidFill>
                  <a:srgbClr val="000000"/>
                </a:solidFill>
              </a:rPr>
              <a:t>ID &amp; validation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14156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37" grpId="0" animBg="1"/>
      <p:bldP spid="53" grpId="0" animBg="1"/>
      <p:bldP spid="55" grpId="0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52672" y="85613"/>
            <a:ext cx="8783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  <a:cs typeface="Arial"/>
              </a:rPr>
              <a:t>The list of genes with an “allelic series” is growing</a:t>
            </a:r>
            <a:endParaRPr lang="en-US" sz="2800" b="1" dirty="0">
              <a:latin typeface="+mj-lt"/>
              <a:cs typeface="Arial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691893"/>
              </p:ext>
            </p:extLst>
          </p:nvPr>
        </p:nvGraphicFramePr>
        <p:xfrm>
          <a:off x="356769" y="1411882"/>
          <a:ext cx="8481333" cy="444121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12807"/>
                <a:gridCol w="3767485"/>
                <a:gridCol w="3301041"/>
              </a:tblGrid>
              <a:tr h="509683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PCSK9</a:t>
                      </a:r>
                      <a:endParaRPr lang="en-US" sz="1600" b="1" i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low CAD risk,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low LDL-C 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LDL-C, high CAD risk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6957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APP</a:t>
                      </a:r>
                      <a:endParaRPr lang="en-US" sz="1600" b="1" i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low AD, dementia risk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AD, dementia risk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5913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SCN9A</a:t>
                      </a:r>
                      <a:endParaRPr lang="en-US" sz="1600" b="1" i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pain insensitivity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neuropathy, </a:t>
                      </a:r>
                      <a:r>
                        <a:rPr lang="en-US" sz="1600" b="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hyperexcitability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2174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CARD9</a:t>
                      </a:r>
                      <a:endParaRPr lang="en-US" sz="1600" b="1" i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low IBD risk,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risk for fungal infections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IBD, AS, PSC risk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92386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TYK2</a:t>
                      </a:r>
                      <a:endParaRPr lang="en-US" sz="1600" b="1" i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RA, psoriasis, SLE, MS risk,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risk for PID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T-ALL risk 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92386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IFIH1</a:t>
                      </a:r>
                      <a:endParaRPr lang="en-US" sz="1600" b="1" i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low 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T1D risk,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risk for PID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SLE risk,</a:t>
                      </a:r>
                    </a:p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AG, SM 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syndromes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9238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LRRK2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PD risk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92386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PNPLA3</a:t>
                      </a:r>
                      <a:endParaRPr lang="en-US" sz="1600" b="1" i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low LDL-C,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TG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high NAFLD, NASH, PBC, HCC risk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2BF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ight Triangle 31"/>
          <p:cNvSpPr/>
          <p:nvPr/>
        </p:nvSpPr>
        <p:spPr bwMode="auto">
          <a:xfrm>
            <a:off x="1826658" y="828211"/>
            <a:ext cx="7011443" cy="483788"/>
          </a:xfrm>
          <a:prstGeom prst="rtTriangle">
            <a:avLst/>
          </a:prstGeom>
          <a:solidFill>
            <a:srgbClr val="00857E"/>
          </a:solidFill>
          <a:ln w="9525" cap="flat" cmpd="sng" algn="ctr">
            <a:solidFill>
              <a:srgbClr val="00877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ight Triangle 32"/>
          <p:cNvSpPr/>
          <p:nvPr/>
        </p:nvSpPr>
        <p:spPr bwMode="auto">
          <a:xfrm flipH="1" flipV="1">
            <a:off x="1826659" y="738717"/>
            <a:ext cx="7011443" cy="483788"/>
          </a:xfrm>
          <a:prstGeom prst="rtTriangle">
            <a:avLst/>
          </a:prstGeom>
          <a:solidFill>
            <a:srgbClr val="00857E"/>
          </a:solidFill>
          <a:ln w="9525" cap="flat" cmpd="sng" algn="ctr">
            <a:solidFill>
              <a:srgbClr val="00877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6769" y="738717"/>
            <a:ext cx="1355724" cy="573282"/>
          </a:xfrm>
          <a:prstGeom prst="rect">
            <a:avLst/>
          </a:prstGeom>
          <a:solidFill>
            <a:srgbClr val="00857E"/>
          </a:solidFill>
          <a:ln w="9525" cap="flat" cmpd="sng" algn="ctr">
            <a:solidFill>
              <a:srgbClr val="00877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Gene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26658" y="842480"/>
            <a:ext cx="80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LOF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38032" y="681641"/>
            <a:ext cx="85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GOF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5345" y="5797520"/>
            <a:ext cx="7549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… and there are further genes with protective </a:t>
            </a:r>
            <a:r>
              <a:rPr lang="en-US" sz="1800" dirty="0" err="1" smtClean="0">
                <a:latin typeface="Arial"/>
                <a:cs typeface="Arial"/>
              </a:rPr>
              <a:t>LoF</a:t>
            </a:r>
            <a:r>
              <a:rPr lang="en-US" sz="1800" dirty="0" smtClean="0">
                <a:latin typeface="Arial"/>
                <a:cs typeface="Arial"/>
              </a:rPr>
              <a:t> variants, for example: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0382" y="6155024"/>
            <a:ext cx="837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SLC30A8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(T2D),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NPC1L1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(CAD),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APOC3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(CAD),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CCR5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(HIV),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MSTN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(muscle),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LRP5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(bone),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FUT2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norovirus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resistance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),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KCNJ1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(HTN)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CTSK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(bone)   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984368" y="6453649"/>
            <a:ext cx="3083279" cy="33613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6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738664"/>
          </a:xfrm>
          <a:noFill/>
          <a:ln w="38100" cmpd="sng">
            <a:noFill/>
            <a:prstDash val="sysDash"/>
          </a:ln>
        </p:spPr>
        <p:txBody>
          <a:bodyPr/>
          <a:lstStyle/>
          <a:p>
            <a:r>
              <a:rPr lang="en-US" sz="2400" dirty="0" smtClean="0"/>
              <a:t>And we are at the beginning of what will be an explosion of genetic discoveries across populations</a:t>
            </a:r>
            <a:endParaRPr lang="en-US" sz="2400" i="1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5715000" y="6248400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838200" y="4418556"/>
            <a:ext cx="7086600" cy="2210844"/>
            <a:chOff x="838200" y="4309405"/>
            <a:chExt cx="7086600" cy="22108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358" y="4382575"/>
              <a:ext cx="2123103" cy="210766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38200" y="4309405"/>
              <a:ext cx="7086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b="1" dirty="0" smtClean="0"/>
                <a:t>…and a more accurate molecular understanding of human disease.</a:t>
              </a:r>
              <a:endParaRPr lang="en-US" sz="1600" b="1" dirty="0"/>
            </a:p>
          </p:txBody>
        </p:sp>
        <p:pic>
          <p:nvPicPr>
            <p:cNvPr id="24" name="Picture 23" descr="human-body-outline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127" y="4691449"/>
              <a:ext cx="1013791" cy="1828800"/>
            </a:xfrm>
            <a:prstGeom prst="rect">
              <a:avLst/>
            </a:prstGeom>
          </p:spPr>
        </p:pic>
        <p:sp>
          <p:nvSpPr>
            <p:cNvPr id="26" name="Right Arrow 25"/>
            <p:cNvSpPr/>
            <p:nvPr/>
          </p:nvSpPr>
          <p:spPr bwMode="auto">
            <a:xfrm>
              <a:off x="3926344" y="5452405"/>
              <a:ext cx="609600" cy="228600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2351" y="1371600"/>
            <a:ext cx="4151387" cy="3044625"/>
            <a:chOff x="212351" y="1219200"/>
            <a:chExt cx="4151387" cy="3044625"/>
          </a:xfrm>
        </p:grpSpPr>
        <p:sp>
          <p:nvSpPr>
            <p:cNvPr id="4" name="TextBox 3"/>
            <p:cNvSpPr txBox="1"/>
            <p:nvPr/>
          </p:nvSpPr>
          <p:spPr>
            <a:xfrm>
              <a:off x="344944" y="1219200"/>
              <a:ext cx="3886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b="1" dirty="0" smtClean="0"/>
                <a:t>Cost of genome sequencing continues to drop rapidly…</a:t>
              </a:r>
              <a:endParaRPr lang="en-US" sz="1600" b="1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51" y="1844139"/>
              <a:ext cx="4151387" cy="241968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90040" y="1371600"/>
            <a:ext cx="4070843" cy="3040101"/>
            <a:chOff x="4790040" y="1219200"/>
            <a:chExt cx="4070843" cy="3040101"/>
          </a:xfrm>
        </p:grpSpPr>
        <p:sp>
          <p:nvSpPr>
            <p:cNvPr id="10" name="TextBox 9"/>
            <p:cNvSpPr txBox="1"/>
            <p:nvPr/>
          </p:nvSpPr>
          <p:spPr>
            <a:xfrm>
              <a:off x="4806161" y="1219200"/>
              <a:ext cx="4038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b="1" dirty="0" smtClean="0"/>
                <a:t>…which results in many more human genomes being sequenced…</a:t>
              </a:r>
              <a:endParaRPr lang="en-US" sz="16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040" y="1903380"/>
              <a:ext cx="4070843" cy="235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8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ld_Map_WSF.sv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47" y="2286232"/>
            <a:ext cx="8560642" cy="452643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05057" y="6024524"/>
            <a:ext cx="3122378" cy="776631"/>
          </a:xfrm>
          <a:prstGeom prst="roundRect">
            <a:avLst>
              <a:gd name="adj" fmla="val 1968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855100" y="2180080"/>
            <a:ext cx="470144" cy="1349539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106524" y="2198373"/>
            <a:ext cx="1407807" cy="436515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35344" y="1512138"/>
            <a:ext cx="1572381" cy="629752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388110" y="2564903"/>
            <a:ext cx="94505" cy="964716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112529" y="2141890"/>
            <a:ext cx="1797793" cy="972759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eCODE-genetics-logo-300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529" y="1621862"/>
            <a:ext cx="1412929" cy="3862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5886" y="5049942"/>
            <a:ext cx="992478" cy="629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26" y="5100243"/>
            <a:ext cx="882569" cy="54114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86755" y="4120636"/>
            <a:ext cx="1297490" cy="929307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693740" y="4541298"/>
            <a:ext cx="2440401" cy="295374"/>
          </a:xfrm>
          <a:prstGeom prst="roundRect">
            <a:avLst>
              <a:gd name="adj" fmla="val 23516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435" y="4596593"/>
            <a:ext cx="2333644" cy="200626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2663658" y="3957167"/>
            <a:ext cx="113640" cy="551899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45050" y="4309166"/>
            <a:ext cx="80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Kaadorie</a:t>
            </a:r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Biobank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4398" y="2236548"/>
            <a:ext cx="84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Geisinger</a:t>
            </a:r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0418" y="3933227"/>
            <a:ext cx="831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NIH-AMP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113475" y="3933226"/>
            <a:ext cx="818571" cy="276999"/>
          </a:xfrm>
          <a:prstGeom prst="roundRect">
            <a:avLst>
              <a:gd name="adj" fmla="val 2351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4398" y="2247507"/>
            <a:ext cx="843275" cy="266040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971167" y="2513547"/>
            <a:ext cx="1665145" cy="1406948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72864" y="4898307"/>
            <a:ext cx="787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Saudia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Arabia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Genome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Project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673241" y="4911117"/>
            <a:ext cx="762198" cy="818188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709062" y="4637709"/>
            <a:ext cx="43813" cy="260598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7658898" y="4333405"/>
            <a:ext cx="749225" cy="437426"/>
          </a:xfrm>
          <a:prstGeom prst="roundRect">
            <a:avLst>
              <a:gd name="adj" fmla="val 2351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255795" y="4246385"/>
            <a:ext cx="216979" cy="13759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3818275" y="1033828"/>
            <a:ext cx="1275649" cy="4172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910322" y="1438529"/>
            <a:ext cx="477788" cy="2003067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29615" y="2173223"/>
            <a:ext cx="140780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Estonia Precision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Medicine Initiative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027955" y="2564903"/>
            <a:ext cx="877102" cy="83739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03270" y="3846681"/>
            <a:ext cx="843425" cy="436208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3270" y="3821224"/>
            <a:ext cx="84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Human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Longevity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046695" y="3957165"/>
            <a:ext cx="449536" cy="138324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584245" y="3957165"/>
            <a:ext cx="1003268" cy="569889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6593283" y="1526177"/>
            <a:ext cx="1407807" cy="4365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53973" y="1504833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Finnish Founder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Population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48" name="Straight Arrow Connector 47"/>
          <p:cNvCxnSpPr>
            <a:stCxn id="271" idx="1"/>
          </p:cNvCxnSpPr>
          <p:nvPr/>
        </p:nvCxnSpPr>
        <p:spPr>
          <a:xfrm flipH="1">
            <a:off x="5027957" y="1712046"/>
            <a:ext cx="1392429" cy="1474165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4325244" y="2247507"/>
            <a:ext cx="949111" cy="317396"/>
            <a:chOff x="4237233" y="1446627"/>
            <a:chExt cx="949111" cy="317396"/>
          </a:xfrm>
        </p:grpSpPr>
        <p:sp>
          <p:nvSpPr>
            <p:cNvPr id="52" name="Rounded Rectangle 51"/>
            <p:cNvSpPr/>
            <p:nvPr/>
          </p:nvSpPr>
          <p:spPr>
            <a:xfrm>
              <a:off x="4237233" y="1446627"/>
              <a:ext cx="928459" cy="31739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90598" y="1462625"/>
              <a:ext cx="8957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INTERVAL</a:t>
              </a:r>
              <a:endParaRPr lang="en-US" sz="11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230228" y="1903081"/>
            <a:ext cx="1483310" cy="292027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0228" y="1903081"/>
            <a:ext cx="1510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Kaiser-Permanente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37047" y="2180080"/>
            <a:ext cx="1247198" cy="1915409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822572" y="1659954"/>
            <a:ext cx="1242667" cy="525584"/>
          </a:xfrm>
          <a:prstGeom prst="roundRect">
            <a:avLst/>
          </a:prstGeom>
          <a:noFill/>
          <a:ln>
            <a:solidFill>
              <a:srgbClr val="0085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61" name="Picture 60" descr="Genomics-England-logo2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355" y="1699399"/>
            <a:ext cx="1085500" cy="445466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5337663" y="1170442"/>
            <a:ext cx="1040329" cy="424784"/>
          </a:xfrm>
          <a:prstGeom prst="roundRect">
            <a:avLst/>
          </a:prstGeom>
          <a:noFill/>
          <a:ln>
            <a:solidFill>
              <a:srgbClr val="0085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318990" y="1248321"/>
            <a:ext cx="1082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HUNT/NTNU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4580295" y="1382834"/>
            <a:ext cx="583054" cy="1899072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Genomics_plc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994" y="1058250"/>
            <a:ext cx="1005840" cy="24759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118087" y="1157624"/>
            <a:ext cx="99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UK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Biobank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717673" y="4131666"/>
            <a:ext cx="155592" cy="968577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1418944" y="5138531"/>
            <a:ext cx="1115362" cy="276999"/>
          </a:xfrm>
          <a:prstGeom prst="roundRect">
            <a:avLst>
              <a:gd name="adj" fmla="val 23516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6858002" y="4988719"/>
            <a:ext cx="1010390" cy="34762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115061" y="4898575"/>
            <a:ext cx="886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Singapore</a:t>
            </a:r>
          </a:p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Biobank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8056501" y="4905052"/>
            <a:ext cx="990600" cy="437426"/>
          </a:xfrm>
          <a:prstGeom prst="roundRect">
            <a:avLst>
              <a:gd name="adj" fmla="val 2351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76" name="Picture 75" descr="CHOP_logo1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298" y="3076077"/>
            <a:ext cx="1371600" cy="54864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2954085" y="3082058"/>
            <a:ext cx="1018026" cy="5470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80" name="Picture 79" descr="ancestry.tif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736" y="5138531"/>
            <a:ext cx="996696" cy="247853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89925" y="39702"/>
            <a:ext cx="737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/>
                <a:ea typeface="ＭＳ Ｐゴシック"/>
                <a:cs typeface="Arial"/>
              </a:rPr>
              <a:t>Initiatives now link human genetics with clinical phenotypes in a setting for recall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044169" y="4449452"/>
            <a:ext cx="1172516" cy="461665"/>
            <a:chOff x="1765944" y="4527054"/>
            <a:chExt cx="1172516" cy="461665"/>
          </a:xfrm>
        </p:grpSpPr>
        <p:sp>
          <p:nvSpPr>
            <p:cNvPr id="43" name="Rounded Rectangle 42"/>
            <p:cNvSpPr/>
            <p:nvPr/>
          </p:nvSpPr>
          <p:spPr>
            <a:xfrm>
              <a:off x="1819850" y="4527054"/>
              <a:ext cx="1018026" cy="4600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65944" y="4527054"/>
              <a:ext cx="11725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Veteran’s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Administration</a:t>
              </a: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371667" y="6214439"/>
            <a:ext cx="2762295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size/quality of genetic data</a:t>
            </a:r>
          </a:p>
          <a:p>
            <a:pPr>
              <a:lnSpc>
                <a:spcPct val="70000"/>
              </a:lnSpc>
            </a:pPr>
            <a:r>
              <a:rPr lang="en-US" sz="1200" dirty="0" smtClean="0">
                <a:solidFill>
                  <a:srgbClr val="00FF00"/>
                </a:solidFill>
                <a:latin typeface="Arial"/>
                <a:cs typeface="Arial"/>
              </a:rPr>
              <a:t>size/quality of phenotypic data</a:t>
            </a:r>
          </a:p>
          <a:p>
            <a:pPr>
              <a:lnSpc>
                <a:spcPct val="70000"/>
              </a:lnSpc>
            </a:pP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connectivity of genetics &amp; phenotypes</a:t>
            </a:r>
          </a:p>
          <a:p>
            <a:pPr>
              <a:lnSpc>
                <a:spcPct val="70000"/>
              </a:lnSpc>
            </a:pPr>
            <a:r>
              <a:rPr lang="en-US" sz="1200" dirty="0" smtClean="0">
                <a:solidFill>
                  <a:schemeClr val="accent5"/>
                </a:solidFill>
                <a:latin typeface="Arial"/>
                <a:cs typeface="Arial"/>
              </a:rPr>
              <a:t>setup for recalls &amp; ph1 trials</a:t>
            </a:r>
            <a:endParaRPr lang="en-US" sz="1200" dirty="0">
              <a:solidFill>
                <a:schemeClr val="accent5"/>
              </a:solidFill>
              <a:latin typeface="Arial"/>
              <a:cs typeface="Arial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325957" y="1406860"/>
            <a:ext cx="231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-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6132671" y="6277511"/>
            <a:ext cx="119788" cy="491109"/>
            <a:chOff x="370583" y="1942515"/>
            <a:chExt cx="119788" cy="491109"/>
          </a:xfrm>
        </p:grpSpPr>
        <p:sp>
          <p:nvSpPr>
            <p:cNvPr id="119" name="Rectangle 118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pattFill prst="dkVert">
              <a:fgClr>
                <a:srgbClr val="00FF00"/>
              </a:fgClr>
              <a:bgClr>
                <a:prstClr val="white"/>
              </a:bgClr>
            </a:patt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pattFill prst="dkVert">
              <a:fgClr>
                <a:srgbClr val="0000FF"/>
              </a:fgClr>
              <a:bgClr>
                <a:prstClr val="white"/>
              </a:bgClr>
            </a:patt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pattFill prst="dkVert">
              <a:fgClr>
                <a:schemeClr val="accent5">
                  <a:lumMod val="60000"/>
                  <a:lumOff val="40000"/>
                </a:schemeClr>
              </a:fgClr>
              <a:bgClr>
                <a:prstClr val="white"/>
              </a:bgClr>
            </a:pattFill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313392" y="6277511"/>
            <a:ext cx="119788" cy="491109"/>
            <a:chOff x="370583" y="1942515"/>
            <a:chExt cx="119788" cy="491109"/>
          </a:xfrm>
        </p:grpSpPr>
        <p:sp>
          <p:nvSpPr>
            <p:cNvPr id="125" name="Rectangle 124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951950" y="6277511"/>
            <a:ext cx="119788" cy="491109"/>
            <a:chOff x="370583" y="1942515"/>
            <a:chExt cx="119788" cy="491109"/>
          </a:xfrm>
        </p:grpSpPr>
        <p:sp>
          <p:nvSpPr>
            <p:cNvPr id="131" name="Rectangle 130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/>
          <p:cNvSpPr txBox="1"/>
          <p:nvPr/>
        </p:nvSpPr>
        <p:spPr>
          <a:xfrm rot="18423269">
            <a:off x="5849314" y="6018193"/>
            <a:ext cx="395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+++</a:t>
            </a:r>
            <a:endParaRPr lang="en-US" sz="1100" b="1" dirty="0"/>
          </a:p>
        </p:txBody>
      </p:sp>
      <p:sp>
        <p:nvSpPr>
          <p:cNvPr id="138" name="TextBox 137"/>
          <p:cNvSpPr txBox="1"/>
          <p:nvPr/>
        </p:nvSpPr>
        <p:spPr>
          <a:xfrm rot="18423269">
            <a:off x="6048739" y="6074262"/>
            <a:ext cx="254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+</a:t>
            </a:r>
            <a:endParaRPr lang="en-US" sz="1100" b="1" dirty="0"/>
          </a:p>
        </p:txBody>
      </p:sp>
      <p:sp>
        <p:nvSpPr>
          <p:cNvPr id="139" name="TextBox 138"/>
          <p:cNvSpPr txBox="1"/>
          <p:nvPr/>
        </p:nvSpPr>
        <p:spPr>
          <a:xfrm rot="18423269">
            <a:off x="6254859" y="6085064"/>
            <a:ext cx="22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-</a:t>
            </a:r>
            <a:endParaRPr lang="en-US" sz="11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56071" y="5981711"/>
            <a:ext cx="2297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Ranking (estimates 10/2015):</a:t>
            </a:r>
            <a:endParaRPr lang="en-US" sz="1200" b="1" dirty="0">
              <a:latin typeface="Arial"/>
              <a:cs typeface="Arial"/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44138" y="5114685"/>
            <a:ext cx="119788" cy="491109"/>
            <a:chOff x="370583" y="1942515"/>
            <a:chExt cx="119788" cy="491109"/>
          </a:xfrm>
        </p:grpSpPr>
        <p:sp>
          <p:nvSpPr>
            <p:cNvPr id="142" name="Rectangle 141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pattFill prst="dkVert">
              <a:fgClr>
                <a:srgbClr val="00FF00"/>
              </a:fgClr>
              <a:bgClr>
                <a:prstClr val="white"/>
              </a:bgClr>
            </a:patt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pattFill prst="dkVert">
              <a:fgClr>
                <a:schemeClr val="accent5">
                  <a:lumMod val="60000"/>
                  <a:lumOff val="40000"/>
                </a:schemeClr>
              </a:fgClr>
              <a:bgClr>
                <a:prstClr val="white"/>
              </a:bgClr>
            </a:patt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263157" y="5132884"/>
            <a:ext cx="119788" cy="491109"/>
            <a:chOff x="370583" y="1942515"/>
            <a:chExt cx="119788" cy="491109"/>
          </a:xfrm>
        </p:grpSpPr>
        <p:sp>
          <p:nvSpPr>
            <p:cNvPr id="184" name="Rectangle 183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40593" y="3856037"/>
            <a:ext cx="119788" cy="491109"/>
            <a:chOff x="370583" y="1942515"/>
            <a:chExt cx="119788" cy="491109"/>
          </a:xfrm>
        </p:grpSpPr>
        <p:sp>
          <p:nvSpPr>
            <p:cNvPr id="189" name="Rectangle 188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929018" y="4458598"/>
            <a:ext cx="119788" cy="491109"/>
            <a:chOff x="370583" y="1942515"/>
            <a:chExt cx="119788" cy="491109"/>
          </a:xfrm>
        </p:grpSpPr>
        <p:sp>
          <p:nvSpPr>
            <p:cNvPr id="194" name="Rectangle 193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pattFill prst="dkVert">
              <a:fgClr>
                <a:schemeClr val="accent5">
                  <a:lumMod val="60000"/>
                  <a:lumOff val="40000"/>
                </a:schemeClr>
              </a:fgClr>
              <a:bgClr>
                <a:prstClr val="white"/>
              </a:bgClr>
            </a:pattFill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59432" y="1907883"/>
            <a:ext cx="119788" cy="491109"/>
            <a:chOff x="370583" y="1942515"/>
            <a:chExt cx="119788" cy="491109"/>
          </a:xfrm>
        </p:grpSpPr>
        <p:sp>
          <p:nvSpPr>
            <p:cNvPr id="199" name="Rectangle 198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707874" y="2236548"/>
            <a:ext cx="119788" cy="491109"/>
            <a:chOff x="370583" y="1942515"/>
            <a:chExt cx="119788" cy="491109"/>
          </a:xfrm>
        </p:grpSpPr>
        <p:sp>
          <p:nvSpPr>
            <p:cNvPr id="204" name="Rectangle 203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pattFill prst="dkVert">
              <a:fgClr>
                <a:srgbClr val="0000FF"/>
              </a:fgClr>
              <a:bgClr>
                <a:prstClr val="white"/>
              </a:bgClr>
            </a:patt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pattFill prst="dkVert">
              <a:fgClr>
                <a:schemeClr val="accent5">
                  <a:lumMod val="60000"/>
                  <a:lumOff val="40000"/>
                </a:schemeClr>
              </a:fgClr>
              <a:bgClr>
                <a:prstClr val="white"/>
              </a:bgClr>
            </a:pattFill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5491509" y="4962902"/>
            <a:ext cx="119788" cy="491109"/>
            <a:chOff x="370583" y="1942515"/>
            <a:chExt cx="119788" cy="491109"/>
          </a:xfrm>
        </p:grpSpPr>
        <p:sp>
          <p:nvSpPr>
            <p:cNvPr id="209" name="Rectangle 208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2534306" y="4407823"/>
            <a:ext cx="119788" cy="491109"/>
            <a:chOff x="370583" y="1942515"/>
            <a:chExt cx="119788" cy="491109"/>
          </a:xfrm>
        </p:grpSpPr>
        <p:sp>
          <p:nvSpPr>
            <p:cNvPr id="214" name="Rectangle 213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901897" y="4920868"/>
            <a:ext cx="119788" cy="491109"/>
            <a:chOff x="370583" y="1942515"/>
            <a:chExt cx="119788" cy="491109"/>
          </a:xfrm>
        </p:grpSpPr>
        <p:sp>
          <p:nvSpPr>
            <p:cNvPr id="219" name="Rectangle 218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pattFill prst="dkVert">
              <a:fgClr>
                <a:srgbClr val="0000FF"/>
              </a:fgClr>
              <a:bgClr>
                <a:prstClr val="white"/>
              </a:bgClr>
            </a:patt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2779659" y="3111499"/>
            <a:ext cx="119788" cy="491109"/>
            <a:chOff x="370583" y="1942515"/>
            <a:chExt cx="119788" cy="491109"/>
          </a:xfrm>
        </p:grpSpPr>
        <p:sp>
          <p:nvSpPr>
            <p:cNvPr id="224" name="Rectangle 223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pattFill prst="dkVert">
              <a:fgClr>
                <a:schemeClr val="accent5">
                  <a:lumMod val="60000"/>
                  <a:lumOff val="40000"/>
                </a:schemeClr>
              </a:fgClr>
              <a:bgClr>
                <a:prstClr val="white"/>
              </a:bgClr>
            </a:pattFill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2954085" y="3933227"/>
            <a:ext cx="119788" cy="491109"/>
            <a:chOff x="370583" y="1942515"/>
            <a:chExt cx="119788" cy="491109"/>
          </a:xfrm>
        </p:grpSpPr>
        <p:sp>
          <p:nvSpPr>
            <p:cNvPr id="229" name="Rectangle 228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3" name="Straight Arrow Connector 232"/>
          <p:cNvCxnSpPr/>
          <p:nvPr/>
        </p:nvCxnSpPr>
        <p:spPr>
          <a:xfrm flipH="1" flipV="1">
            <a:off x="2751435" y="3876275"/>
            <a:ext cx="148012" cy="176155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4" name="Group 233"/>
          <p:cNvGrpSpPr/>
          <p:nvPr/>
        </p:nvGrpSpPr>
        <p:grpSpPr>
          <a:xfrm>
            <a:off x="1860814" y="1536481"/>
            <a:ext cx="119788" cy="491109"/>
            <a:chOff x="370583" y="1942515"/>
            <a:chExt cx="119788" cy="491109"/>
          </a:xfrm>
        </p:grpSpPr>
        <p:sp>
          <p:nvSpPr>
            <p:cNvPr id="235" name="Rectangle 234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pattFill prst="dkVert">
              <a:fgClr>
                <a:srgbClr val="0000FF"/>
              </a:fgClr>
              <a:bgClr>
                <a:prstClr val="white"/>
              </a:bgClr>
            </a:patt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pattFill prst="dkVert">
              <a:fgClr>
                <a:schemeClr val="accent5">
                  <a:lumMod val="60000"/>
                  <a:lumOff val="40000"/>
                </a:schemeClr>
              </a:fgClr>
              <a:bgClr>
                <a:prstClr val="white"/>
              </a:bgClr>
            </a:pattFill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4148898" y="2267992"/>
            <a:ext cx="119788" cy="491109"/>
            <a:chOff x="370583" y="1942515"/>
            <a:chExt cx="119788" cy="491109"/>
          </a:xfrm>
        </p:grpSpPr>
        <p:sp>
          <p:nvSpPr>
            <p:cNvPr id="240" name="Rectangle 239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3659510" y="1030716"/>
            <a:ext cx="119788" cy="491109"/>
            <a:chOff x="370583" y="1942515"/>
            <a:chExt cx="119788" cy="491109"/>
          </a:xfrm>
        </p:grpSpPr>
        <p:sp>
          <p:nvSpPr>
            <p:cNvPr id="245" name="Rectangle 244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pattFill prst="dkVert">
              <a:fgClr>
                <a:srgbClr val="00FF00"/>
              </a:fgClr>
              <a:bgClr>
                <a:prstClr val="white"/>
              </a:bgClr>
            </a:patt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3662498" y="1668744"/>
            <a:ext cx="119788" cy="491109"/>
            <a:chOff x="370583" y="1942515"/>
            <a:chExt cx="119788" cy="491109"/>
          </a:xfrm>
        </p:grpSpPr>
        <p:sp>
          <p:nvSpPr>
            <p:cNvPr id="250" name="Rectangle 249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5161061" y="1178246"/>
            <a:ext cx="119788" cy="491109"/>
            <a:chOff x="370583" y="1942515"/>
            <a:chExt cx="119788" cy="491109"/>
          </a:xfrm>
        </p:grpSpPr>
        <p:sp>
          <p:nvSpPr>
            <p:cNvPr id="255" name="Rectangle 254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pattFill prst="dkVert">
              <a:fgClr>
                <a:srgbClr val="0000FF"/>
              </a:fgClr>
              <a:bgClr>
                <a:prstClr val="white"/>
              </a:bgClr>
            </a:patt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5936990" y="2221386"/>
            <a:ext cx="119788" cy="491109"/>
            <a:chOff x="370583" y="1942515"/>
            <a:chExt cx="119788" cy="491109"/>
          </a:xfrm>
        </p:grpSpPr>
        <p:sp>
          <p:nvSpPr>
            <p:cNvPr id="265" name="Rectangle 264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pattFill prst="dkVert">
              <a:fgClr>
                <a:srgbClr val="0000FF"/>
              </a:fgClr>
              <a:bgClr>
                <a:prstClr val="white"/>
              </a:bgClr>
            </a:patt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6419462" y="1525320"/>
            <a:ext cx="119788" cy="491109"/>
            <a:chOff x="370583" y="1942515"/>
            <a:chExt cx="119788" cy="491109"/>
          </a:xfrm>
        </p:grpSpPr>
        <p:sp>
          <p:nvSpPr>
            <p:cNvPr id="270" name="Rectangle 269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pattFill prst="dkVert">
              <a:fgClr>
                <a:srgbClr val="0000FF"/>
              </a:fgClr>
              <a:bgClr>
                <a:prstClr val="white"/>
              </a:bgClr>
            </a:patt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7512811" y="4347146"/>
            <a:ext cx="119788" cy="491109"/>
            <a:chOff x="370583" y="1942515"/>
            <a:chExt cx="119788" cy="491109"/>
          </a:xfrm>
        </p:grpSpPr>
        <p:sp>
          <p:nvSpPr>
            <p:cNvPr id="275" name="Rectangle 274"/>
            <p:cNvSpPr>
              <a:spLocks noChangeAspect="1"/>
            </p:cNvSpPr>
            <p:nvPr/>
          </p:nvSpPr>
          <p:spPr>
            <a:xfrm>
              <a:off x="370583" y="1942515"/>
              <a:ext cx="118864" cy="119203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>
              <a:spLocks noChangeAspect="1"/>
            </p:cNvSpPr>
            <p:nvPr/>
          </p:nvSpPr>
          <p:spPr>
            <a:xfrm>
              <a:off x="371507" y="2069639"/>
              <a:ext cx="118864" cy="119203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>
              <a:spLocks noChangeAspect="1"/>
            </p:cNvSpPr>
            <p:nvPr/>
          </p:nvSpPr>
          <p:spPr>
            <a:xfrm>
              <a:off x="370583" y="2187297"/>
              <a:ext cx="118864" cy="11920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>
              <a:spLocks noChangeAspect="1"/>
            </p:cNvSpPr>
            <p:nvPr/>
          </p:nvSpPr>
          <p:spPr>
            <a:xfrm>
              <a:off x="371507" y="2314421"/>
              <a:ext cx="118864" cy="119203"/>
            </a:xfrm>
            <a:prstGeom prst="rect">
              <a:avLst/>
            </a:prstGeom>
            <a:noFill/>
            <a:ln>
              <a:solidFill>
                <a:srgbClr val="93CD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02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61872" y="3921574"/>
            <a:ext cx="8297928" cy="914400"/>
            <a:chOff x="492424" y="3921574"/>
            <a:chExt cx="8297928" cy="914400"/>
          </a:xfrm>
        </p:grpSpPr>
        <p:sp>
          <p:nvSpPr>
            <p:cNvPr id="81" name="Chevron 80"/>
            <p:cNvSpPr/>
            <p:nvPr/>
          </p:nvSpPr>
          <p:spPr>
            <a:xfrm>
              <a:off x="6275752" y="3921574"/>
              <a:ext cx="2514600" cy="914400"/>
            </a:xfrm>
            <a:prstGeom prst="chevron">
              <a:avLst>
                <a:gd name="adj" fmla="val 36501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P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roof-of-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concept 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Clinical 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T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rials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2424" y="4038036"/>
              <a:ext cx="5783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How can we safely test therapeutic hypotheses in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humans</a:t>
              </a:r>
              <a:r>
                <a:rPr lang="en-US" i="1" dirty="0" smtClean="0">
                  <a:solidFill>
                    <a:srgbClr val="CA731C"/>
                  </a:solidFill>
                </a:rPr>
                <a:t> as quickly and efficiently as possible?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9115" y="1294534"/>
            <a:ext cx="7490485" cy="914400"/>
            <a:chOff x="957182" y="1294534"/>
            <a:chExt cx="7490485" cy="914400"/>
          </a:xfrm>
        </p:grpSpPr>
        <p:sp>
          <p:nvSpPr>
            <p:cNvPr id="60" name="Chevron 59"/>
            <p:cNvSpPr/>
            <p:nvPr/>
          </p:nvSpPr>
          <p:spPr>
            <a:xfrm>
              <a:off x="957182" y="1294534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Causal Human Biology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590163" y="1410996"/>
              <a:ext cx="4857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i="1" dirty="0">
                  <a:solidFill>
                    <a:srgbClr val="CA731C"/>
                  </a:solidFill>
                </a:rPr>
                <a:t>Which targets, when perturbed, have a desired effect on </a:t>
              </a:r>
              <a:r>
                <a:rPr lang="en-US" b="1" i="1" u="sng" dirty="0">
                  <a:solidFill>
                    <a:srgbClr val="CA731C"/>
                  </a:solidFill>
                </a:rPr>
                <a:t>human</a:t>
              </a:r>
              <a:r>
                <a:rPr lang="en-US" i="1" dirty="0">
                  <a:solidFill>
                    <a:srgbClr val="CA731C"/>
                  </a:solidFill>
                </a:rPr>
                <a:t> physiology?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64425" y="2603589"/>
            <a:ext cx="6275942" cy="923330"/>
            <a:chOff x="101599" y="2680126"/>
            <a:chExt cx="6275942" cy="923330"/>
          </a:xfrm>
        </p:grpSpPr>
        <p:sp>
          <p:nvSpPr>
            <p:cNvPr id="74" name="Chevron 73"/>
            <p:cNvSpPr/>
            <p:nvPr/>
          </p:nvSpPr>
          <p:spPr>
            <a:xfrm>
              <a:off x="3862941" y="2680126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Target Modulation Assays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01599" y="2680126"/>
              <a:ext cx="3650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Which biomarkers measure therapeutic modulation in</a:t>
              </a:r>
              <a:br>
                <a:rPr lang="en-US" i="1" dirty="0" smtClean="0">
                  <a:solidFill>
                    <a:srgbClr val="CA731C"/>
                  </a:solidFill>
                </a:rPr>
              </a:br>
              <a:r>
                <a:rPr lang="en-US" i="1" dirty="0" smtClean="0">
                  <a:solidFill>
                    <a:srgbClr val="CA731C"/>
                  </a:solidFill>
                </a:rPr>
                <a:t>a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</a:t>
              </a:r>
              <a:r>
                <a:rPr lang="en-US" i="1" dirty="0" smtClean="0">
                  <a:solidFill>
                    <a:srgbClr val="CA731C"/>
                  </a:solidFill>
                </a:rPr>
                <a:t> system?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sp>
        <p:nvSpPr>
          <p:cNvPr id="16" name="Chevron 15"/>
          <p:cNvSpPr/>
          <p:nvPr/>
        </p:nvSpPr>
        <p:spPr>
          <a:xfrm>
            <a:off x="324724" y="329044"/>
            <a:ext cx="2926080" cy="548640"/>
          </a:xfrm>
          <a:prstGeom prst="chevron">
            <a:avLst/>
          </a:prstGeom>
          <a:solidFill>
            <a:srgbClr val="BEBEB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ID and Validation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102411" y="329044"/>
            <a:ext cx="2926080" cy="548640"/>
          </a:xfrm>
          <a:prstGeom prst="chevron">
            <a:avLst/>
          </a:prstGeom>
          <a:solidFill>
            <a:srgbClr val="92929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Optimization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5880098" y="329044"/>
            <a:ext cx="2926080" cy="54864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Development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09182" y="2405490"/>
            <a:ext cx="8925636" cy="1328310"/>
          </a:xfrm>
          <a:prstGeom prst="roundRect">
            <a:avLst/>
          </a:prstGeom>
          <a:solidFill>
            <a:schemeClr val="accent5">
              <a:lumMod val="90000"/>
              <a:alpha val="25000"/>
            </a:schemeClr>
          </a:solidFill>
          <a:ln w="38100" cap="flat" cmpd="sng" algn="ctr">
            <a:solidFill>
              <a:srgbClr val="3790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49499" y="5318490"/>
            <a:ext cx="6197601" cy="814833"/>
            <a:chOff x="2298699" y="5318490"/>
            <a:chExt cx="6197601" cy="81483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298699" y="5318490"/>
              <a:ext cx="6197601" cy="8148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endParaRPr lang="en-US" sz="1400" b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6877" y="5375607"/>
              <a:ext cx="546672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Prediction: </a:t>
              </a:r>
              <a:r>
                <a:rPr lang="en-US" i="1" dirty="0">
                  <a:solidFill>
                    <a:schemeClr val="bg1"/>
                  </a:solidFill>
                </a:rPr>
                <a:t>increase probability of success </a:t>
              </a:r>
              <a:r>
                <a:rPr lang="en-US" i="1" dirty="0" smtClean="0">
                  <a:solidFill>
                    <a:schemeClr val="bg1"/>
                  </a:solidFill>
                </a:rPr>
                <a:t>for breakthrough therapies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hevron 25"/>
          <p:cNvSpPr/>
          <p:nvPr/>
        </p:nvSpPr>
        <p:spPr>
          <a:xfrm>
            <a:off x="543223" y="5318491"/>
            <a:ext cx="2524453" cy="814833"/>
          </a:xfrm>
          <a:prstGeom prst="chevron">
            <a:avLst>
              <a:gd name="adj" fmla="val 45324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Phase II-III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Clinical Trials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6341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35062"/>
            <a:ext cx="7772400" cy="1143000"/>
          </a:xfrm>
        </p:spPr>
        <p:txBody>
          <a:bodyPr/>
          <a:lstStyle/>
          <a:p>
            <a:r>
              <a:rPr lang="en-US" dirty="0" smtClean="0"/>
              <a:t>What is a biomarker?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297307"/>
            <a:ext cx="7772400" cy="4114800"/>
          </a:xfrm>
        </p:spPr>
        <p:txBody>
          <a:bodyPr/>
          <a:lstStyle/>
          <a:p>
            <a:r>
              <a:rPr lang="en-US" dirty="0" smtClean="0"/>
              <a:t>Pharmacokinetic (PK) – </a:t>
            </a:r>
            <a:r>
              <a:rPr lang="en-US" i="1" dirty="0" smtClean="0"/>
              <a:t>what the body does to the drug</a:t>
            </a:r>
          </a:p>
          <a:p>
            <a:r>
              <a:rPr lang="en-US" dirty="0" err="1" smtClean="0"/>
              <a:t>Pharmacodynamic</a:t>
            </a:r>
            <a:r>
              <a:rPr lang="en-US" dirty="0" smtClean="0"/>
              <a:t> (PD) – </a:t>
            </a:r>
            <a:r>
              <a:rPr lang="en-US" i="1" dirty="0" smtClean="0"/>
              <a:t>what the drug does to the body</a:t>
            </a:r>
          </a:p>
        </p:txBody>
      </p:sp>
      <p:pic>
        <p:nvPicPr>
          <p:cNvPr id="2" name="Picture 1" descr="3901522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94" y="3736051"/>
            <a:ext cx="4747837" cy="2894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195" y="4053571"/>
            <a:ext cx="1785807" cy="707886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Concentration vs. 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44297" y="4053571"/>
            <a:ext cx="1785807" cy="707886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Effect vs.</a:t>
            </a:r>
          </a:p>
          <a:p>
            <a:r>
              <a:rPr lang="en-US" dirty="0"/>
              <a:t>Concentration </a:t>
            </a:r>
          </a:p>
        </p:txBody>
      </p:sp>
    </p:spTree>
    <p:extLst>
      <p:ext uri="{BB962C8B-B14F-4D97-AF65-F5344CB8AC3E}">
        <p14:creationId xmlns:p14="http://schemas.microsoft.com/office/powerpoint/2010/main" val="39190081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338" y="122327"/>
            <a:ext cx="8700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Genetics can bridge biomarker with </a:t>
            </a:r>
            <a:r>
              <a:rPr lang="en-US" sz="2800" b="1" dirty="0">
                <a:solidFill>
                  <a:srgbClr val="000000"/>
                </a:solidFill>
                <a:latin typeface="+mj-lt"/>
                <a:cs typeface="Arial"/>
              </a:rPr>
              <a:t>clinical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data, establishing a causal link for drug discovery</a:t>
            </a:r>
            <a:endParaRPr lang="en-US" sz="28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pic>
        <p:nvPicPr>
          <p:cNvPr id="3" name="Picture 2" descr="Slide14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6240" y="1427714"/>
            <a:ext cx="6019800" cy="326320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80179" y="4765617"/>
            <a:ext cx="8593476" cy="1846028"/>
            <a:chOff x="280179" y="4765617"/>
            <a:chExt cx="8593476" cy="1846028"/>
          </a:xfrm>
        </p:grpSpPr>
        <p:sp>
          <p:nvSpPr>
            <p:cNvPr id="5" name="TextBox 4"/>
            <p:cNvSpPr txBox="1"/>
            <p:nvPr/>
          </p:nvSpPr>
          <p:spPr>
            <a:xfrm>
              <a:off x="1804179" y="5392543"/>
              <a:ext cx="38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rial"/>
                  <a:cs typeface="Arial"/>
                </a:rPr>
                <a:t>I</a:t>
              </a:r>
              <a:endParaRPr lang="en-US" sz="4000" dirty="0"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70979" y="5392543"/>
              <a:ext cx="38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rial"/>
                  <a:cs typeface="Arial"/>
                </a:rPr>
                <a:t>D</a:t>
              </a:r>
              <a:endParaRPr lang="en-US" sz="4000" dirty="0"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4979" y="5392543"/>
              <a:ext cx="38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rial"/>
                  <a:cs typeface="Arial"/>
                </a:rPr>
                <a:t>G</a:t>
              </a:r>
              <a:endParaRPr lang="en-US" sz="4000" dirty="0">
                <a:latin typeface="Arial"/>
                <a:cs typeface="Arial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226025" y="5751772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212999" y="5751772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80179" y="5392543"/>
              <a:ext cx="33528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pic>
          <p:nvPicPr>
            <p:cNvPr id="11" name="Picture 2" descr="https://encrypted-tbn3.gstatic.com/images?q=tbn:ANd9GcS1TkSpSHuCEc6aB9yy_GNEYYe4uOJLqxTGtpzK4F2xdodOx2M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01" y="5089209"/>
              <a:ext cx="657755" cy="59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781800" y="5827559"/>
              <a:ext cx="38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rial"/>
                  <a:cs typeface="Arial"/>
                </a:rPr>
                <a:t>I</a:t>
              </a:r>
              <a:endParaRPr lang="en-US" sz="40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48600" y="5827559"/>
              <a:ext cx="38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rial"/>
                  <a:cs typeface="Arial"/>
                </a:rPr>
                <a:t>D</a:t>
              </a:r>
              <a:endParaRPr lang="en-US" sz="40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62600" y="5827559"/>
              <a:ext cx="38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rial"/>
                  <a:cs typeface="Arial"/>
                </a:rPr>
                <a:t>G</a:t>
              </a:r>
              <a:endParaRPr lang="en-US" sz="4000" dirty="0">
                <a:latin typeface="Arial"/>
                <a:cs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6934200" y="5648102"/>
              <a:ext cx="0" cy="2777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172200" y="6186788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705600" y="5011445"/>
              <a:ext cx="38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rial"/>
                  <a:cs typeface="Arial"/>
                </a:rPr>
                <a:t>C</a:t>
              </a:r>
              <a:endParaRPr lang="en-US" sz="4000" dirty="0">
                <a:latin typeface="Arial"/>
                <a:cs typeface="Arial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239000" y="5468645"/>
              <a:ext cx="533400" cy="2506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257800" y="5087645"/>
              <a:ext cx="3352800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pic>
          <p:nvPicPr>
            <p:cNvPr id="20" name="Picture 4" descr="http://images.all-free-download.com/images/graphiclarge/not_ok_mark_clip_art_905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4765617"/>
              <a:ext cx="644055" cy="644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088817" y="5390877"/>
              <a:ext cx="800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Arial"/>
                  <a:cs typeface="Arial"/>
                </a:rPr>
                <a:t>vs</a:t>
              </a:r>
              <a:endParaRPr lang="en-US" sz="4000" dirty="0">
                <a:latin typeface="Arial"/>
                <a:cs typeface="Arial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" y="6474743"/>
            <a:ext cx="890342" cy="36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32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922" y="89748"/>
            <a:ext cx="8640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0000"/>
                </a:solidFill>
                <a:latin typeface="+mj-lt"/>
                <a:cs typeface="Arial"/>
              </a:rPr>
              <a:t>Retrospective example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: NPC1L1 protein</a:t>
            </a:r>
            <a:r>
              <a:rPr lang="en-US" sz="2800" b="1" i="1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(target), LDL (biomarker), coronary heart disease (POC)</a:t>
            </a:r>
            <a:endParaRPr lang="en-US" sz="28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31689" y="1305269"/>
            <a:ext cx="4431694" cy="5552731"/>
            <a:chOff x="145579" y="1358285"/>
            <a:chExt cx="4431694" cy="5552731"/>
          </a:xfrm>
        </p:grpSpPr>
        <p:sp>
          <p:nvSpPr>
            <p:cNvPr id="6" name="TextBox 5"/>
            <p:cNvSpPr txBox="1"/>
            <p:nvPr/>
          </p:nvSpPr>
          <p:spPr>
            <a:xfrm>
              <a:off x="399977" y="1358285"/>
              <a:ext cx="39228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Arial"/>
                  <a:cs typeface="Arial"/>
                </a:rPr>
                <a:t>Ph</a:t>
              </a:r>
              <a:r>
                <a:rPr lang="en-US" b="1" dirty="0" smtClean="0">
                  <a:latin typeface="Arial"/>
                  <a:cs typeface="Arial"/>
                </a:rPr>
                <a:t> III clinical study in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&gt;18,000 CHD patients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5579" y="5498322"/>
              <a:ext cx="4431694" cy="1412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800" b="1" i="1" dirty="0" smtClean="0">
                  <a:latin typeface="Arial"/>
                  <a:cs typeface="Arial"/>
                </a:rPr>
                <a:t>32.7% </a:t>
              </a:r>
              <a:r>
                <a:rPr lang="en-US" sz="1800" b="1" i="1" dirty="0" err="1" smtClean="0">
                  <a:latin typeface="Arial"/>
                  <a:cs typeface="Arial"/>
                </a:rPr>
                <a:t>vs</a:t>
              </a:r>
              <a:r>
                <a:rPr lang="en-US" sz="1800" b="1" i="1" dirty="0" smtClean="0">
                  <a:latin typeface="Arial"/>
                  <a:cs typeface="Arial"/>
                </a:rPr>
                <a:t> 34.7% w/ primary event </a:t>
              </a:r>
            </a:p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800" b="1" i="1" dirty="0" smtClean="0">
                  <a:latin typeface="Arial"/>
                  <a:cs typeface="Arial"/>
                </a:rPr>
                <a:t>HR=0.936</a:t>
              </a:r>
              <a:r>
                <a:rPr lang="en-US" sz="1800" b="1" i="1" dirty="0">
                  <a:latin typeface="Arial"/>
                  <a:cs typeface="Arial"/>
                </a:rPr>
                <a:t>, p=</a:t>
              </a:r>
              <a:r>
                <a:rPr lang="en-US" sz="1800" b="1" i="1" dirty="0" smtClean="0">
                  <a:latin typeface="Arial"/>
                  <a:cs typeface="Arial"/>
                </a:rPr>
                <a:t>0.016</a:t>
              </a:r>
            </a:p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800" b="1" i="1" dirty="0" smtClean="0">
                  <a:latin typeface="Arial"/>
                  <a:cs typeface="Arial"/>
                </a:rPr>
                <a:t>6.4% relative risk reduction</a:t>
              </a:r>
              <a:endParaRPr lang="en-US" sz="1800" b="1" i="1" dirty="0"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</a:pPr>
              <a:endParaRPr lang="en-US" sz="1800" b="1" i="1" dirty="0">
                <a:latin typeface="Arial"/>
                <a:cs typeface="Arial"/>
              </a:endParaRPr>
            </a:p>
          </p:txBody>
        </p:sp>
        <p:sp>
          <p:nvSpPr>
            <p:cNvPr id="10" name="Up Arrow 9"/>
            <p:cNvSpPr/>
            <p:nvPr/>
          </p:nvSpPr>
          <p:spPr>
            <a:xfrm rot="10800000" flipH="1">
              <a:off x="1829236" y="4966300"/>
              <a:ext cx="1064381" cy="303474"/>
            </a:xfrm>
            <a:prstGeom prst="upArrow">
              <a:avLst/>
            </a:prstGeom>
            <a:ln>
              <a:solidFill>
                <a:srgbClr val="00857E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89726" y="2106248"/>
              <a:ext cx="4343400" cy="1737360"/>
              <a:chOff x="1981892" y="609683"/>
              <a:chExt cx="7912100" cy="3099328"/>
            </a:xfrm>
          </p:grpSpPr>
          <p:pic>
            <p:nvPicPr>
              <p:cNvPr id="20" name="Picture 19" descr="1.tif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8408" y="3419788"/>
                <a:ext cx="3005041" cy="289223"/>
              </a:xfrm>
              <a:prstGeom prst="rect">
                <a:avLst/>
              </a:prstGeom>
            </p:spPr>
          </p:pic>
          <p:pic>
            <p:nvPicPr>
              <p:cNvPr id="21" name="Picture 20" descr="1.tiff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8181"/>
              <a:stretch/>
            </p:blipFill>
            <p:spPr>
              <a:xfrm>
                <a:off x="1981892" y="609683"/>
                <a:ext cx="7912100" cy="2823247"/>
              </a:xfrm>
              <a:prstGeom prst="rect">
                <a:avLst/>
              </a:prstGeom>
            </p:spPr>
          </p:pic>
        </p:grpSp>
        <p:pic>
          <p:nvPicPr>
            <p:cNvPr id="22" name="Picture 21" descr="4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674" y="3926291"/>
              <a:ext cx="3843504" cy="68724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85852" y="1305269"/>
            <a:ext cx="4309533" cy="5220333"/>
            <a:chOff x="4660293" y="1358285"/>
            <a:chExt cx="4309533" cy="5220333"/>
          </a:xfrm>
        </p:grpSpPr>
        <p:pic>
          <p:nvPicPr>
            <p:cNvPr id="12" name="Picture 11" descr="aa.tif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3640"/>
            <a:stretch/>
          </p:blipFill>
          <p:spPr>
            <a:xfrm>
              <a:off x="4757659" y="2132380"/>
              <a:ext cx="4114800" cy="17280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60293" y="1358285"/>
              <a:ext cx="43095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Sequencing </a:t>
              </a:r>
              <a:r>
                <a:rPr lang="en-US" b="1" i="1" dirty="0" smtClean="0">
                  <a:latin typeface="Arial"/>
                  <a:cs typeface="Arial"/>
                </a:rPr>
                <a:t>NPC1L1</a:t>
              </a:r>
              <a:r>
                <a:rPr lang="en-US" b="1" dirty="0" smtClean="0">
                  <a:latin typeface="Arial"/>
                  <a:cs typeface="Arial"/>
                </a:rPr>
                <a:t> in &gt;7,000 patients and &gt;14,000 controls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97128" y="5498322"/>
              <a:ext cx="4235863" cy="1080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800" b="1" i="1" dirty="0" smtClean="0">
                  <a:latin typeface="Arial"/>
                  <a:cs typeface="Arial"/>
                </a:rPr>
                <a:t>15 NPC1L1 inactivating mutations</a:t>
              </a:r>
            </a:p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800" b="1" i="1" dirty="0" smtClean="0">
                  <a:latin typeface="Arial"/>
                  <a:cs typeface="Arial"/>
                </a:rPr>
                <a:t>Carriers w/ lower plasma LDL </a:t>
              </a:r>
            </a:p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sz="1800" b="1" i="1" dirty="0" smtClean="0">
                  <a:latin typeface="Arial"/>
                  <a:cs typeface="Arial"/>
                </a:rPr>
                <a:t>53% relative risk reduction</a:t>
              </a:r>
            </a:p>
          </p:txBody>
        </p:sp>
        <p:pic>
          <p:nvPicPr>
            <p:cNvPr id="15" name="Picture 14" descr="ss.tif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869"/>
            <a:stretch/>
          </p:blipFill>
          <p:spPr>
            <a:xfrm>
              <a:off x="4668759" y="3872885"/>
              <a:ext cx="4292600" cy="703588"/>
            </a:xfrm>
            <a:prstGeom prst="rect">
              <a:avLst/>
            </a:prstGeom>
          </p:spPr>
        </p:pic>
        <p:sp>
          <p:nvSpPr>
            <p:cNvPr id="19" name="Up Arrow 18"/>
            <p:cNvSpPr/>
            <p:nvPr/>
          </p:nvSpPr>
          <p:spPr>
            <a:xfrm rot="10800000" flipH="1">
              <a:off x="6282869" y="4966300"/>
              <a:ext cx="1064381" cy="303474"/>
            </a:xfrm>
            <a:prstGeom prst="upArrow">
              <a:avLst/>
            </a:prstGeom>
            <a:ln>
              <a:solidFill>
                <a:srgbClr val="00857E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30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4170" y="2690579"/>
            <a:ext cx="8131175" cy="1354217"/>
          </a:xfrm>
        </p:spPr>
        <p:txBody>
          <a:bodyPr/>
          <a:lstStyle/>
          <a:p>
            <a:r>
              <a:rPr lang="en-US" b="1" dirty="0" smtClean="0"/>
              <a:t>BACE-inhibitor </a:t>
            </a:r>
            <a:r>
              <a:rPr lang="en-US" b="1" dirty="0"/>
              <a:t>program in Alzheimer’s </a:t>
            </a:r>
            <a:r>
              <a:rPr lang="en-US" b="1" dirty="0" smtClean="0"/>
              <a:t>disease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895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1120lnp3-LN-gr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7" y="2487218"/>
            <a:ext cx="3990812" cy="3335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433" y="6231774"/>
            <a:ext cx="1447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n-lt"/>
                <a:cs typeface="Arial Narrow"/>
              </a:rPr>
              <a:t>http://</a:t>
            </a:r>
            <a:r>
              <a:rPr lang="en-US" sz="1050" dirty="0" err="1">
                <a:latin typeface="+mn-lt"/>
                <a:cs typeface="Arial Narrow"/>
              </a:rPr>
              <a:t>csdd.tufts.edu</a:t>
            </a:r>
            <a:r>
              <a:rPr lang="en-US" sz="1050" dirty="0">
                <a:latin typeface="+mn-lt"/>
                <a:cs typeface="Arial Narrow"/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9653" y="1507374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Phase II/III failures drive high cost of drug development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98322" y="1507374"/>
            <a:ext cx="4385595" cy="5240495"/>
            <a:chOff x="4598322" y="1628561"/>
            <a:chExt cx="4385595" cy="5240495"/>
          </a:xfrm>
        </p:grpSpPr>
        <p:sp>
          <p:nvSpPr>
            <p:cNvPr id="8" name="TextBox 7"/>
            <p:cNvSpPr txBox="1"/>
            <p:nvPr/>
          </p:nvSpPr>
          <p:spPr>
            <a:xfrm>
              <a:off x="4755600" y="1628561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Rising healthcare costs</a:t>
              </a:r>
              <a:endParaRPr lang="en-US" dirty="0"/>
            </a:p>
            <a:p>
              <a:pPr algn="ctr"/>
              <a:r>
                <a:rPr lang="en-US" dirty="0" smtClean="0"/>
                <a:t>driving demand for innovative, breakthrough therapies </a:t>
              </a:r>
              <a:endParaRPr lang="en-US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216625" y="2771561"/>
              <a:ext cx="3268262" cy="3126405"/>
              <a:chOff x="5216625" y="2771561"/>
              <a:chExt cx="3268262" cy="3126405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5756767" y="2771561"/>
                <a:ext cx="1364060" cy="2410344"/>
              </a:xfrm>
              <a:custGeom>
                <a:avLst/>
                <a:gdLst>
                  <a:gd name="T0" fmla="*/ 772 w 772"/>
                  <a:gd name="T1" fmla="*/ 678 h 1204"/>
                  <a:gd name="T2" fmla="*/ 286 w 772"/>
                  <a:gd name="T3" fmla="*/ 1204 h 1204"/>
                  <a:gd name="T4" fmla="*/ 286 w 772"/>
                  <a:gd name="T5" fmla="*/ 1204 h 1204"/>
                  <a:gd name="T6" fmla="*/ 256 w 772"/>
                  <a:gd name="T7" fmla="*/ 1182 h 1204"/>
                  <a:gd name="T8" fmla="*/ 226 w 772"/>
                  <a:gd name="T9" fmla="*/ 1158 h 1204"/>
                  <a:gd name="T10" fmla="*/ 200 w 772"/>
                  <a:gd name="T11" fmla="*/ 1134 h 1204"/>
                  <a:gd name="T12" fmla="*/ 174 w 772"/>
                  <a:gd name="T13" fmla="*/ 1108 h 1204"/>
                  <a:gd name="T14" fmla="*/ 150 w 772"/>
                  <a:gd name="T15" fmla="*/ 1080 h 1204"/>
                  <a:gd name="T16" fmla="*/ 128 w 772"/>
                  <a:gd name="T17" fmla="*/ 1054 h 1204"/>
                  <a:gd name="T18" fmla="*/ 108 w 772"/>
                  <a:gd name="T19" fmla="*/ 1026 h 1204"/>
                  <a:gd name="T20" fmla="*/ 90 w 772"/>
                  <a:gd name="T21" fmla="*/ 996 h 1204"/>
                  <a:gd name="T22" fmla="*/ 74 w 772"/>
                  <a:gd name="T23" fmla="*/ 968 h 1204"/>
                  <a:gd name="T24" fmla="*/ 58 w 772"/>
                  <a:gd name="T25" fmla="*/ 938 h 1204"/>
                  <a:gd name="T26" fmla="*/ 44 w 772"/>
                  <a:gd name="T27" fmla="*/ 906 h 1204"/>
                  <a:gd name="T28" fmla="*/ 34 w 772"/>
                  <a:gd name="T29" fmla="*/ 876 h 1204"/>
                  <a:gd name="T30" fmla="*/ 24 w 772"/>
                  <a:gd name="T31" fmla="*/ 844 h 1204"/>
                  <a:gd name="T32" fmla="*/ 14 w 772"/>
                  <a:gd name="T33" fmla="*/ 812 h 1204"/>
                  <a:gd name="T34" fmla="*/ 8 w 772"/>
                  <a:gd name="T35" fmla="*/ 780 h 1204"/>
                  <a:gd name="T36" fmla="*/ 4 w 772"/>
                  <a:gd name="T37" fmla="*/ 748 h 1204"/>
                  <a:gd name="T38" fmla="*/ 0 w 772"/>
                  <a:gd name="T39" fmla="*/ 716 h 1204"/>
                  <a:gd name="T40" fmla="*/ 0 w 772"/>
                  <a:gd name="T41" fmla="*/ 684 h 1204"/>
                  <a:gd name="T42" fmla="*/ 0 w 772"/>
                  <a:gd name="T43" fmla="*/ 652 h 1204"/>
                  <a:gd name="T44" fmla="*/ 2 w 772"/>
                  <a:gd name="T45" fmla="*/ 618 h 1204"/>
                  <a:gd name="T46" fmla="*/ 6 w 772"/>
                  <a:gd name="T47" fmla="*/ 586 h 1204"/>
                  <a:gd name="T48" fmla="*/ 12 w 772"/>
                  <a:gd name="T49" fmla="*/ 554 h 1204"/>
                  <a:gd name="T50" fmla="*/ 20 w 772"/>
                  <a:gd name="T51" fmla="*/ 522 h 1204"/>
                  <a:gd name="T52" fmla="*/ 30 w 772"/>
                  <a:gd name="T53" fmla="*/ 490 h 1204"/>
                  <a:gd name="T54" fmla="*/ 40 w 772"/>
                  <a:gd name="T55" fmla="*/ 458 h 1204"/>
                  <a:gd name="T56" fmla="*/ 54 w 772"/>
                  <a:gd name="T57" fmla="*/ 428 h 1204"/>
                  <a:gd name="T58" fmla="*/ 68 w 772"/>
                  <a:gd name="T59" fmla="*/ 396 h 1204"/>
                  <a:gd name="T60" fmla="*/ 86 w 772"/>
                  <a:gd name="T61" fmla="*/ 366 h 1204"/>
                  <a:gd name="T62" fmla="*/ 104 w 772"/>
                  <a:gd name="T63" fmla="*/ 336 h 1204"/>
                  <a:gd name="T64" fmla="*/ 124 w 772"/>
                  <a:gd name="T65" fmla="*/ 308 h 1204"/>
                  <a:gd name="T66" fmla="*/ 148 w 772"/>
                  <a:gd name="T67" fmla="*/ 280 h 1204"/>
                  <a:gd name="T68" fmla="*/ 172 w 772"/>
                  <a:gd name="T69" fmla="*/ 252 h 1204"/>
                  <a:gd name="T70" fmla="*/ 172 w 772"/>
                  <a:gd name="T71" fmla="*/ 252 h 1204"/>
                  <a:gd name="T72" fmla="*/ 200 w 772"/>
                  <a:gd name="T73" fmla="*/ 222 h 1204"/>
                  <a:gd name="T74" fmla="*/ 230 w 772"/>
                  <a:gd name="T75" fmla="*/ 194 h 1204"/>
                  <a:gd name="T76" fmla="*/ 262 w 772"/>
                  <a:gd name="T77" fmla="*/ 168 h 1204"/>
                  <a:gd name="T78" fmla="*/ 294 w 772"/>
                  <a:gd name="T79" fmla="*/ 144 h 1204"/>
                  <a:gd name="T80" fmla="*/ 330 w 772"/>
                  <a:gd name="T81" fmla="*/ 122 h 1204"/>
                  <a:gd name="T82" fmla="*/ 364 w 772"/>
                  <a:gd name="T83" fmla="*/ 100 h 1204"/>
                  <a:gd name="T84" fmla="*/ 400 w 772"/>
                  <a:gd name="T85" fmla="*/ 82 h 1204"/>
                  <a:gd name="T86" fmla="*/ 438 w 772"/>
                  <a:gd name="T87" fmla="*/ 64 h 1204"/>
                  <a:gd name="T88" fmla="*/ 476 w 772"/>
                  <a:gd name="T89" fmla="*/ 50 h 1204"/>
                  <a:gd name="T90" fmla="*/ 516 w 772"/>
                  <a:gd name="T91" fmla="*/ 36 h 1204"/>
                  <a:gd name="T92" fmla="*/ 556 w 772"/>
                  <a:gd name="T93" fmla="*/ 26 h 1204"/>
                  <a:gd name="T94" fmla="*/ 598 w 772"/>
                  <a:gd name="T95" fmla="*/ 16 h 1204"/>
                  <a:gd name="T96" fmla="*/ 640 w 772"/>
                  <a:gd name="T97" fmla="*/ 10 h 1204"/>
                  <a:gd name="T98" fmla="*/ 684 w 772"/>
                  <a:gd name="T99" fmla="*/ 4 h 1204"/>
                  <a:gd name="T100" fmla="*/ 726 w 772"/>
                  <a:gd name="T101" fmla="*/ 2 h 1204"/>
                  <a:gd name="T102" fmla="*/ 772 w 772"/>
                  <a:gd name="T103" fmla="*/ 0 h 1204"/>
                  <a:gd name="T104" fmla="*/ 772 w 772"/>
                  <a:gd name="T105" fmla="*/ 678 h 1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72" h="1204">
                    <a:moveTo>
                      <a:pt x="772" y="678"/>
                    </a:moveTo>
                    <a:lnTo>
                      <a:pt x="286" y="1204"/>
                    </a:lnTo>
                    <a:lnTo>
                      <a:pt x="286" y="1204"/>
                    </a:lnTo>
                    <a:lnTo>
                      <a:pt x="256" y="1182"/>
                    </a:lnTo>
                    <a:lnTo>
                      <a:pt x="226" y="1158"/>
                    </a:lnTo>
                    <a:lnTo>
                      <a:pt x="200" y="1134"/>
                    </a:lnTo>
                    <a:lnTo>
                      <a:pt x="174" y="1108"/>
                    </a:lnTo>
                    <a:lnTo>
                      <a:pt x="150" y="1080"/>
                    </a:lnTo>
                    <a:lnTo>
                      <a:pt x="128" y="1054"/>
                    </a:lnTo>
                    <a:lnTo>
                      <a:pt x="108" y="1026"/>
                    </a:lnTo>
                    <a:lnTo>
                      <a:pt x="90" y="996"/>
                    </a:lnTo>
                    <a:lnTo>
                      <a:pt x="74" y="968"/>
                    </a:lnTo>
                    <a:lnTo>
                      <a:pt x="58" y="938"/>
                    </a:lnTo>
                    <a:lnTo>
                      <a:pt x="44" y="906"/>
                    </a:lnTo>
                    <a:lnTo>
                      <a:pt x="34" y="876"/>
                    </a:lnTo>
                    <a:lnTo>
                      <a:pt x="24" y="844"/>
                    </a:lnTo>
                    <a:lnTo>
                      <a:pt x="14" y="812"/>
                    </a:lnTo>
                    <a:lnTo>
                      <a:pt x="8" y="780"/>
                    </a:lnTo>
                    <a:lnTo>
                      <a:pt x="4" y="748"/>
                    </a:lnTo>
                    <a:lnTo>
                      <a:pt x="0" y="716"/>
                    </a:lnTo>
                    <a:lnTo>
                      <a:pt x="0" y="684"/>
                    </a:lnTo>
                    <a:lnTo>
                      <a:pt x="0" y="652"/>
                    </a:lnTo>
                    <a:lnTo>
                      <a:pt x="2" y="618"/>
                    </a:lnTo>
                    <a:lnTo>
                      <a:pt x="6" y="586"/>
                    </a:lnTo>
                    <a:lnTo>
                      <a:pt x="12" y="554"/>
                    </a:lnTo>
                    <a:lnTo>
                      <a:pt x="20" y="522"/>
                    </a:lnTo>
                    <a:lnTo>
                      <a:pt x="30" y="490"/>
                    </a:lnTo>
                    <a:lnTo>
                      <a:pt x="40" y="458"/>
                    </a:lnTo>
                    <a:lnTo>
                      <a:pt x="54" y="428"/>
                    </a:lnTo>
                    <a:lnTo>
                      <a:pt x="68" y="396"/>
                    </a:lnTo>
                    <a:lnTo>
                      <a:pt x="86" y="366"/>
                    </a:lnTo>
                    <a:lnTo>
                      <a:pt x="104" y="336"/>
                    </a:lnTo>
                    <a:lnTo>
                      <a:pt x="124" y="308"/>
                    </a:lnTo>
                    <a:lnTo>
                      <a:pt x="148" y="280"/>
                    </a:lnTo>
                    <a:lnTo>
                      <a:pt x="172" y="252"/>
                    </a:lnTo>
                    <a:lnTo>
                      <a:pt x="172" y="252"/>
                    </a:lnTo>
                    <a:lnTo>
                      <a:pt x="200" y="222"/>
                    </a:lnTo>
                    <a:lnTo>
                      <a:pt x="230" y="194"/>
                    </a:lnTo>
                    <a:lnTo>
                      <a:pt x="262" y="168"/>
                    </a:lnTo>
                    <a:lnTo>
                      <a:pt x="294" y="144"/>
                    </a:lnTo>
                    <a:lnTo>
                      <a:pt x="330" y="122"/>
                    </a:lnTo>
                    <a:lnTo>
                      <a:pt x="364" y="100"/>
                    </a:lnTo>
                    <a:lnTo>
                      <a:pt x="400" y="82"/>
                    </a:lnTo>
                    <a:lnTo>
                      <a:pt x="438" y="64"/>
                    </a:lnTo>
                    <a:lnTo>
                      <a:pt x="476" y="50"/>
                    </a:lnTo>
                    <a:lnTo>
                      <a:pt x="516" y="36"/>
                    </a:lnTo>
                    <a:lnTo>
                      <a:pt x="556" y="26"/>
                    </a:lnTo>
                    <a:lnTo>
                      <a:pt x="598" y="16"/>
                    </a:lnTo>
                    <a:lnTo>
                      <a:pt x="640" y="10"/>
                    </a:lnTo>
                    <a:lnTo>
                      <a:pt x="684" y="4"/>
                    </a:lnTo>
                    <a:lnTo>
                      <a:pt x="726" y="2"/>
                    </a:lnTo>
                    <a:lnTo>
                      <a:pt x="772" y="0"/>
                    </a:lnTo>
                    <a:lnTo>
                      <a:pt x="772" y="67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6117392" y="4493901"/>
                <a:ext cx="858722" cy="1353316"/>
              </a:xfrm>
              <a:custGeom>
                <a:avLst/>
                <a:gdLst>
                  <a:gd name="T0" fmla="*/ 486 w 486"/>
                  <a:gd name="T1" fmla="*/ 0 h 676"/>
                  <a:gd name="T2" fmla="*/ 444 w 486"/>
                  <a:gd name="T3" fmla="*/ 676 h 676"/>
                  <a:gd name="T4" fmla="*/ 444 w 486"/>
                  <a:gd name="T5" fmla="*/ 676 h 676"/>
                  <a:gd name="T6" fmla="*/ 382 w 486"/>
                  <a:gd name="T7" fmla="*/ 672 h 676"/>
                  <a:gd name="T8" fmla="*/ 322 w 486"/>
                  <a:gd name="T9" fmla="*/ 662 h 676"/>
                  <a:gd name="T10" fmla="*/ 264 w 486"/>
                  <a:gd name="T11" fmla="*/ 650 h 676"/>
                  <a:gd name="T12" fmla="*/ 208 w 486"/>
                  <a:gd name="T13" fmla="*/ 634 h 676"/>
                  <a:gd name="T14" fmla="*/ 154 w 486"/>
                  <a:gd name="T15" fmla="*/ 612 h 676"/>
                  <a:gd name="T16" fmla="*/ 102 w 486"/>
                  <a:gd name="T17" fmla="*/ 588 h 676"/>
                  <a:gd name="T18" fmla="*/ 50 w 486"/>
                  <a:gd name="T19" fmla="*/ 560 h 676"/>
                  <a:gd name="T20" fmla="*/ 0 w 486"/>
                  <a:gd name="T21" fmla="*/ 526 h 676"/>
                  <a:gd name="T22" fmla="*/ 486 w 486"/>
                  <a:gd name="T23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6" h="676">
                    <a:moveTo>
                      <a:pt x="486" y="0"/>
                    </a:moveTo>
                    <a:lnTo>
                      <a:pt x="444" y="676"/>
                    </a:lnTo>
                    <a:lnTo>
                      <a:pt x="444" y="676"/>
                    </a:lnTo>
                    <a:lnTo>
                      <a:pt x="382" y="672"/>
                    </a:lnTo>
                    <a:lnTo>
                      <a:pt x="322" y="662"/>
                    </a:lnTo>
                    <a:lnTo>
                      <a:pt x="264" y="650"/>
                    </a:lnTo>
                    <a:lnTo>
                      <a:pt x="208" y="634"/>
                    </a:lnTo>
                    <a:lnTo>
                      <a:pt x="154" y="612"/>
                    </a:lnTo>
                    <a:lnTo>
                      <a:pt x="102" y="588"/>
                    </a:lnTo>
                    <a:lnTo>
                      <a:pt x="50" y="560"/>
                    </a:lnTo>
                    <a:lnTo>
                      <a:pt x="0" y="526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7046616" y="4128881"/>
                <a:ext cx="1346391" cy="1353316"/>
              </a:xfrm>
              <a:custGeom>
                <a:avLst/>
                <a:gdLst>
                  <a:gd name="T0" fmla="*/ 42 w 762"/>
                  <a:gd name="T1" fmla="*/ 0 h 676"/>
                  <a:gd name="T2" fmla="*/ 762 w 762"/>
                  <a:gd name="T3" fmla="*/ 242 h 676"/>
                  <a:gd name="T4" fmla="*/ 762 w 762"/>
                  <a:gd name="T5" fmla="*/ 242 h 676"/>
                  <a:gd name="T6" fmla="*/ 738 w 762"/>
                  <a:gd name="T7" fmla="*/ 294 h 676"/>
                  <a:gd name="T8" fmla="*/ 708 w 762"/>
                  <a:gd name="T9" fmla="*/ 342 h 676"/>
                  <a:gd name="T10" fmla="*/ 676 w 762"/>
                  <a:gd name="T11" fmla="*/ 388 h 676"/>
                  <a:gd name="T12" fmla="*/ 640 w 762"/>
                  <a:gd name="T13" fmla="*/ 430 h 676"/>
                  <a:gd name="T14" fmla="*/ 600 w 762"/>
                  <a:gd name="T15" fmla="*/ 470 h 676"/>
                  <a:gd name="T16" fmla="*/ 558 w 762"/>
                  <a:gd name="T17" fmla="*/ 506 h 676"/>
                  <a:gd name="T18" fmla="*/ 512 w 762"/>
                  <a:gd name="T19" fmla="*/ 540 h 676"/>
                  <a:gd name="T20" fmla="*/ 464 w 762"/>
                  <a:gd name="T21" fmla="*/ 570 h 676"/>
                  <a:gd name="T22" fmla="*/ 412 w 762"/>
                  <a:gd name="T23" fmla="*/ 596 h 676"/>
                  <a:gd name="T24" fmla="*/ 360 w 762"/>
                  <a:gd name="T25" fmla="*/ 620 h 676"/>
                  <a:gd name="T26" fmla="*/ 304 w 762"/>
                  <a:gd name="T27" fmla="*/ 638 h 676"/>
                  <a:gd name="T28" fmla="*/ 246 w 762"/>
                  <a:gd name="T29" fmla="*/ 654 h 676"/>
                  <a:gd name="T30" fmla="*/ 188 w 762"/>
                  <a:gd name="T31" fmla="*/ 666 h 676"/>
                  <a:gd name="T32" fmla="*/ 126 w 762"/>
                  <a:gd name="T33" fmla="*/ 674 h 676"/>
                  <a:gd name="T34" fmla="*/ 64 w 762"/>
                  <a:gd name="T35" fmla="*/ 676 h 676"/>
                  <a:gd name="T36" fmla="*/ 0 w 762"/>
                  <a:gd name="T37" fmla="*/ 676 h 676"/>
                  <a:gd name="T38" fmla="*/ 42 w 762"/>
                  <a:gd name="T39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62" h="676">
                    <a:moveTo>
                      <a:pt x="42" y="0"/>
                    </a:moveTo>
                    <a:lnTo>
                      <a:pt x="762" y="242"/>
                    </a:lnTo>
                    <a:lnTo>
                      <a:pt x="762" y="242"/>
                    </a:lnTo>
                    <a:lnTo>
                      <a:pt x="738" y="294"/>
                    </a:lnTo>
                    <a:lnTo>
                      <a:pt x="708" y="342"/>
                    </a:lnTo>
                    <a:lnTo>
                      <a:pt x="676" y="388"/>
                    </a:lnTo>
                    <a:lnTo>
                      <a:pt x="640" y="430"/>
                    </a:lnTo>
                    <a:lnTo>
                      <a:pt x="600" y="470"/>
                    </a:lnTo>
                    <a:lnTo>
                      <a:pt x="558" y="506"/>
                    </a:lnTo>
                    <a:lnTo>
                      <a:pt x="512" y="540"/>
                    </a:lnTo>
                    <a:lnTo>
                      <a:pt x="464" y="570"/>
                    </a:lnTo>
                    <a:lnTo>
                      <a:pt x="412" y="596"/>
                    </a:lnTo>
                    <a:lnTo>
                      <a:pt x="360" y="620"/>
                    </a:lnTo>
                    <a:lnTo>
                      <a:pt x="304" y="638"/>
                    </a:lnTo>
                    <a:lnTo>
                      <a:pt x="246" y="654"/>
                    </a:lnTo>
                    <a:lnTo>
                      <a:pt x="188" y="666"/>
                    </a:lnTo>
                    <a:lnTo>
                      <a:pt x="126" y="674"/>
                    </a:lnTo>
                    <a:lnTo>
                      <a:pt x="64" y="676"/>
                    </a:lnTo>
                    <a:lnTo>
                      <a:pt x="0" y="676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auto">
              <a:xfrm>
                <a:off x="7120827" y="2771561"/>
                <a:ext cx="1364060" cy="1841791"/>
              </a:xfrm>
              <a:custGeom>
                <a:avLst/>
                <a:gdLst>
                  <a:gd name="T0" fmla="*/ 0 w 772"/>
                  <a:gd name="T1" fmla="*/ 678 h 920"/>
                  <a:gd name="T2" fmla="*/ 0 w 772"/>
                  <a:gd name="T3" fmla="*/ 0 h 920"/>
                  <a:gd name="T4" fmla="*/ 0 w 772"/>
                  <a:gd name="T5" fmla="*/ 0 h 920"/>
                  <a:gd name="T6" fmla="*/ 40 w 772"/>
                  <a:gd name="T7" fmla="*/ 2 h 920"/>
                  <a:gd name="T8" fmla="*/ 78 w 772"/>
                  <a:gd name="T9" fmla="*/ 4 h 920"/>
                  <a:gd name="T10" fmla="*/ 116 w 772"/>
                  <a:gd name="T11" fmla="*/ 8 h 920"/>
                  <a:gd name="T12" fmla="*/ 154 w 772"/>
                  <a:gd name="T13" fmla="*/ 14 h 920"/>
                  <a:gd name="T14" fmla="*/ 192 w 772"/>
                  <a:gd name="T15" fmla="*/ 22 h 920"/>
                  <a:gd name="T16" fmla="*/ 228 w 772"/>
                  <a:gd name="T17" fmla="*/ 30 h 920"/>
                  <a:gd name="T18" fmla="*/ 264 w 772"/>
                  <a:gd name="T19" fmla="*/ 42 h 920"/>
                  <a:gd name="T20" fmla="*/ 300 w 772"/>
                  <a:gd name="T21" fmla="*/ 54 h 920"/>
                  <a:gd name="T22" fmla="*/ 334 w 772"/>
                  <a:gd name="T23" fmla="*/ 68 h 920"/>
                  <a:gd name="T24" fmla="*/ 368 w 772"/>
                  <a:gd name="T25" fmla="*/ 82 h 920"/>
                  <a:gd name="T26" fmla="*/ 400 w 772"/>
                  <a:gd name="T27" fmla="*/ 98 h 920"/>
                  <a:gd name="T28" fmla="*/ 430 w 772"/>
                  <a:gd name="T29" fmla="*/ 116 h 920"/>
                  <a:gd name="T30" fmla="*/ 462 w 772"/>
                  <a:gd name="T31" fmla="*/ 134 h 920"/>
                  <a:gd name="T32" fmla="*/ 490 w 772"/>
                  <a:gd name="T33" fmla="*/ 156 h 920"/>
                  <a:gd name="T34" fmla="*/ 518 w 772"/>
                  <a:gd name="T35" fmla="*/ 176 h 920"/>
                  <a:gd name="T36" fmla="*/ 546 w 772"/>
                  <a:gd name="T37" fmla="*/ 198 h 920"/>
                  <a:gd name="T38" fmla="*/ 570 w 772"/>
                  <a:gd name="T39" fmla="*/ 222 h 920"/>
                  <a:gd name="T40" fmla="*/ 594 w 772"/>
                  <a:gd name="T41" fmla="*/ 246 h 920"/>
                  <a:gd name="T42" fmla="*/ 618 w 772"/>
                  <a:gd name="T43" fmla="*/ 272 h 920"/>
                  <a:gd name="T44" fmla="*/ 640 w 772"/>
                  <a:gd name="T45" fmla="*/ 298 h 920"/>
                  <a:gd name="T46" fmla="*/ 660 w 772"/>
                  <a:gd name="T47" fmla="*/ 326 h 920"/>
                  <a:gd name="T48" fmla="*/ 678 w 772"/>
                  <a:gd name="T49" fmla="*/ 354 h 920"/>
                  <a:gd name="T50" fmla="*/ 696 w 772"/>
                  <a:gd name="T51" fmla="*/ 384 h 920"/>
                  <a:gd name="T52" fmla="*/ 710 w 772"/>
                  <a:gd name="T53" fmla="*/ 414 h 920"/>
                  <a:gd name="T54" fmla="*/ 724 w 772"/>
                  <a:gd name="T55" fmla="*/ 444 h 920"/>
                  <a:gd name="T56" fmla="*/ 736 w 772"/>
                  <a:gd name="T57" fmla="*/ 476 h 920"/>
                  <a:gd name="T58" fmla="*/ 746 w 772"/>
                  <a:gd name="T59" fmla="*/ 508 h 920"/>
                  <a:gd name="T60" fmla="*/ 756 w 772"/>
                  <a:gd name="T61" fmla="*/ 542 h 920"/>
                  <a:gd name="T62" fmla="*/ 762 w 772"/>
                  <a:gd name="T63" fmla="*/ 574 h 920"/>
                  <a:gd name="T64" fmla="*/ 768 w 772"/>
                  <a:gd name="T65" fmla="*/ 608 h 920"/>
                  <a:gd name="T66" fmla="*/ 770 w 772"/>
                  <a:gd name="T67" fmla="*/ 642 h 920"/>
                  <a:gd name="T68" fmla="*/ 772 w 772"/>
                  <a:gd name="T69" fmla="*/ 678 h 920"/>
                  <a:gd name="T70" fmla="*/ 772 w 772"/>
                  <a:gd name="T71" fmla="*/ 678 h 920"/>
                  <a:gd name="T72" fmla="*/ 770 w 772"/>
                  <a:gd name="T73" fmla="*/ 710 h 920"/>
                  <a:gd name="T74" fmla="*/ 768 w 772"/>
                  <a:gd name="T75" fmla="*/ 742 h 920"/>
                  <a:gd name="T76" fmla="*/ 764 w 772"/>
                  <a:gd name="T77" fmla="*/ 772 h 920"/>
                  <a:gd name="T78" fmla="*/ 760 w 772"/>
                  <a:gd name="T79" fmla="*/ 802 h 920"/>
                  <a:gd name="T80" fmla="*/ 752 w 772"/>
                  <a:gd name="T81" fmla="*/ 830 h 920"/>
                  <a:gd name="T82" fmla="*/ 744 w 772"/>
                  <a:gd name="T83" fmla="*/ 860 h 920"/>
                  <a:gd name="T84" fmla="*/ 732 w 772"/>
                  <a:gd name="T85" fmla="*/ 890 h 920"/>
                  <a:gd name="T86" fmla="*/ 720 w 772"/>
                  <a:gd name="T87" fmla="*/ 920 h 920"/>
                  <a:gd name="T88" fmla="*/ 0 w 772"/>
                  <a:gd name="T89" fmla="*/ 678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72" h="920">
                    <a:moveTo>
                      <a:pt x="0" y="67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78" y="4"/>
                    </a:lnTo>
                    <a:lnTo>
                      <a:pt x="116" y="8"/>
                    </a:lnTo>
                    <a:lnTo>
                      <a:pt x="154" y="14"/>
                    </a:lnTo>
                    <a:lnTo>
                      <a:pt x="192" y="22"/>
                    </a:lnTo>
                    <a:lnTo>
                      <a:pt x="228" y="30"/>
                    </a:lnTo>
                    <a:lnTo>
                      <a:pt x="264" y="42"/>
                    </a:lnTo>
                    <a:lnTo>
                      <a:pt x="300" y="54"/>
                    </a:lnTo>
                    <a:lnTo>
                      <a:pt x="334" y="68"/>
                    </a:lnTo>
                    <a:lnTo>
                      <a:pt x="368" y="82"/>
                    </a:lnTo>
                    <a:lnTo>
                      <a:pt x="400" y="98"/>
                    </a:lnTo>
                    <a:lnTo>
                      <a:pt x="430" y="116"/>
                    </a:lnTo>
                    <a:lnTo>
                      <a:pt x="462" y="134"/>
                    </a:lnTo>
                    <a:lnTo>
                      <a:pt x="490" y="156"/>
                    </a:lnTo>
                    <a:lnTo>
                      <a:pt x="518" y="176"/>
                    </a:lnTo>
                    <a:lnTo>
                      <a:pt x="546" y="198"/>
                    </a:lnTo>
                    <a:lnTo>
                      <a:pt x="570" y="222"/>
                    </a:lnTo>
                    <a:lnTo>
                      <a:pt x="594" y="246"/>
                    </a:lnTo>
                    <a:lnTo>
                      <a:pt x="618" y="272"/>
                    </a:lnTo>
                    <a:lnTo>
                      <a:pt x="640" y="298"/>
                    </a:lnTo>
                    <a:lnTo>
                      <a:pt x="660" y="326"/>
                    </a:lnTo>
                    <a:lnTo>
                      <a:pt x="678" y="354"/>
                    </a:lnTo>
                    <a:lnTo>
                      <a:pt x="696" y="384"/>
                    </a:lnTo>
                    <a:lnTo>
                      <a:pt x="710" y="414"/>
                    </a:lnTo>
                    <a:lnTo>
                      <a:pt x="724" y="444"/>
                    </a:lnTo>
                    <a:lnTo>
                      <a:pt x="736" y="476"/>
                    </a:lnTo>
                    <a:lnTo>
                      <a:pt x="746" y="508"/>
                    </a:lnTo>
                    <a:lnTo>
                      <a:pt x="756" y="542"/>
                    </a:lnTo>
                    <a:lnTo>
                      <a:pt x="762" y="574"/>
                    </a:lnTo>
                    <a:lnTo>
                      <a:pt x="768" y="608"/>
                    </a:lnTo>
                    <a:lnTo>
                      <a:pt x="770" y="642"/>
                    </a:lnTo>
                    <a:lnTo>
                      <a:pt x="772" y="678"/>
                    </a:lnTo>
                    <a:lnTo>
                      <a:pt x="772" y="678"/>
                    </a:lnTo>
                    <a:lnTo>
                      <a:pt x="770" y="710"/>
                    </a:lnTo>
                    <a:lnTo>
                      <a:pt x="768" y="742"/>
                    </a:lnTo>
                    <a:lnTo>
                      <a:pt x="764" y="772"/>
                    </a:lnTo>
                    <a:lnTo>
                      <a:pt x="760" y="802"/>
                    </a:lnTo>
                    <a:lnTo>
                      <a:pt x="752" y="830"/>
                    </a:lnTo>
                    <a:lnTo>
                      <a:pt x="744" y="860"/>
                    </a:lnTo>
                    <a:lnTo>
                      <a:pt x="732" y="890"/>
                    </a:lnTo>
                    <a:lnTo>
                      <a:pt x="720" y="920"/>
                    </a:lnTo>
                    <a:lnTo>
                      <a:pt x="0" y="678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419578" y="3390217"/>
                <a:ext cx="76655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Hospital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Care</a:t>
                </a:r>
                <a:b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</a:br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32%</a:t>
                </a:r>
                <a:endPara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126228" y="4528288"/>
                <a:ext cx="97174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Physicians</a:t>
                </a:r>
                <a:b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</a:br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and Clinics</a:t>
                </a:r>
                <a:b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</a:br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20%</a:t>
                </a:r>
                <a:endPara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216625" y="5159302"/>
                <a:ext cx="104547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Arial Narrow" panose="020B0606020202030204" pitchFamily="34" charset="0"/>
                  </a:rPr>
                  <a:t>Prescription</a:t>
                </a:r>
                <a:br>
                  <a:rPr lang="en-US" sz="1400" b="1" dirty="0" smtClean="0">
                    <a:latin typeface="Arial Narrow" panose="020B0606020202030204" pitchFamily="34" charset="0"/>
                  </a:rPr>
                </a:br>
                <a:r>
                  <a:rPr lang="en-US" sz="1400" b="1" dirty="0" smtClean="0">
                    <a:latin typeface="Arial Narrow" panose="020B0606020202030204" pitchFamily="34" charset="0"/>
                  </a:rPr>
                  <a:t>Drugs</a:t>
                </a:r>
              </a:p>
              <a:p>
                <a:pPr algn="ctr"/>
                <a:r>
                  <a:rPr lang="en-US" sz="1400" b="1" dirty="0" smtClean="0">
                    <a:latin typeface="Arial Narrow" panose="020B0606020202030204" pitchFamily="34" charset="0"/>
                  </a:rPr>
                  <a:t>~10%</a:t>
                </a:r>
                <a:endParaRPr lang="en-US" sz="14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63120" y="3475319"/>
                <a:ext cx="1997969" cy="769441"/>
              </a:xfrm>
              <a:prstGeom prst="rect">
                <a:avLst/>
              </a:prstGeom>
              <a:solidFill>
                <a:srgbClr val="99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+mn-lt"/>
                  </a:rPr>
                  <a:t>US Healthcare </a:t>
                </a:r>
                <a:r>
                  <a:rPr lang="en-US" sz="1200" b="1" dirty="0" smtClean="0">
                    <a:solidFill>
                      <a:schemeClr val="bg1"/>
                    </a:solidFill>
                    <a:latin typeface="+mn-lt"/>
                  </a:rPr>
                  <a:t>Spending</a:t>
                </a:r>
              </a:p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$2.9 TRILLION</a:t>
                </a:r>
              </a:p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latin typeface="+mn-lt"/>
                  </a:rPr>
                  <a:t>in 2013</a:t>
                </a:r>
                <a:endParaRPr lang="en-US" sz="12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4854" y="5201558"/>
                <a:ext cx="270312" cy="483858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5025782" y="6161170"/>
              <a:ext cx="39581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http://</a:t>
              </a:r>
              <a:r>
                <a:rPr lang="en-US" sz="1000" dirty="0" smtClean="0"/>
                <a:t>www.cms.gov/Research-Statistics-Data-and-Systems/</a:t>
              </a:r>
              <a:br>
                <a:rPr lang="en-US" sz="1000" dirty="0" smtClean="0"/>
              </a:br>
              <a:r>
                <a:rPr lang="en-US" sz="1000" dirty="0" smtClean="0"/>
                <a:t>Statistics-Trends-and-Reports/</a:t>
              </a:r>
              <a:r>
                <a:rPr lang="en-US" sz="1000" dirty="0" err="1" smtClean="0"/>
                <a:t>NationalHealthExpendData</a:t>
              </a:r>
              <a:r>
                <a:rPr lang="en-US" sz="1000" dirty="0" smtClean="0"/>
                <a:t>/National</a:t>
              </a:r>
              <a:br>
                <a:rPr lang="en-US" sz="1000" dirty="0" smtClean="0"/>
              </a:br>
              <a:r>
                <a:rPr lang="en-US" sz="1000" dirty="0" smtClean="0"/>
                <a:t>HealthAccountsHistorical.html</a:t>
              </a:r>
              <a:endParaRPr lang="en-US" sz="1000" dirty="0"/>
            </a:p>
            <a:p>
              <a:endParaRPr lang="en-US" sz="1000" dirty="0" smtClean="0"/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V="1">
              <a:off x="4598322" y="1628561"/>
              <a:ext cx="0" cy="4724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Title 44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861774"/>
          </a:xfrm>
        </p:spPr>
        <p:txBody>
          <a:bodyPr/>
          <a:lstStyle/>
          <a:p>
            <a:r>
              <a:rPr lang="en-US" sz="2800" dirty="0"/>
              <a:t>Two key challenges in drug </a:t>
            </a:r>
            <a:r>
              <a:rPr lang="en-US" sz="2800" dirty="0" smtClean="0"/>
              <a:t>development:</a:t>
            </a:r>
            <a:br>
              <a:rPr lang="en-US" sz="2800" dirty="0" smtClean="0"/>
            </a:br>
            <a:r>
              <a:rPr lang="en-US" sz="2800" i="1" dirty="0" smtClean="0"/>
              <a:t>high </a:t>
            </a:r>
            <a:r>
              <a:rPr lang="en-US" sz="2800" i="1" dirty="0"/>
              <a:t>failure rate and insufficient </a:t>
            </a:r>
            <a:r>
              <a:rPr lang="en-US" sz="2800" i="1" dirty="0" smtClean="0"/>
              <a:t>innovation</a:t>
            </a:r>
            <a:endParaRPr lang="en-US" sz="28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2873" y="5939386"/>
            <a:ext cx="4039761" cy="584775"/>
          </a:xfrm>
          <a:prstGeom prst="rect">
            <a:avLst/>
          </a:prstGeom>
          <a:solidFill>
            <a:srgbClr val="BCDEE2"/>
          </a:solidFill>
          <a:ln w="38100" cmpd="sng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i="1" dirty="0" smtClean="0"/>
              <a:t>Attrition</a:t>
            </a:r>
            <a:r>
              <a:rPr lang="en-US" sz="3200" dirty="0" smtClean="0"/>
              <a:t> problem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4818697" y="5939386"/>
            <a:ext cx="4133865" cy="584775"/>
          </a:xfrm>
          <a:prstGeom prst="rect">
            <a:avLst/>
          </a:prstGeom>
          <a:solidFill>
            <a:srgbClr val="BCDEE2"/>
          </a:solidFill>
          <a:ln w="38100" cmpd="sng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i="1" dirty="0" smtClean="0"/>
              <a:t>Innovation</a:t>
            </a:r>
            <a:r>
              <a:rPr lang="en-US" sz="3200" dirty="0" smtClean="0"/>
              <a:t> problem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84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rd4570-f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7" r="-1260" b="-1"/>
          <a:stretch/>
        </p:blipFill>
        <p:spPr>
          <a:xfrm>
            <a:off x="350874" y="1584251"/>
            <a:ext cx="8548577" cy="45152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046381" y="6145073"/>
            <a:ext cx="266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dirty="0" err="1" smtClean="0">
                <a:latin typeface="Arial Narrow"/>
                <a:ea typeface="Trebuchet MS" charset="0"/>
                <a:cs typeface="Arial Narrow"/>
              </a:rPr>
              <a:t>Calcoen</a:t>
            </a:r>
            <a:r>
              <a:rPr lang="en-US" sz="1400" dirty="0" smtClean="0">
                <a:latin typeface="Arial Narrow"/>
                <a:ea typeface="Trebuchet MS" charset="0"/>
                <a:cs typeface="Arial Narrow"/>
              </a:rPr>
              <a:t> </a:t>
            </a:r>
            <a:r>
              <a:rPr lang="en-US" sz="1400" i="1" dirty="0" smtClean="0">
                <a:latin typeface="Arial Narrow"/>
                <a:ea typeface="Trebuchet MS" charset="0"/>
                <a:cs typeface="Arial Narrow"/>
              </a:rPr>
              <a:t>et al </a:t>
            </a:r>
            <a:r>
              <a:rPr lang="en-US" sz="1400" dirty="0" smtClean="0">
                <a:latin typeface="Arial Narrow"/>
                <a:ea typeface="Trebuchet MS" charset="0"/>
                <a:cs typeface="Arial Narrow"/>
              </a:rPr>
              <a:t>(2015) </a:t>
            </a:r>
            <a:r>
              <a:rPr lang="en-US" sz="1400" u="sng" dirty="0" smtClean="0">
                <a:latin typeface="Arial Narrow"/>
                <a:ea typeface="Trebuchet MS" charset="0"/>
                <a:cs typeface="Arial Narrow"/>
              </a:rPr>
              <a:t>NRDD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2651" y="4944140"/>
            <a:ext cx="8580474" cy="1585654"/>
            <a:chOff x="212651" y="4944140"/>
            <a:chExt cx="8580474" cy="1585654"/>
          </a:xfrm>
        </p:grpSpPr>
        <p:sp>
          <p:nvSpPr>
            <p:cNvPr id="12" name="TextBox 11"/>
            <p:cNvSpPr txBox="1"/>
            <p:nvPr/>
          </p:nvSpPr>
          <p:spPr>
            <a:xfrm>
              <a:off x="482009" y="5760353"/>
              <a:ext cx="49027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0000"/>
                  </a:solidFill>
                </a:rPr>
                <a:t>99.5% failure rate!</a:t>
              </a:r>
              <a:endParaRPr lang="en-US" sz="4400" i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212651" y="4944140"/>
              <a:ext cx="8580474" cy="669851"/>
            </a:xfrm>
            <a:prstGeom prst="roundRect">
              <a:avLst/>
            </a:prstGeom>
            <a:solidFill>
              <a:schemeClr val="accent5">
                <a:lumMod val="90000"/>
                <a:alpha val="25000"/>
              </a:schemeClr>
            </a:solidFill>
            <a:ln w="38100" cap="flat" cmpd="sng" algn="ctr">
              <a:solidFill>
                <a:srgbClr val="3790B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381254" cy="1723549"/>
          </a:xfrm>
        </p:spPr>
        <p:txBody>
          <a:bodyPr/>
          <a:lstStyle/>
          <a:p>
            <a:r>
              <a:rPr lang="en-US" sz="2800" dirty="0"/>
              <a:t>The history of drug development </a:t>
            </a:r>
            <a:r>
              <a:rPr lang="en-US" sz="2800" dirty="0" smtClean="0"/>
              <a:t>for Alzheimer’s </a:t>
            </a:r>
            <a:r>
              <a:rPr lang="en-US" sz="2800" dirty="0"/>
              <a:t>disease is not pretty – </a:t>
            </a:r>
            <a:r>
              <a:rPr lang="en-US" sz="2800" i="1" dirty="0"/>
              <a:t>very high failure rates</a:t>
            </a:r>
            <a:br>
              <a:rPr lang="en-US" sz="2800" i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90741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Aonly_13A-8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13210" r="1511" b="8837"/>
          <a:stretch/>
        </p:blipFill>
        <p:spPr>
          <a:xfrm>
            <a:off x="308352" y="1490877"/>
            <a:ext cx="8782493" cy="52820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363" y="320759"/>
            <a:ext cx="8839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sz="2400" b="1" dirty="0" smtClean="0"/>
              <a:t>Amyloid hypothesis and Alzheimer’s disease: the role of the </a:t>
            </a:r>
            <a:r>
              <a:rPr lang="en-US" sz="2400" b="1" i="1" dirty="0" smtClean="0"/>
              <a:t>APP</a:t>
            </a:r>
            <a:r>
              <a:rPr lang="en-US" sz="2400" b="1" dirty="0" smtClean="0"/>
              <a:t> gene and BACE1 in disease initiation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5306" y="1281704"/>
            <a:ext cx="288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 smtClean="0"/>
              <a:t>A</a:t>
            </a:r>
            <a:r>
              <a:rPr lang="en-US" sz="3600" u="sng" dirty="0" err="1" smtClean="0">
                <a:latin typeface="Symbol" charset="2"/>
                <a:cs typeface="Symbol" charset="2"/>
              </a:rPr>
              <a:t>b</a:t>
            </a:r>
            <a:r>
              <a:rPr lang="en-US" sz="3600" u="sng" dirty="0" smtClean="0"/>
              <a:t> oligomers</a:t>
            </a:r>
            <a:endParaRPr lang="en-US" sz="3600" u="sng" dirty="0"/>
          </a:p>
        </p:txBody>
      </p:sp>
      <p:grpSp>
        <p:nvGrpSpPr>
          <p:cNvPr id="3" name="Group 2"/>
          <p:cNvGrpSpPr/>
          <p:nvPr/>
        </p:nvGrpSpPr>
        <p:grpSpPr>
          <a:xfrm>
            <a:off x="148862" y="1242235"/>
            <a:ext cx="8839200" cy="5460325"/>
            <a:chOff x="0" y="1295400"/>
            <a:chExt cx="8839200" cy="5460325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905000"/>
              <a:ext cx="3962400" cy="4850725"/>
              <a:chOff x="0" y="1905000"/>
              <a:chExt cx="3962400" cy="485072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4724400"/>
                <a:ext cx="3962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800" b="1" u="sng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Causal human biology</a:t>
                </a:r>
              </a:p>
              <a:p>
                <a:pPr marL="285750" indent="-285750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APP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, </a:t>
                </a:r>
                <a:r>
                  <a:rPr lang="en-US" sz="18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PSEN1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, </a:t>
                </a:r>
                <a:r>
                  <a:rPr lang="en-US" sz="18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PSEN2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mutations cause FAD, increase 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A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cleavage</a:t>
                </a:r>
              </a:p>
              <a:p>
                <a:pPr marL="285750" indent="-285750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APP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-A673T variant reduces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Arial"/>
                  </a:rPr>
                  <a:t>AD risk,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decrease 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A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cleavage</a:t>
                </a:r>
              </a:p>
              <a:p>
                <a:pPr marL="285750" indent="-285750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Naturally occurring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Arial"/>
                  </a:rPr>
                  <a:t>antibodies to 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A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oligomers decrease AD risk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2" name="Rounded Rectangle 1"/>
              <p:cNvSpPr/>
              <p:nvPr/>
            </p:nvSpPr>
            <p:spPr bwMode="auto">
              <a:xfrm>
                <a:off x="228600" y="1905000"/>
                <a:ext cx="1371600" cy="27432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4724400" y="1295400"/>
              <a:ext cx="4114800" cy="2133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5929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Aonly_13B-5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27616" r="34728" b="37792"/>
          <a:stretch/>
        </p:blipFill>
        <p:spPr>
          <a:xfrm>
            <a:off x="129365" y="1608587"/>
            <a:ext cx="8839200" cy="371138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2902" y="352658"/>
            <a:ext cx="8610599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sz="2400" b="1" dirty="0" smtClean="0"/>
              <a:t>Therapeutic hypothesis: </a:t>
            </a:r>
            <a:r>
              <a:rPr lang="en-US" sz="2400" b="1" i="1" dirty="0" smtClean="0"/>
              <a:t>BACE-inhibition blocks release of toxic </a:t>
            </a:r>
            <a:r>
              <a:rPr lang="en-US" sz="2400" b="1" i="1" dirty="0" err="1" smtClean="0"/>
              <a:t>A</a:t>
            </a:r>
            <a:r>
              <a:rPr lang="en-US" sz="2400" b="1" i="1" dirty="0" err="1" smtClean="0">
                <a:latin typeface="Symbol" charset="2"/>
                <a:cs typeface="Symbol" charset="2"/>
              </a:rPr>
              <a:t>b</a:t>
            </a:r>
            <a:r>
              <a:rPr lang="en-US" sz="2400" b="1" i="1" dirty="0" smtClean="0"/>
              <a:t> and reduces AD progression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75232" y="1853623"/>
            <a:ext cx="2822203" cy="1815882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(3) Decrease in </a:t>
            </a:r>
            <a:r>
              <a:rPr lang="en-US" sz="2800" dirty="0" err="1" smtClean="0"/>
              <a:t>A</a:t>
            </a:r>
            <a:r>
              <a:rPr lang="en-US" sz="2800" dirty="0" err="1" smtClean="0">
                <a:latin typeface="Symbol" charset="2"/>
                <a:cs typeface="Symbol" charset="2"/>
              </a:rPr>
              <a:t>b</a:t>
            </a:r>
            <a:r>
              <a:rPr lang="en-US" sz="2800" dirty="0"/>
              <a:t> </a:t>
            </a:r>
            <a:r>
              <a:rPr lang="en-US" sz="2800" dirty="0" smtClean="0"/>
              <a:t>oligomers in brain protect from AD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544917" y="4749223"/>
            <a:ext cx="5391749" cy="1384995"/>
          </a:xfrm>
          <a:prstGeom prst="rect">
            <a:avLst/>
          </a:prstGeom>
          <a:gradFill flip="none" rotWithShape="1">
            <a:gsLst>
              <a:gs pos="100000">
                <a:srgbClr val="6CDE6E"/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(2) BACE1 inhibitor mimics </a:t>
            </a:r>
            <a:r>
              <a:rPr lang="en-US" sz="2800" i="1" dirty="0" smtClean="0"/>
              <a:t>APP</a:t>
            </a:r>
            <a:r>
              <a:rPr lang="en-US" sz="2800" dirty="0" smtClean="0"/>
              <a:t> mutation and blocks first step in release of toxic </a:t>
            </a:r>
            <a:r>
              <a:rPr lang="en-US" sz="2800" dirty="0" err="1" smtClean="0"/>
              <a:t>A</a:t>
            </a:r>
            <a:r>
              <a:rPr lang="en-US" sz="2800" dirty="0" err="1" smtClean="0">
                <a:latin typeface="Symbol" charset="2"/>
                <a:cs typeface="Symbol" charset="2"/>
              </a:rPr>
              <a:t>b</a:t>
            </a:r>
            <a:r>
              <a:rPr lang="en-US" sz="28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peptides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8893" y="3025343"/>
            <a:ext cx="3124200" cy="3108875"/>
            <a:chOff x="195728" y="2695720"/>
            <a:chExt cx="3124200" cy="3108875"/>
          </a:xfrm>
        </p:grpSpPr>
        <p:sp>
          <p:nvSpPr>
            <p:cNvPr id="6" name="TextBox 5"/>
            <p:cNvSpPr txBox="1"/>
            <p:nvPr/>
          </p:nvSpPr>
          <p:spPr>
            <a:xfrm>
              <a:off x="195728" y="4234935"/>
              <a:ext cx="3124200" cy="1569660"/>
            </a:xfrm>
            <a:prstGeom prst="rect">
              <a:avLst/>
            </a:prstGeom>
            <a:solidFill>
              <a:srgbClr val="FF8653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(1) Protective </a:t>
              </a:r>
              <a:r>
                <a:rPr lang="en-US" sz="2400" i="1" dirty="0" smtClean="0"/>
                <a:t>APP</a:t>
              </a:r>
              <a:r>
                <a:rPr lang="en-US" sz="2400" dirty="0" smtClean="0"/>
                <a:t> mutation reduces BACE1 cleavage </a:t>
              </a:r>
              <a:r>
                <a:rPr lang="en-US" sz="2400" i="1" dirty="0" smtClean="0"/>
                <a:t>in vitro</a:t>
              </a:r>
              <a:endParaRPr lang="en-US" sz="2400" i="1" dirty="0"/>
            </a:p>
          </p:txBody>
        </p:sp>
        <p:sp>
          <p:nvSpPr>
            <p:cNvPr id="2" name="24-Point Star 1"/>
            <p:cNvSpPr/>
            <p:nvPr/>
          </p:nvSpPr>
          <p:spPr bwMode="auto">
            <a:xfrm>
              <a:off x="1307270" y="2695720"/>
              <a:ext cx="381000" cy="228600"/>
            </a:xfrm>
            <a:prstGeom prst="star24">
              <a:avLst/>
            </a:prstGeom>
            <a:solidFill>
              <a:srgbClr val="FF865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3319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Title 2387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984885"/>
          </a:xfrm>
        </p:spPr>
        <p:txBody>
          <a:bodyPr/>
          <a:lstStyle/>
          <a:p>
            <a:r>
              <a:rPr lang="en-US" dirty="0" err="1" smtClean="0"/>
              <a:t>A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peptide levels measured in CSF serve as a biomarker for target modulation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20162" y="2185939"/>
            <a:ext cx="3397534" cy="3474888"/>
            <a:chOff x="757515" y="2024063"/>
            <a:chExt cx="3397534" cy="3474888"/>
          </a:xfrm>
        </p:grpSpPr>
        <p:grpSp>
          <p:nvGrpSpPr>
            <p:cNvPr id="2391" name="Group 2390"/>
            <p:cNvGrpSpPr/>
            <p:nvPr/>
          </p:nvGrpSpPr>
          <p:grpSpPr>
            <a:xfrm>
              <a:off x="1902505" y="2024063"/>
              <a:ext cx="1079500" cy="3397250"/>
              <a:chOff x="1084263" y="1852613"/>
              <a:chExt cx="1079500" cy="3397250"/>
            </a:xfrm>
          </p:grpSpPr>
          <p:sp>
            <p:nvSpPr>
              <p:cNvPr id="2251" name="Freeform 5"/>
              <p:cNvSpPr>
                <a:spLocks/>
              </p:cNvSpPr>
              <p:nvPr/>
            </p:nvSpPr>
            <p:spPr bwMode="auto">
              <a:xfrm>
                <a:off x="1611313" y="4675188"/>
                <a:ext cx="352425" cy="536575"/>
              </a:xfrm>
              <a:custGeom>
                <a:avLst/>
                <a:gdLst>
                  <a:gd name="T0" fmla="*/ 80 w 222"/>
                  <a:gd name="T1" fmla="*/ 0 h 338"/>
                  <a:gd name="T2" fmla="*/ 108 w 222"/>
                  <a:gd name="T3" fmla="*/ 50 h 338"/>
                  <a:gd name="T4" fmla="*/ 120 w 222"/>
                  <a:gd name="T5" fmla="*/ 70 h 338"/>
                  <a:gd name="T6" fmla="*/ 158 w 222"/>
                  <a:gd name="T7" fmla="*/ 112 h 338"/>
                  <a:gd name="T8" fmla="*/ 190 w 222"/>
                  <a:gd name="T9" fmla="*/ 150 h 338"/>
                  <a:gd name="T10" fmla="*/ 198 w 222"/>
                  <a:gd name="T11" fmla="*/ 162 h 338"/>
                  <a:gd name="T12" fmla="*/ 218 w 222"/>
                  <a:gd name="T13" fmla="*/ 220 h 338"/>
                  <a:gd name="T14" fmla="*/ 222 w 222"/>
                  <a:gd name="T15" fmla="*/ 250 h 338"/>
                  <a:gd name="T16" fmla="*/ 220 w 222"/>
                  <a:gd name="T17" fmla="*/ 278 h 338"/>
                  <a:gd name="T18" fmla="*/ 216 w 222"/>
                  <a:gd name="T19" fmla="*/ 284 h 338"/>
                  <a:gd name="T20" fmla="*/ 212 w 222"/>
                  <a:gd name="T21" fmla="*/ 296 h 338"/>
                  <a:gd name="T22" fmla="*/ 208 w 222"/>
                  <a:gd name="T23" fmla="*/ 304 h 338"/>
                  <a:gd name="T24" fmla="*/ 206 w 222"/>
                  <a:gd name="T25" fmla="*/ 312 h 338"/>
                  <a:gd name="T26" fmla="*/ 204 w 222"/>
                  <a:gd name="T27" fmla="*/ 316 h 338"/>
                  <a:gd name="T28" fmla="*/ 196 w 222"/>
                  <a:gd name="T29" fmla="*/ 332 h 338"/>
                  <a:gd name="T30" fmla="*/ 192 w 222"/>
                  <a:gd name="T31" fmla="*/ 336 h 338"/>
                  <a:gd name="T32" fmla="*/ 186 w 222"/>
                  <a:gd name="T33" fmla="*/ 338 h 338"/>
                  <a:gd name="T34" fmla="*/ 188 w 222"/>
                  <a:gd name="T35" fmla="*/ 326 h 338"/>
                  <a:gd name="T36" fmla="*/ 194 w 222"/>
                  <a:gd name="T37" fmla="*/ 306 h 338"/>
                  <a:gd name="T38" fmla="*/ 204 w 222"/>
                  <a:gd name="T39" fmla="*/ 262 h 338"/>
                  <a:gd name="T40" fmla="*/ 204 w 222"/>
                  <a:gd name="T41" fmla="*/ 242 h 338"/>
                  <a:gd name="T42" fmla="*/ 202 w 222"/>
                  <a:gd name="T43" fmla="*/ 228 h 338"/>
                  <a:gd name="T44" fmla="*/ 194 w 222"/>
                  <a:gd name="T45" fmla="*/ 218 h 338"/>
                  <a:gd name="T46" fmla="*/ 192 w 222"/>
                  <a:gd name="T47" fmla="*/ 216 h 338"/>
                  <a:gd name="T48" fmla="*/ 186 w 222"/>
                  <a:gd name="T49" fmla="*/ 192 h 338"/>
                  <a:gd name="T50" fmla="*/ 182 w 222"/>
                  <a:gd name="T51" fmla="*/ 180 h 338"/>
                  <a:gd name="T52" fmla="*/ 174 w 222"/>
                  <a:gd name="T53" fmla="*/ 170 h 338"/>
                  <a:gd name="T54" fmla="*/ 170 w 222"/>
                  <a:gd name="T55" fmla="*/ 168 h 338"/>
                  <a:gd name="T56" fmla="*/ 148 w 222"/>
                  <a:gd name="T57" fmla="*/ 160 h 338"/>
                  <a:gd name="T58" fmla="*/ 132 w 222"/>
                  <a:gd name="T59" fmla="*/ 148 h 338"/>
                  <a:gd name="T60" fmla="*/ 126 w 222"/>
                  <a:gd name="T61" fmla="*/ 144 h 338"/>
                  <a:gd name="T62" fmla="*/ 114 w 222"/>
                  <a:gd name="T63" fmla="*/ 138 h 338"/>
                  <a:gd name="T64" fmla="*/ 102 w 222"/>
                  <a:gd name="T65" fmla="*/ 136 h 338"/>
                  <a:gd name="T66" fmla="*/ 64 w 222"/>
                  <a:gd name="T67" fmla="*/ 130 h 338"/>
                  <a:gd name="T68" fmla="*/ 46 w 222"/>
                  <a:gd name="T69" fmla="*/ 122 h 338"/>
                  <a:gd name="T70" fmla="*/ 38 w 222"/>
                  <a:gd name="T71" fmla="*/ 104 h 338"/>
                  <a:gd name="T72" fmla="*/ 38 w 222"/>
                  <a:gd name="T73" fmla="*/ 88 h 338"/>
                  <a:gd name="T74" fmla="*/ 40 w 222"/>
                  <a:gd name="T75" fmla="*/ 72 h 338"/>
                  <a:gd name="T76" fmla="*/ 40 w 222"/>
                  <a:gd name="T77" fmla="*/ 66 h 338"/>
                  <a:gd name="T78" fmla="*/ 28 w 222"/>
                  <a:gd name="T79" fmla="*/ 52 h 338"/>
                  <a:gd name="T80" fmla="*/ 18 w 222"/>
                  <a:gd name="T81" fmla="*/ 44 h 338"/>
                  <a:gd name="T82" fmla="*/ 4 w 222"/>
                  <a:gd name="T83" fmla="*/ 40 h 338"/>
                  <a:gd name="T84" fmla="*/ 0 w 222"/>
                  <a:gd name="T85" fmla="*/ 34 h 338"/>
                  <a:gd name="T86" fmla="*/ 10 w 222"/>
                  <a:gd name="T87" fmla="*/ 26 h 338"/>
                  <a:gd name="T88" fmla="*/ 54 w 222"/>
                  <a:gd name="T89" fmla="*/ 8 h 338"/>
                  <a:gd name="T90" fmla="*/ 80 w 222"/>
                  <a:gd name="T91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2" h="338">
                    <a:moveTo>
                      <a:pt x="80" y="0"/>
                    </a:moveTo>
                    <a:lnTo>
                      <a:pt x="80" y="0"/>
                    </a:lnTo>
                    <a:lnTo>
                      <a:pt x="94" y="28"/>
                    </a:lnTo>
                    <a:lnTo>
                      <a:pt x="108" y="50"/>
                    </a:lnTo>
                    <a:lnTo>
                      <a:pt x="120" y="70"/>
                    </a:lnTo>
                    <a:lnTo>
                      <a:pt x="120" y="70"/>
                    </a:lnTo>
                    <a:lnTo>
                      <a:pt x="138" y="90"/>
                    </a:lnTo>
                    <a:lnTo>
                      <a:pt x="158" y="112"/>
                    </a:lnTo>
                    <a:lnTo>
                      <a:pt x="180" y="138"/>
                    </a:lnTo>
                    <a:lnTo>
                      <a:pt x="190" y="150"/>
                    </a:lnTo>
                    <a:lnTo>
                      <a:pt x="198" y="162"/>
                    </a:lnTo>
                    <a:lnTo>
                      <a:pt x="198" y="162"/>
                    </a:lnTo>
                    <a:lnTo>
                      <a:pt x="210" y="188"/>
                    </a:lnTo>
                    <a:lnTo>
                      <a:pt x="218" y="220"/>
                    </a:lnTo>
                    <a:lnTo>
                      <a:pt x="222" y="236"/>
                    </a:lnTo>
                    <a:lnTo>
                      <a:pt x="222" y="250"/>
                    </a:lnTo>
                    <a:lnTo>
                      <a:pt x="222" y="266"/>
                    </a:lnTo>
                    <a:lnTo>
                      <a:pt x="220" y="278"/>
                    </a:lnTo>
                    <a:lnTo>
                      <a:pt x="220" y="278"/>
                    </a:lnTo>
                    <a:lnTo>
                      <a:pt x="216" y="284"/>
                    </a:lnTo>
                    <a:lnTo>
                      <a:pt x="212" y="296"/>
                    </a:lnTo>
                    <a:lnTo>
                      <a:pt x="212" y="296"/>
                    </a:lnTo>
                    <a:lnTo>
                      <a:pt x="212" y="302"/>
                    </a:lnTo>
                    <a:lnTo>
                      <a:pt x="208" y="304"/>
                    </a:lnTo>
                    <a:lnTo>
                      <a:pt x="206" y="308"/>
                    </a:lnTo>
                    <a:lnTo>
                      <a:pt x="206" y="312"/>
                    </a:lnTo>
                    <a:lnTo>
                      <a:pt x="206" y="312"/>
                    </a:lnTo>
                    <a:lnTo>
                      <a:pt x="204" y="316"/>
                    </a:lnTo>
                    <a:lnTo>
                      <a:pt x="202" y="324"/>
                    </a:lnTo>
                    <a:lnTo>
                      <a:pt x="196" y="332"/>
                    </a:lnTo>
                    <a:lnTo>
                      <a:pt x="196" y="332"/>
                    </a:lnTo>
                    <a:lnTo>
                      <a:pt x="192" y="336"/>
                    </a:lnTo>
                    <a:lnTo>
                      <a:pt x="188" y="338"/>
                    </a:lnTo>
                    <a:lnTo>
                      <a:pt x="186" y="338"/>
                    </a:lnTo>
                    <a:lnTo>
                      <a:pt x="186" y="336"/>
                    </a:lnTo>
                    <a:lnTo>
                      <a:pt x="188" y="326"/>
                    </a:lnTo>
                    <a:lnTo>
                      <a:pt x="188" y="326"/>
                    </a:lnTo>
                    <a:lnTo>
                      <a:pt x="194" y="306"/>
                    </a:lnTo>
                    <a:lnTo>
                      <a:pt x="200" y="284"/>
                    </a:lnTo>
                    <a:lnTo>
                      <a:pt x="204" y="262"/>
                    </a:lnTo>
                    <a:lnTo>
                      <a:pt x="206" y="252"/>
                    </a:lnTo>
                    <a:lnTo>
                      <a:pt x="204" y="242"/>
                    </a:lnTo>
                    <a:lnTo>
                      <a:pt x="204" y="242"/>
                    </a:lnTo>
                    <a:lnTo>
                      <a:pt x="202" y="228"/>
                    </a:lnTo>
                    <a:lnTo>
                      <a:pt x="198" y="222"/>
                    </a:lnTo>
                    <a:lnTo>
                      <a:pt x="194" y="218"/>
                    </a:lnTo>
                    <a:lnTo>
                      <a:pt x="192" y="216"/>
                    </a:lnTo>
                    <a:lnTo>
                      <a:pt x="192" y="216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4" y="186"/>
                    </a:lnTo>
                    <a:lnTo>
                      <a:pt x="182" y="180"/>
                    </a:lnTo>
                    <a:lnTo>
                      <a:pt x="178" y="172"/>
                    </a:lnTo>
                    <a:lnTo>
                      <a:pt x="174" y="170"/>
                    </a:lnTo>
                    <a:lnTo>
                      <a:pt x="170" y="168"/>
                    </a:lnTo>
                    <a:lnTo>
                      <a:pt x="170" y="168"/>
                    </a:lnTo>
                    <a:lnTo>
                      <a:pt x="158" y="166"/>
                    </a:lnTo>
                    <a:lnTo>
                      <a:pt x="148" y="160"/>
                    </a:lnTo>
                    <a:lnTo>
                      <a:pt x="138" y="152"/>
                    </a:lnTo>
                    <a:lnTo>
                      <a:pt x="132" y="148"/>
                    </a:lnTo>
                    <a:lnTo>
                      <a:pt x="132" y="148"/>
                    </a:lnTo>
                    <a:lnTo>
                      <a:pt x="126" y="144"/>
                    </a:lnTo>
                    <a:lnTo>
                      <a:pt x="120" y="140"/>
                    </a:lnTo>
                    <a:lnTo>
                      <a:pt x="114" y="138"/>
                    </a:lnTo>
                    <a:lnTo>
                      <a:pt x="102" y="136"/>
                    </a:lnTo>
                    <a:lnTo>
                      <a:pt x="102" y="136"/>
                    </a:lnTo>
                    <a:lnTo>
                      <a:pt x="86" y="136"/>
                    </a:lnTo>
                    <a:lnTo>
                      <a:pt x="64" y="130"/>
                    </a:lnTo>
                    <a:lnTo>
                      <a:pt x="54" y="126"/>
                    </a:lnTo>
                    <a:lnTo>
                      <a:pt x="46" y="122"/>
                    </a:lnTo>
                    <a:lnTo>
                      <a:pt x="40" y="11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88"/>
                    </a:lnTo>
                    <a:lnTo>
                      <a:pt x="38" y="80"/>
                    </a:lnTo>
                    <a:lnTo>
                      <a:pt x="40" y="72"/>
                    </a:lnTo>
                    <a:lnTo>
                      <a:pt x="40" y="66"/>
                    </a:lnTo>
                    <a:lnTo>
                      <a:pt x="40" y="66"/>
                    </a:lnTo>
                    <a:lnTo>
                      <a:pt x="36" y="60"/>
                    </a:lnTo>
                    <a:lnTo>
                      <a:pt x="28" y="52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2" y="42"/>
                    </a:lnTo>
                    <a:lnTo>
                      <a:pt x="4" y="40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54" y="8"/>
                    </a:lnTo>
                    <a:lnTo>
                      <a:pt x="8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2" name="Freeform 6"/>
              <p:cNvSpPr>
                <a:spLocks/>
              </p:cNvSpPr>
              <p:nvPr/>
            </p:nvSpPr>
            <p:spPr bwMode="auto">
              <a:xfrm>
                <a:off x="1547813" y="4541838"/>
                <a:ext cx="187325" cy="152400"/>
              </a:xfrm>
              <a:custGeom>
                <a:avLst/>
                <a:gdLst>
                  <a:gd name="T0" fmla="*/ 54 w 118"/>
                  <a:gd name="T1" fmla="*/ 10 h 96"/>
                  <a:gd name="T2" fmla="*/ 54 w 118"/>
                  <a:gd name="T3" fmla="*/ 10 h 96"/>
                  <a:gd name="T4" fmla="*/ 88 w 118"/>
                  <a:gd name="T5" fmla="*/ 4 h 96"/>
                  <a:gd name="T6" fmla="*/ 88 w 118"/>
                  <a:gd name="T7" fmla="*/ 4 h 96"/>
                  <a:gd name="T8" fmla="*/ 92 w 118"/>
                  <a:gd name="T9" fmla="*/ 2 h 96"/>
                  <a:gd name="T10" fmla="*/ 100 w 118"/>
                  <a:gd name="T11" fmla="*/ 0 h 96"/>
                  <a:gd name="T12" fmla="*/ 104 w 118"/>
                  <a:gd name="T13" fmla="*/ 0 h 96"/>
                  <a:gd name="T14" fmla="*/ 106 w 118"/>
                  <a:gd name="T15" fmla="*/ 2 h 96"/>
                  <a:gd name="T16" fmla="*/ 108 w 118"/>
                  <a:gd name="T17" fmla="*/ 4 h 96"/>
                  <a:gd name="T18" fmla="*/ 110 w 118"/>
                  <a:gd name="T19" fmla="*/ 10 h 96"/>
                  <a:gd name="T20" fmla="*/ 110 w 118"/>
                  <a:gd name="T21" fmla="*/ 10 h 96"/>
                  <a:gd name="T22" fmla="*/ 114 w 118"/>
                  <a:gd name="T23" fmla="*/ 36 h 96"/>
                  <a:gd name="T24" fmla="*/ 116 w 118"/>
                  <a:gd name="T25" fmla="*/ 54 h 96"/>
                  <a:gd name="T26" fmla="*/ 116 w 118"/>
                  <a:gd name="T27" fmla="*/ 54 h 96"/>
                  <a:gd name="T28" fmla="*/ 118 w 118"/>
                  <a:gd name="T29" fmla="*/ 58 h 96"/>
                  <a:gd name="T30" fmla="*/ 118 w 118"/>
                  <a:gd name="T31" fmla="*/ 64 h 96"/>
                  <a:gd name="T32" fmla="*/ 114 w 118"/>
                  <a:gd name="T33" fmla="*/ 70 h 96"/>
                  <a:gd name="T34" fmla="*/ 112 w 118"/>
                  <a:gd name="T35" fmla="*/ 74 h 96"/>
                  <a:gd name="T36" fmla="*/ 108 w 118"/>
                  <a:gd name="T37" fmla="*/ 74 h 96"/>
                  <a:gd name="T38" fmla="*/ 108 w 118"/>
                  <a:gd name="T39" fmla="*/ 74 h 96"/>
                  <a:gd name="T40" fmla="*/ 96 w 118"/>
                  <a:gd name="T41" fmla="*/ 78 h 96"/>
                  <a:gd name="T42" fmla="*/ 84 w 118"/>
                  <a:gd name="T43" fmla="*/ 84 h 96"/>
                  <a:gd name="T44" fmla="*/ 70 w 118"/>
                  <a:gd name="T45" fmla="*/ 88 h 96"/>
                  <a:gd name="T46" fmla="*/ 54 w 118"/>
                  <a:gd name="T47" fmla="*/ 90 h 96"/>
                  <a:gd name="T48" fmla="*/ 54 w 118"/>
                  <a:gd name="T49" fmla="*/ 90 h 96"/>
                  <a:gd name="T50" fmla="*/ 36 w 118"/>
                  <a:gd name="T51" fmla="*/ 92 h 96"/>
                  <a:gd name="T52" fmla="*/ 36 w 118"/>
                  <a:gd name="T53" fmla="*/ 92 h 96"/>
                  <a:gd name="T54" fmla="*/ 32 w 118"/>
                  <a:gd name="T55" fmla="*/ 94 h 96"/>
                  <a:gd name="T56" fmla="*/ 28 w 118"/>
                  <a:gd name="T57" fmla="*/ 96 h 96"/>
                  <a:gd name="T58" fmla="*/ 26 w 118"/>
                  <a:gd name="T59" fmla="*/ 96 h 96"/>
                  <a:gd name="T60" fmla="*/ 24 w 118"/>
                  <a:gd name="T61" fmla="*/ 94 h 96"/>
                  <a:gd name="T62" fmla="*/ 22 w 118"/>
                  <a:gd name="T63" fmla="*/ 86 h 96"/>
                  <a:gd name="T64" fmla="*/ 22 w 118"/>
                  <a:gd name="T65" fmla="*/ 86 h 96"/>
                  <a:gd name="T66" fmla="*/ 20 w 118"/>
                  <a:gd name="T67" fmla="*/ 72 h 96"/>
                  <a:gd name="T68" fmla="*/ 16 w 118"/>
                  <a:gd name="T69" fmla="*/ 58 h 96"/>
                  <a:gd name="T70" fmla="*/ 10 w 118"/>
                  <a:gd name="T71" fmla="*/ 46 h 96"/>
                  <a:gd name="T72" fmla="*/ 6 w 118"/>
                  <a:gd name="T73" fmla="*/ 38 h 96"/>
                  <a:gd name="T74" fmla="*/ 6 w 118"/>
                  <a:gd name="T75" fmla="*/ 38 h 96"/>
                  <a:gd name="T76" fmla="*/ 2 w 118"/>
                  <a:gd name="T77" fmla="*/ 32 h 96"/>
                  <a:gd name="T78" fmla="*/ 0 w 118"/>
                  <a:gd name="T79" fmla="*/ 26 h 96"/>
                  <a:gd name="T80" fmla="*/ 0 w 118"/>
                  <a:gd name="T81" fmla="*/ 24 h 96"/>
                  <a:gd name="T82" fmla="*/ 2 w 118"/>
                  <a:gd name="T83" fmla="*/ 22 h 96"/>
                  <a:gd name="T84" fmla="*/ 6 w 118"/>
                  <a:gd name="T85" fmla="*/ 20 h 96"/>
                  <a:gd name="T86" fmla="*/ 12 w 118"/>
                  <a:gd name="T87" fmla="*/ 18 h 96"/>
                  <a:gd name="T88" fmla="*/ 12 w 118"/>
                  <a:gd name="T89" fmla="*/ 18 h 96"/>
                  <a:gd name="T90" fmla="*/ 38 w 118"/>
                  <a:gd name="T91" fmla="*/ 16 h 96"/>
                  <a:gd name="T92" fmla="*/ 54 w 118"/>
                  <a:gd name="T93" fmla="*/ 1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96">
                    <a:moveTo>
                      <a:pt x="54" y="10"/>
                    </a:moveTo>
                    <a:lnTo>
                      <a:pt x="54" y="1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2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10" y="10"/>
                    </a:lnTo>
                    <a:lnTo>
                      <a:pt x="110" y="10"/>
                    </a:lnTo>
                    <a:lnTo>
                      <a:pt x="114" y="36"/>
                    </a:lnTo>
                    <a:lnTo>
                      <a:pt x="116" y="54"/>
                    </a:lnTo>
                    <a:lnTo>
                      <a:pt x="116" y="54"/>
                    </a:lnTo>
                    <a:lnTo>
                      <a:pt x="118" y="58"/>
                    </a:lnTo>
                    <a:lnTo>
                      <a:pt x="118" y="64"/>
                    </a:lnTo>
                    <a:lnTo>
                      <a:pt x="114" y="70"/>
                    </a:lnTo>
                    <a:lnTo>
                      <a:pt x="112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70" y="88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2" y="94"/>
                    </a:lnTo>
                    <a:lnTo>
                      <a:pt x="28" y="96"/>
                    </a:lnTo>
                    <a:lnTo>
                      <a:pt x="26" y="96"/>
                    </a:lnTo>
                    <a:lnTo>
                      <a:pt x="24" y="94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0" y="72"/>
                    </a:lnTo>
                    <a:lnTo>
                      <a:pt x="16" y="58"/>
                    </a:lnTo>
                    <a:lnTo>
                      <a:pt x="10" y="4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2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38" y="16"/>
                    </a:lnTo>
                    <a:lnTo>
                      <a:pt x="5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" name="Freeform 7"/>
              <p:cNvSpPr>
                <a:spLocks/>
              </p:cNvSpPr>
              <p:nvPr/>
            </p:nvSpPr>
            <p:spPr bwMode="auto">
              <a:xfrm>
                <a:off x="1547813" y="4541838"/>
                <a:ext cx="187325" cy="152400"/>
              </a:xfrm>
              <a:custGeom>
                <a:avLst/>
                <a:gdLst>
                  <a:gd name="T0" fmla="*/ 54 w 118"/>
                  <a:gd name="T1" fmla="*/ 10 h 96"/>
                  <a:gd name="T2" fmla="*/ 54 w 118"/>
                  <a:gd name="T3" fmla="*/ 10 h 96"/>
                  <a:gd name="T4" fmla="*/ 88 w 118"/>
                  <a:gd name="T5" fmla="*/ 4 h 96"/>
                  <a:gd name="T6" fmla="*/ 88 w 118"/>
                  <a:gd name="T7" fmla="*/ 4 h 96"/>
                  <a:gd name="T8" fmla="*/ 92 w 118"/>
                  <a:gd name="T9" fmla="*/ 2 h 96"/>
                  <a:gd name="T10" fmla="*/ 100 w 118"/>
                  <a:gd name="T11" fmla="*/ 0 h 96"/>
                  <a:gd name="T12" fmla="*/ 104 w 118"/>
                  <a:gd name="T13" fmla="*/ 0 h 96"/>
                  <a:gd name="T14" fmla="*/ 106 w 118"/>
                  <a:gd name="T15" fmla="*/ 2 h 96"/>
                  <a:gd name="T16" fmla="*/ 108 w 118"/>
                  <a:gd name="T17" fmla="*/ 4 h 96"/>
                  <a:gd name="T18" fmla="*/ 110 w 118"/>
                  <a:gd name="T19" fmla="*/ 10 h 96"/>
                  <a:gd name="T20" fmla="*/ 110 w 118"/>
                  <a:gd name="T21" fmla="*/ 10 h 96"/>
                  <a:gd name="T22" fmla="*/ 114 w 118"/>
                  <a:gd name="T23" fmla="*/ 36 h 96"/>
                  <a:gd name="T24" fmla="*/ 116 w 118"/>
                  <a:gd name="T25" fmla="*/ 54 h 96"/>
                  <a:gd name="T26" fmla="*/ 116 w 118"/>
                  <a:gd name="T27" fmla="*/ 54 h 96"/>
                  <a:gd name="T28" fmla="*/ 118 w 118"/>
                  <a:gd name="T29" fmla="*/ 58 h 96"/>
                  <a:gd name="T30" fmla="*/ 118 w 118"/>
                  <a:gd name="T31" fmla="*/ 64 h 96"/>
                  <a:gd name="T32" fmla="*/ 114 w 118"/>
                  <a:gd name="T33" fmla="*/ 70 h 96"/>
                  <a:gd name="T34" fmla="*/ 112 w 118"/>
                  <a:gd name="T35" fmla="*/ 74 h 96"/>
                  <a:gd name="T36" fmla="*/ 108 w 118"/>
                  <a:gd name="T37" fmla="*/ 74 h 96"/>
                  <a:gd name="T38" fmla="*/ 108 w 118"/>
                  <a:gd name="T39" fmla="*/ 74 h 96"/>
                  <a:gd name="T40" fmla="*/ 96 w 118"/>
                  <a:gd name="T41" fmla="*/ 78 h 96"/>
                  <a:gd name="T42" fmla="*/ 84 w 118"/>
                  <a:gd name="T43" fmla="*/ 84 h 96"/>
                  <a:gd name="T44" fmla="*/ 70 w 118"/>
                  <a:gd name="T45" fmla="*/ 88 h 96"/>
                  <a:gd name="T46" fmla="*/ 54 w 118"/>
                  <a:gd name="T47" fmla="*/ 90 h 96"/>
                  <a:gd name="T48" fmla="*/ 54 w 118"/>
                  <a:gd name="T49" fmla="*/ 90 h 96"/>
                  <a:gd name="T50" fmla="*/ 36 w 118"/>
                  <a:gd name="T51" fmla="*/ 92 h 96"/>
                  <a:gd name="T52" fmla="*/ 36 w 118"/>
                  <a:gd name="T53" fmla="*/ 92 h 96"/>
                  <a:gd name="T54" fmla="*/ 32 w 118"/>
                  <a:gd name="T55" fmla="*/ 94 h 96"/>
                  <a:gd name="T56" fmla="*/ 28 w 118"/>
                  <a:gd name="T57" fmla="*/ 96 h 96"/>
                  <a:gd name="T58" fmla="*/ 26 w 118"/>
                  <a:gd name="T59" fmla="*/ 96 h 96"/>
                  <a:gd name="T60" fmla="*/ 24 w 118"/>
                  <a:gd name="T61" fmla="*/ 94 h 96"/>
                  <a:gd name="T62" fmla="*/ 22 w 118"/>
                  <a:gd name="T63" fmla="*/ 86 h 96"/>
                  <a:gd name="T64" fmla="*/ 22 w 118"/>
                  <a:gd name="T65" fmla="*/ 86 h 96"/>
                  <a:gd name="T66" fmla="*/ 20 w 118"/>
                  <a:gd name="T67" fmla="*/ 72 h 96"/>
                  <a:gd name="T68" fmla="*/ 16 w 118"/>
                  <a:gd name="T69" fmla="*/ 58 h 96"/>
                  <a:gd name="T70" fmla="*/ 10 w 118"/>
                  <a:gd name="T71" fmla="*/ 46 h 96"/>
                  <a:gd name="T72" fmla="*/ 6 w 118"/>
                  <a:gd name="T73" fmla="*/ 38 h 96"/>
                  <a:gd name="T74" fmla="*/ 6 w 118"/>
                  <a:gd name="T75" fmla="*/ 38 h 96"/>
                  <a:gd name="T76" fmla="*/ 2 w 118"/>
                  <a:gd name="T77" fmla="*/ 32 h 96"/>
                  <a:gd name="T78" fmla="*/ 0 w 118"/>
                  <a:gd name="T79" fmla="*/ 26 h 96"/>
                  <a:gd name="T80" fmla="*/ 0 w 118"/>
                  <a:gd name="T81" fmla="*/ 24 h 96"/>
                  <a:gd name="T82" fmla="*/ 2 w 118"/>
                  <a:gd name="T83" fmla="*/ 22 h 96"/>
                  <a:gd name="T84" fmla="*/ 6 w 118"/>
                  <a:gd name="T85" fmla="*/ 20 h 96"/>
                  <a:gd name="T86" fmla="*/ 12 w 118"/>
                  <a:gd name="T87" fmla="*/ 18 h 96"/>
                  <a:gd name="T88" fmla="*/ 12 w 118"/>
                  <a:gd name="T89" fmla="*/ 18 h 96"/>
                  <a:gd name="T90" fmla="*/ 38 w 118"/>
                  <a:gd name="T91" fmla="*/ 16 h 96"/>
                  <a:gd name="T92" fmla="*/ 54 w 118"/>
                  <a:gd name="T93" fmla="*/ 1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96">
                    <a:moveTo>
                      <a:pt x="54" y="10"/>
                    </a:moveTo>
                    <a:lnTo>
                      <a:pt x="54" y="1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2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10" y="10"/>
                    </a:lnTo>
                    <a:lnTo>
                      <a:pt x="110" y="10"/>
                    </a:lnTo>
                    <a:lnTo>
                      <a:pt x="114" y="36"/>
                    </a:lnTo>
                    <a:lnTo>
                      <a:pt x="116" y="54"/>
                    </a:lnTo>
                    <a:lnTo>
                      <a:pt x="116" y="54"/>
                    </a:lnTo>
                    <a:lnTo>
                      <a:pt x="118" y="58"/>
                    </a:lnTo>
                    <a:lnTo>
                      <a:pt x="118" y="64"/>
                    </a:lnTo>
                    <a:lnTo>
                      <a:pt x="114" y="70"/>
                    </a:lnTo>
                    <a:lnTo>
                      <a:pt x="112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70" y="88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2" y="94"/>
                    </a:lnTo>
                    <a:lnTo>
                      <a:pt x="28" y="96"/>
                    </a:lnTo>
                    <a:lnTo>
                      <a:pt x="26" y="96"/>
                    </a:lnTo>
                    <a:lnTo>
                      <a:pt x="24" y="94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0" y="72"/>
                    </a:lnTo>
                    <a:lnTo>
                      <a:pt x="16" y="58"/>
                    </a:lnTo>
                    <a:lnTo>
                      <a:pt x="10" y="4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2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38" y="16"/>
                    </a:lnTo>
                    <a:lnTo>
                      <a:pt x="54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" name="Freeform 8"/>
              <p:cNvSpPr>
                <a:spLocks/>
              </p:cNvSpPr>
              <p:nvPr/>
            </p:nvSpPr>
            <p:spPr bwMode="auto">
              <a:xfrm>
                <a:off x="1541463" y="4411663"/>
                <a:ext cx="177800" cy="127000"/>
              </a:xfrm>
              <a:custGeom>
                <a:avLst/>
                <a:gdLst>
                  <a:gd name="T0" fmla="*/ 2 w 112"/>
                  <a:gd name="T1" fmla="*/ 20 h 80"/>
                  <a:gd name="T2" fmla="*/ 2 w 112"/>
                  <a:gd name="T3" fmla="*/ 20 h 80"/>
                  <a:gd name="T4" fmla="*/ 4 w 112"/>
                  <a:gd name="T5" fmla="*/ 38 h 80"/>
                  <a:gd name="T6" fmla="*/ 4 w 112"/>
                  <a:gd name="T7" fmla="*/ 52 h 80"/>
                  <a:gd name="T8" fmla="*/ 4 w 112"/>
                  <a:gd name="T9" fmla="*/ 62 h 80"/>
                  <a:gd name="T10" fmla="*/ 4 w 112"/>
                  <a:gd name="T11" fmla="*/ 62 h 80"/>
                  <a:gd name="T12" fmla="*/ 2 w 112"/>
                  <a:gd name="T13" fmla="*/ 68 h 80"/>
                  <a:gd name="T14" fmla="*/ 4 w 112"/>
                  <a:gd name="T15" fmla="*/ 74 h 80"/>
                  <a:gd name="T16" fmla="*/ 6 w 112"/>
                  <a:gd name="T17" fmla="*/ 78 h 80"/>
                  <a:gd name="T18" fmla="*/ 14 w 112"/>
                  <a:gd name="T19" fmla="*/ 80 h 80"/>
                  <a:gd name="T20" fmla="*/ 14 w 112"/>
                  <a:gd name="T21" fmla="*/ 80 h 80"/>
                  <a:gd name="T22" fmla="*/ 34 w 112"/>
                  <a:gd name="T23" fmla="*/ 80 h 80"/>
                  <a:gd name="T24" fmla="*/ 64 w 112"/>
                  <a:gd name="T25" fmla="*/ 74 h 80"/>
                  <a:gd name="T26" fmla="*/ 106 w 112"/>
                  <a:gd name="T27" fmla="*/ 66 h 80"/>
                  <a:gd name="T28" fmla="*/ 106 w 112"/>
                  <a:gd name="T29" fmla="*/ 66 h 80"/>
                  <a:gd name="T30" fmla="*/ 110 w 112"/>
                  <a:gd name="T31" fmla="*/ 64 h 80"/>
                  <a:gd name="T32" fmla="*/ 112 w 112"/>
                  <a:gd name="T33" fmla="*/ 62 h 80"/>
                  <a:gd name="T34" fmla="*/ 110 w 112"/>
                  <a:gd name="T35" fmla="*/ 48 h 80"/>
                  <a:gd name="T36" fmla="*/ 110 w 112"/>
                  <a:gd name="T37" fmla="*/ 48 h 80"/>
                  <a:gd name="T38" fmla="*/ 108 w 112"/>
                  <a:gd name="T39" fmla="*/ 28 h 80"/>
                  <a:gd name="T40" fmla="*/ 108 w 112"/>
                  <a:gd name="T41" fmla="*/ 20 h 80"/>
                  <a:gd name="T42" fmla="*/ 110 w 112"/>
                  <a:gd name="T43" fmla="*/ 14 h 80"/>
                  <a:gd name="T44" fmla="*/ 110 w 112"/>
                  <a:gd name="T45" fmla="*/ 14 h 80"/>
                  <a:gd name="T46" fmla="*/ 112 w 112"/>
                  <a:gd name="T47" fmla="*/ 10 h 80"/>
                  <a:gd name="T48" fmla="*/ 110 w 112"/>
                  <a:gd name="T49" fmla="*/ 6 h 80"/>
                  <a:gd name="T50" fmla="*/ 104 w 112"/>
                  <a:gd name="T51" fmla="*/ 4 h 80"/>
                  <a:gd name="T52" fmla="*/ 94 w 112"/>
                  <a:gd name="T53" fmla="*/ 2 h 80"/>
                  <a:gd name="T54" fmla="*/ 94 w 112"/>
                  <a:gd name="T55" fmla="*/ 2 h 80"/>
                  <a:gd name="T56" fmla="*/ 52 w 112"/>
                  <a:gd name="T57" fmla="*/ 4 h 80"/>
                  <a:gd name="T58" fmla="*/ 30 w 112"/>
                  <a:gd name="T59" fmla="*/ 4 h 80"/>
                  <a:gd name="T60" fmla="*/ 18 w 112"/>
                  <a:gd name="T61" fmla="*/ 2 h 80"/>
                  <a:gd name="T62" fmla="*/ 18 w 112"/>
                  <a:gd name="T63" fmla="*/ 2 h 80"/>
                  <a:gd name="T64" fmla="*/ 10 w 112"/>
                  <a:gd name="T65" fmla="*/ 0 h 80"/>
                  <a:gd name="T66" fmla="*/ 4 w 112"/>
                  <a:gd name="T67" fmla="*/ 2 h 80"/>
                  <a:gd name="T68" fmla="*/ 0 w 112"/>
                  <a:gd name="T69" fmla="*/ 4 h 80"/>
                  <a:gd name="T70" fmla="*/ 0 w 112"/>
                  <a:gd name="T71" fmla="*/ 8 h 80"/>
                  <a:gd name="T72" fmla="*/ 0 w 112"/>
                  <a:gd name="T73" fmla="*/ 14 h 80"/>
                  <a:gd name="T74" fmla="*/ 2 w 112"/>
                  <a:gd name="T75" fmla="*/ 20 h 80"/>
                  <a:gd name="T76" fmla="*/ 2 w 112"/>
                  <a:gd name="T77" fmla="*/ 2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2" h="80">
                    <a:moveTo>
                      <a:pt x="2" y="20"/>
                    </a:moveTo>
                    <a:lnTo>
                      <a:pt x="2" y="20"/>
                    </a:lnTo>
                    <a:lnTo>
                      <a:pt x="4" y="38"/>
                    </a:lnTo>
                    <a:lnTo>
                      <a:pt x="4" y="5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8"/>
                    </a:lnTo>
                    <a:lnTo>
                      <a:pt x="4" y="74"/>
                    </a:lnTo>
                    <a:lnTo>
                      <a:pt x="6" y="78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34" y="80"/>
                    </a:lnTo>
                    <a:lnTo>
                      <a:pt x="64" y="74"/>
                    </a:lnTo>
                    <a:lnTo>
                      <a:pt x="106" y="66"/>
                    </a:lnTo>
                    <a:lnTo>
                      <a:pt x="106" y="66"/>
                    </a:lnTo>
                    <a:lnTo>
                      <a:pt x="110" y="64"/>
                    </a:lnTo>
                    <a:lnTo>
                      <a:pt x="112" y="62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08" y="28"/>
                    </a:lnTo>
                    <a:lnTo>
                      <a:pt x="108" y="20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112" y="10"/>
                    </a:lnTo>
                    <a:lnTo>
                      <a:pt x="110" y="6"/>
                    </a:lnTo>
                    <a:lnTo>
                      <a:pt x="104" y="4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52" y="4"/>
                    </a:lnTo>
                    <a:lnTo>
                      <a:pt x="3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" name="Freeform 9"/>
              <p:cNvSpPr>
                <a:spLocks/>
              </p:cNvSpPr>
              <p:nvPr/>
            </p:nvSpPr>
            <p:spPr bwMode="auto">
              <a:xfrm>
                <a:off x="1541463" y="4262438"/>
                <a:ext cx="184150" cy="136525"/>
              </a:xfrm>
              <a:custGeom>
                <a:avLst/>
                <a:gdLst>
                  <a:gd name="T0" fmla="*/ 70 w 116"/>
                  <a:gd name="T1" fmla="*/ 84 h 86"/>
                  <a:gd name="T2" fmla="*/ 70 w 116"/>
                  <a:gd name="T3" fmla="*/ 84 h 86"/>
                  <a:gd name="T4" fmla="*/ 76 w 116"/>
                  <a:gd name="T5" fmla="*/ 84 h 86"/>
                  <a:gd name="T6" fmla="*/ 88 w 116"/>
                  <a:gd name="T7" fmla="*/ 86 h 86"/>
                  <a:gd name="T8" fmla="*/ 96 w 116"/>
                  <a:gd name="T9" fmla="*/ 84 h 86"/>
                  <a:gd name="T10" fmla="*/ 102 w 116"/>
                  <a:gd name="T11" fmla="*/ 82 h 86"/>
                  <a:gd name="T12" fmla="*/ 108 w 116"/>
                  <a:gd name="T13" fmla="*/ 78 h 86"/>
                  <a:gd name="T14" fmla="*/ 110 w 116"/>
                  <a:gd name="T15" fmla="*/ 72 h 86"/>
                  <a:gd name="T16" fmla="*/ 110 w 116"/>
                  <a:gd name="T17" fmla="*/ 72 h 86"/>
                  <a:gd name="T18" fmla="*/ 114 w 116"/>
                  <a:gd name="T19" fmla="*/ 40 h 86"/>
                  <a:gd name="T20" fmla="*/ 116 w 116"/>
                  <a:gd name="T21" fmla="*/ 26 h 86"/>
                  <a:gd name="T22" fmla="*/ 116 w 116"/>
                  <a:gd name="T23" fmla="*/ 26 h 86"/>
                  <a:gd name="T24" fmla="*/ 116 w 116"/>
                  <a:gd name="T25" fmla="*/ 22 h 86"/>
                  <a:gd name="T26" fmla="*/ 116 w 116"/>
                  <a:gd name="T27" fmla="*/ 18 h 86"/>
                  <a:gd name="T28" fmla="*/ 116 w 116"/>
                  <a:gd name="T29" fmla="*/ 14 h 86"/>
                  <a:gd name="T30" fmla="*/ 112 w 116"/>
                  <a:gd name="T31" fmla="*/ 12 h 86"/>
                  <a:gd name="T32" fmla="*/ 108 w 116"/>
                  <a:gd name="T33" fmla="*/ 10 h 86"/>
                  <a:gd name="T34" fmla="*/ 100 w 116"/>
                  <a:gd name="T35" fmla="*/ 10 h 86"/>
                  <a:gd name="T36" fmla="*/ 100 w 116"/>
                  <a:gd name="T37" fmla="*/ 10 h 86"/>
                  <a:gd name="T38" fmla="*/ 80 w 116"/>
                  <a:gd name="T39" fmla="*/ 10 h 86"/>
                  <a:gd name="T40" fmla="*/ 56 w 116"/>
                  <a:gd name="T41" fmla="*/ 8 h 86"/>
                  <a:gd name="T42" fmla="*/ 34 w 116"/>
                  <a:gd name="T43" fmla="*/ 6 h 86"/>
                  <a:gd name="T44" fmla="*/ 22 w 116"/>
                  <a:gd name="T45" fmla="*/ 2 h 86"/>
                  <a:gd name="T46" fmla="*/ 22 w 116"/>
                  <a:gd name="T47" fmla="*/ 2 h 86"/>
                  <a:gd name="T48" fmla="*/ 18 w 116"/>
                  <a:gd name="T49" fmla="*/ 0 h 86"/>
                  <a:gd name="T50" fmla="*/ 14 w 116"/>
                  <a:gd name="T51" fmla="*/ 0 h 86"/>
                  <a:gd name="T52" fmla="*/ 12 w 116"/>
                  <a:gd name="T53" fmla="*/ 4 h 86"/>
                  <a:gd name="T54" fmla="*/ 10 w 116"/>
                  <a:gd name="T55" fmla="*/ 12 h 86"/>
                  <a:gd name="T56" fmla="*/ 10 w 116"/>
                  <a:gd name="T57" fmla="*/ 12 h 86"/>
                  <a:gd name="T58" fmla="*/ 10 w 116"/>
                  <a:gd name="T59" fmla="*/ 22 h 86"/>
                  <a:gd name="T60" fmla="*/ 8 w 116"/>
                  <a:gd name="T61" fmla="*/ 36 h 86"/>
                  <a:gd name="T62" fmla="*/ 4 w 116"/>
                  <a:gd name="T63" fmla="*/ 56 h 86"/>
                  <a:gd name="T64" fmla="*/ 4 w 116"/>
                  <a:gd name="T65" fmla="*/ 56 h 86"/>
                  <a:gd name="T66" fmla="*/ 0 w 116"/>
                  <a:gd name="T67" fmla="*/ 60 h 86"/>
                  <a:gd name="T68" fmla="*/ 0 w 116"/>
                  <a:gd name="T69" fmla="*/ 66 h 86"/>
                  <a:gd name="T70" fmla="*/ 0 w 116"/>
                  <a:gd name="T71" fmla="*/ 70 h 86"/>
                  <a:gd name="T72" fmla="*/ 2 w 116"/>
                  <a:gd name="T73" fmla="*/ 72 h 86"/>
                  <a:gd name="T74" fmla="*/ 6 w 116"/>
                  <a:gd name="T75" fmla="*/ 74 h 86"/>
                  <a:gd name="T76" fmla="*/ 12 w 116"/>
                  <a:gd name="T77" fmla="*/ 76 h 86"/>
                  <a:gd name="T78" fmla="*/ 12 w 116"/>
                  <a:gd name="T79" fmla="*/ 76 h 86"/>
                  <a:gd name="T80" fmla="*/ 28 w 116"/>
                  <a:gd name="T81" fmla="*/ 80 h 86"/>
                  <a:gd name="T82" fmla="*/ 48 w 116"/>
                  <a:gd name="T83" fmla="*/ 82 h 86"/>
                  <a:gd name="T84" fmla="*/ 70 w 116"/>
                  <a:gd name="T85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6" h="86">
                    <a:moveTo>
                      <a:pt x="70" y="84"/>
                    </a:moveTo>
                    <a:lnTo>
                      <a:pt x="70" y="84"/>
                    </a:lnTo>
                    <a:lnTo>
                      <a:pt x="76" y="84"/>
                    </a:lnTo>
                    <a:lnTo>
                      <a:pt x="88" y="86"/>
                    </a:lnTo>
                    <a:lnTo>
                      <a:pt x="96" y="84"/>
                    </a:lnTo>
                    <a:lnTo>
                      <a:pt x="102" y="82"/>
                    </a:lnTo>
                    <a:lnTo>
                      <a:pt x="108" y="78"/>
                    </a:lnTo>
                    <a:lnTo>
                      <a:pt x="110" y="72"/>
                    </a:lnTo>
                    <a:lnTo>
                      <a:pt x="110" y="72"/>
                    </a:lnTo>
                    <a:lnTo>
                      <a:pt x="114" y="40"/>
                    </a:lnTo>
                    <a:lnTo>
                      <a:pt x="116" y="26"/>
                    </a:lnTo>
                    <a:lnTo>
                      <a:pt x="116" y="26"/>
                    </a:lnTo>
                    <a:lnTo>
                      <a:pt x="116" y="22"/>
                    </a:lnTo>
                    <a:lnTo>
                      <a:pt x="116" y="18"/>
                    </a:lnTo>
                    <a:lnTo>
                      <a:pt x="116" y="14"/>
                    </a:lnTo>
                    <a:lnTo>
                      <a:pt x="112" y="12"/>
                    </a:lnTo>
                    <a:lnTo>
                      <a:pt x="108" y="10"/>
                    </a:lnTo>
                    <a:lnTo>
                      <a:pt x="100" y="10"/>
                    </a:lnTo>
                    <a:lnTo>
                      <a:pt x="100" y="10"/>
                    </a:lnTo>
                    <a:lnTo>
                      <a:pt x="80" y="10"/>
                    </a:lnTo>
                    <a:lnTo>
                      <a:pt x="56" y="8"/>
                    </a:lnTo>
                    <a:lnTo>
                      <a:pt x="34" y="6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22"/>
                    </a:lnTo>
                    <a:lnTo>
                      <a:pt x="8" y="3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4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28" y="80"/>
                    </a:lnTo>
                    <a:lnTo>
                      <a:pt x="48" y="82"/>
                    </a:lnTo>
                    <a:lnTo>
                      <a:pt x="70" y="8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" name="Freeform 10"/>
              <p:cNvSpPr>
                <a:spLocks/>
              </p:cNvSpPr>
              <p:nvPr/>
            </p:nvSpPr>
            <p:spPr bwMode="auto">
              <a:xfrm>
                <a:off x="1541463" y="4262438"/>
                <a:ext cx="184150" cy="136525"/>
              </a:xfrm>
              <a:custGeom>
                <a:avLst/>
                <a:gdLst>
                  <a:gd name="T0" fmla="*/ 70 w 116"/>
                  <a:gd name="T1" fmla="*/ 84 h 86"/>
                  <a:gd name="T2" fmla="*/ 70 w 116"/>
                  <a:gd name="T3" fmla="*/ 84 h 86"/>
                  <a:gd name="T4" fmla="*/ 76 w 116"/>
                  <a:gd name="T5" fmla="*/ 84 h 86"/>
                  <a:gd name="T6" fmla="*/ 88 w 116"/>
                  <a:gd name="T7" fmla="*/ 86 h 86"/>
                  <a:gd name="T8" fmla="*/ 96 w 116"/>
                  <a:gd name="T9" fmla="*/ 84 h 86"/>
                  <a:gd name="T10" fmla="*/ 102 w 116"/>
                  <a:gd name="T11" fmla="*/ 82 h 86"/>
                  <a:gd name="T12" fmla="*/ 108 w 116"/>
                  <a:gd name="T13" fmla="*/ 78 h 86"/>
                  <a:gd name="T14" fmla="*/ 110 w 116"/>
                  <a:gd name="T15" fmla="*/ 72 h 86"/>
                  <a:gd name="T16" fmla="*/ 110 w 116"/>
                  <a:gd name="T17" fmla="*/ 72 h 86"/>
                  <a:gd name="T18" fmla="*/ 114 w 116"/>
                  <a:gd name="T19" fmla="*/ 40 h 86"/>
                  <a:gd name="T20" fmla="*/ 116 w 116"/>
                  <a:gd name="T21" fmla="*/ 26 h 86"/>
                  <a:gd name="T22" fmla="*/ 116 w 116"/>
                  <a:gd name="T23" fmla="*/ 26 h 86"/>
                  <a:gd name="T24" fmla="*/ 116 w 116"/>
                  <a:gd name="T25" fmla="*/ 22 h 86"/>
                  <a:gd name="T26" fmla="*/ 116 w 116"/>
                  <a:gd name="T27" fmla="*/ 18 h 86"/>
                  <a:gd name="T28" fmla="*/ 116 w 116"/>
                  <a:gd name="T29" fmla="*/ 14 h 86"/>
                  <a:gd name="T30" fmla="*/ 112 w 116"/>
                  <a:gd name="T31" fmla="*/ 12 h 86"/>
                  <a:gd name="T32" fmla="*/ 108 w 116"/>
                  <a:gd name="T33" fmla="*/ 10 h 86"/>
                  <a:gd name="T34" fmla="*/ 100 w 116"/>
                  <a:gd name="T35" fmla="*/ 10 h 86"/>
                  <a:gd name="T36" fmla="*/ 100 w 116"/>
                  <a:gd name="T37" fmla="*/ 10 h 86"/>
                  <a:gd name="T38" fmla="*/ 80 w 116"/>
                  <a:gd name="T39" fmla="*/ 10 h 86"/>
                  <a:gd name="T40" fmla="*/ 56 w 116"/>
                  <a:gd name="T41" fmla="*/ 8 h 86"/>
                  <a:gd name="T42" fmla="*/ 34 w 116"/>
                  <a:gd name="T43" fmla="*/ 6 h 86"/>
                  <a:gd name="T44" fmla="*/ 22 w 116"/>
                  <a:gd name="T45" fmla="*/ 2 h 86"/>
                  <a:gd name="T46" fmla="*/ 22 w 116"/>
                  <a:gd name="T47" fmla="*/ 2 h 86"/>
                  <a:gd name="T48" fmla="*/ 18 w 116"/>
                  <a:gd name="T49" fmla="*/ 0 h 86"/>
                  <a:gd name="T50" fmla="*/ 14 w 116"/>
                  <a:gd name="T51" fmla="*/ 0 h 86"/>
                  <a:gd name="T52" fmla="*/ 12 w 116"/>
                  <a:gd name="T53" fmla="*/ 4 h 86"/>
                  <a:gd name="T54" fmla="*/ 10 w 116"/>
                  <a:gd name="T55" fmla="*/ 12 h 86"/>
                  <a:gd name="T56" fmla="*/ 10 w 116"/>
                  <a:gd name="T57" fmla="*/ 12 h 86"/>
                  <a:gd name="T58" fmla="*/ 10 w 116"/>
                  <a:gd name="T59" fmla="*/ 22 h 86"/>
                  <a:gd name="T60" fmla="*/ 8 w 116"/>
                  <a:gd name="T61" fmla="*/ 36 h 86"/>
                  <a:gd name="T62" fmla="*/ 4 w 116"/>
                  <a:gd name="T63" fmla="*/ 56 h 86"/>
                  <a:gd name="T64" fmla="*/ 4 w 116"/>
                  <a:gd name="T65" fmla="*/ 56 h 86"/>
                  <a:gd name="T66" fmla="*/ 0 w 116"/>
                  <a:gd name="T67" fmla="*/ 60 h 86"/>
                  <a:gd name="T68" fmla="*/ 0 w 116"/>
                  <a:gd name="T69" fmla="*/ 66 h 86"/>
                  <a:gd name="T70" fmla="*/ 0 w 116"/>
                  <a:gd name="T71" fmla="*/ 70 h 86"/>
                  <a:gd name="T72" fmla="*/ 2 w 116"/>
                  <a:gd name="T73" fmla="*/ 72 h 86"/>
                  <a:gd name="T74" fmla="*/ 6 w 116"/>
                  <a:gd name="T75" fmla="*/ 74 h 86"/>
                  <a:gd name="T76" fmla="*/ 12 w 116"/>
                  <a:gd name="T77" fmla="*/ 76 h 86"/>
                  <a:gd name="T78" fmla="*/ 12 w 116"/>
                  <a:gd name="T79" fmla="*/ 76 h 86"/>
                  <a:gd name="T80" fmla="*/ 28 w 116"/>
                  <a:gd name="T81" fmla="*/ 80 h 86"/>
                  <a:gd name="T82" fmla="*/ 48 w 116"/>
                  <a:gd name="T83" fmla="*/ 82 h 86"/>
                  <a:gd name="T84" fmla="*/ 70 w 116"/>
                  <a:gd name="T85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6" h="86">
                    <a:moveTo>
                      <a:pt x="70" y="84"/>
                    </a:moveTo>
                    <a:lnTo>
                      <a:pt x="70" y="84"/>
                    </a:lnTo>
                    <a:lnTo>
                      <a:pt x="76" y="84"/>
                    </a:lnTo>
                    <a:lnTo>
                      <a:pt x="88" y="86"/>
                    </a:lnTo>
                    <a:lnTo>
                      <a:pt x="96" y="84"/>
                    </a:lnTo>
                    <a:lnTo>
                      <a:pt x="102" y="82"/>
                    </a:lnTo>
                    <a:lnTo>
                      <a:pt x="108" y="78"/>
                    </a:lnTo>
                    <a:lnTo>
                      <a:pt x="110" y="72"/>
                    </a:lnTo>
                    <a:lnTo>
                      <a:pt x="110" y="72"/>
                    </a:lnTo>
                    <a:lnTo>
                      <a:pt x="114" y="40"/>
                    </a:lnTo>
                    <a:lnTo>
                      <a:pt x="116" y="26"/>
                    </a:lnTo>
                    <a:lnTo>
                      <a:pt x="116" y="26"/>
                    </a:lnTo>
                    <a:lnTo>
                      <a:pt x="116" y="22"/>
                    </a:lnTo>
                    <a:lnTo>
                      <a:pt x="116" y="18"/>
                    </a:lnTo>
                    <a:lnTo>
                      <a:pt x="116" y="14"/>
                    </a:lnTo>
                    <a:lnTo>
                      <a:pt x="112" y="12"/>
                    </a:lnTo>
                    <a:lnTo>
                      <a:pt x="108" y="10"/>
                    </a:lnTo>
                    <a:lnTo>
                      <a:pt x="100" y="10"/>
                    </a:lnTo>
                    <a:lnTo>
                      <a:pt x="100" y="10"/>
                    </a:lnTo>
                    <a:lnTo>
                      <a:pt x="80" y="10"/>
                    </a:lnTo>
                    <a:lnTo>
                      <a:pt x="56" y="8"/>
                    </a:lnTo>
                    <a:lnTo>
                      <a:pt x="34" y="6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22"/>
                    </a:lnTo>
                    <a:lnTo>
                      <a:pt x="8" y="3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4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28" y="80"/>
                    </a:lnTo>
                    <a:lnTo>
                      <a:pt x="48" y="82"/>
                    </a:lnTo>
                    <a:lnTo>
                      <a:pt x="70" y="8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7" name="Freeform 11"/>
              <p:cNvSpPr>
                <a:spLocks/>
              </p:cNvSpPr>
              <p:nvPr/>
            </p:nvSpPr>
            <p:spPr bwMode="auto">
              <a:xfrm>
                <a:off x="1570038" y="4122738"/>
                <a:ext cx="180975" cy="133350"/>
              </a:xfrm>
              <a:custGeom>
                <a:avLst/>
                <a:gdLst>
                  <a:gd name="T0" fmla="*/ 16 w 114"/>
                  <a:gd name="T1" fmla="*/ 12 h 84"/>
                  <a:gd name="T2" fmla="*/ 16 w 114"/>
                  <a:gd name="T3" fmla="*/ 12 h 84"/>
                  <a:gd name="T4" fmla="*/ 12 w 114"/>
                  <a:gd name="T5" fmla="*/ 30 h 84"/>
                  <a:gd name="T6" fmla="*/ 6 w 114"/>
                  <a:gd name="T7" fmla="*/ 52 h 84"/>
                  <a:gd name="T8" fmla="*/ 6 w 114"/>
                  <a:gd name="T9" fmla="*/ 52 h 84"/>
                  <a:gd name="T10" fmla="*/ 2 w 114"/>
                  <a:gd name="T11" fmla="*/ 58 h 84"/>
                  <a:gd name="T12" fmla="*/ 0 w 114"/>
                  <a:gd name="T13" fmla="*/ 66 h 84"/>
                  <a:gd name="T14" fmla="*/ 2 w 114"/>
                  <a:gd name="T15" fmla="*/ 70 h 84"/>
                  <a:gd name="T16" fmla="*/ 4 w 114"/>
                  <a:gd name="T17" fmla="*/ 72 h 84"/>
                  <a:gd name="T18" fmla="*/ 8 w 114"/>
                  <a:gd name="T19" fmla="*/ 74 h 84"/>
                  <a:gd name="T20" fmla="*/ 16 w 114"/>
                  <a:gd name="T21" fmla="*/ 74 h 84"/>
                  <a:gd name="T22" fmla="*/ 16 w 114"/>
                  <a:gd name="T23" fmla="*/ 74 h 84"/>
                  <a:gd name="T24" fmla="*/ 54 w 114"/>
                  <a:gd name="T25" fmla="*/ 76 h 84"/>
                  <a:gd name="T26" fmla="*/ 70 w 114"/>
                  <a:gd name="T27" fmla="*/ 78 h 84"/>
                  <a:gd name="T28" fmla="*/ 84 w 114"/>
                  <a:gd name="T29" fmla="*/ 80 h 84"/>
                  <a:gd name="T30" fmla="*/ 84 w 114"/>
                  <a:gd name="T31" fmla="*/ 80 h 84"/>
                  <a:gd name="T32" fmla="*/ 92 w 114"/>
                  <a:gd name="T33" fmla="*/ 82 h 84"/>
                  <a:gd name="T34" fmla="*/ 98 w 114"/>
                  <a:gd name="T35" fmla="*/ 84 h 84"/>
                  <a:gd name="T36" fmla="*/ 100 w 114"/>
                  <a:gd name="T37" fmla="*/ 84 h 84"/>
                  <a:gd name="T38" fmla="*/ 102 w 114"/>
                  <a:gd name="T39" fmla="*/ 82 h 84"/>
                  <a:gd name="T40" fmla="*/ 104 w 114"/>
                  <a:gd name="T41" fmla="*/ 74 h 84"/>
                  <a:gd name="T42" fmla="*/ 104 w 114"/>
                  <a:gd name="T43" fmla="*/ 74 h 84"/>
                  <a:gd name="T44" fmla="*/ 104 w 114"/>
                  <a:gd name="T45" fmla="*/ 62 h 84"/>
                  <a:gd name="T46" fmla="*/ 108 w 114"/>
                  <a:gd name="T47" fmla="*/ 48 h 84"/>
                  <a:gd name="T48" fmla="*/ 112 w 114"/>
                  <a:gd name="T49" fmla="*/ 32 h 84"/>
                  <a:gd name="T50" fmla="*/ 112 w 114"/>
                  <a:gd name="T51" fmla="*/ 32 h 84"/>
                  <a:gd name="T52" fmla="*/ 114 w 114"/>
                  <a:gd name="T53" fmla="*/ 26 h 84"/>
                  <a:gd name="T54" fmla="*/ 114 w 114"/>
                  <a:gd name="T55" fmla="*/ 20 h 84"/>
                  <a:gd name="T56" fmla="*/ 114 w 114"/>
                  <a:gd name="T57" fmla="*/ 18 h 84"/>
                  <a:gd name="T58" fmla="*/ 112 w 114"/>
                  <a:gd name="T59" fmla="*/ 14 h 84"/>
                  <a:gd name="T60" fmla="*/ 108 w 114"/>
                  <a:gd name="T61" fmla="*/ 14 h 84"/>
                  <a:gd name="T62" fmla="*/ 102 w 114"/>
                  <a:gd name="T63" fmla="*/ 14 h 84"/>
                  <a:gd name="T64" fmla="*/ 102 w 114"/>
                  <a:gd name="T65" fmla="*/ 14 h 84"/>
                  <a:gd name="T66" fmla="*/ 86 w 114"/>
                  <a:gd name="T67" fmla="*/ 12 h 84"/>
                  <a:gd name="T68" fmla="*/ 68 w 114"/>
                  <a:gd name="T69" fmla="*/ 10 h 84"/>
                  <a:gd name="T70" fmla="*/ 40 w 114"/>
                  <a:gd name="T71" fmla="*/ 4 h 84"/>
                  <a:gd name="T72" fmla="*/ 40 w 114"/>
                  <a:gd name="T73" fmla="*/ 4 h 84"/>
                  <a:gd name="T74" fmla="*/ 32 w 114"/>
                  <a:gd name="T75" fmla="*/ 0 h 84"/>
                  <a:gd name="T76" fmla="*/ 24 w 114"/>
                  <a:gd name="T77" fmla="*/ 0 h 84"/>
                  <a:gd name="T78" fmla="*/ 22 w 114"/>
                  <a:gd name="T79" fmla="*/ 0 h 84"/>
                  <a:gd name="T80" fmla="*/ 20 w 114"/>
                  <a:gd name="T81" fmla="*/ 2 h 84"/>
                  <a:gd name="T82" fmla="*/ 18 w 114"/>
                  <a:gd name="T83" fmla="*/ 6 h 84"/>
                  <a:gd name="T84" fmla="*/ 16 w 114"/>
                  <a:gd name="T85" fmla="*/ 12 h 84"/>
                  <a:gd name="T86" fmla="*/ 16 w 114"/>
                  <a:gd name="T87" fmla="*/ 1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84">
                    <a:moveTo>
                      <a:pt x="16" y="12"/>
                    </a:moveTo>
                    <a:lnTo>
                      <a:pt x="16" y="12"/>
                    </a:lnTo>
                    <a:lnTo>
                      <a:pt x="12" y="30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2" y="58"/>
                    </a:lnTo>
                    <a:lnTo>
                      <a:pt x="0" y="66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4"/>
                    </a:lnTo>
                    <a:lnTo>
                      <a:pt x="16" y="74"/>
                    </a:lnTo>
                    <a:lnTo>
                      <a:pt x="16" y="74"/>
                    </a:lnTo>
                    <a:lnTo>
                      <a:pt x="54" y="76"/>
                    </a:lnTo>
                    <a:lnTo>
                      <a:pt x="70" y="78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92" y="82"/>
                    </a:lnTo>
                    <a:lnTo>
                      <a:pt x="98" y="84"/>
                    </a:lnTo>
                    <a:lnTo>
                      <a:pt x="100" y="84"/>
                    </a:lnTo>
                    <a:lnTo>
                      <a:pt x="102" y="82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62"/>
                    </a:lnTo>
                    <a:lnTo>
                      <a:pt x="108" y="48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4" y="26"/>
                    </a:lnTo>
                    <a:lnTo>
                      <a:pt x="114" y="20"/>
                    </a:lnTo>
                    <a:lnTo>
                      <a:pt x="114" y="18"/>
                    </a:lnTo>
                    <a:lnTo>
                      <a:pt x="112" y="14"/>
                    </a:lnTo>
                    <a:lnTo>
                      <a:pt x="108" y="14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6" y="12"/>
                    </a:lnTo>
                    <a:lnTo>
                      <a:pt x="68" y="1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8" y="6"/>
                    </a:lnTo>
                    <a:lnTo>
                      <a:pt x="16" y="12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9" name="Freeform 12"/>
              <p:cNvSpPr>
                <a:spLocks/>
              </p:cNvSpPr>
              <p:nvPr/>
            </p:nvSpPr>
            <p:spPr bwMode="auto">
              <a:xfrm>
                <a:off x="1608138" y="3995738"/>
                <a:ext cx="174625" cy="130175"/>
              </a:xfrm>
              <a:custGeom>
                <a:avLst/>
                <a:gdLst>
                  <a:gd name="T0" fmla="*/ 32 w 110"/>
                  <a:gd name="T1" fmla="*/ 70 h 82"/>
                  <a:gd name="T2" fmla="*/ 32 w 110"/>
                  <a:gd name="T3" fmla="*/ 70 h 82"/>
                  <a:gd name="T4" fmla="*/ 52 w 110"/>
                  <a:gd name="T5" fmla="*/ 76 h 82"/>
                  <a:gd name="T6" fmla="*/ 70 w 110"/>
                  <a:gd name="T7" fmla="*/ 80 h 82"/>
                  <a:gd name="T8" fmla="*/ 76 w 110"/>
                  <a:gd name="T9" fmla="*/ 82 h 82"/>
                  <a:gd name="T10" fmla="*/ 82 w 110"/>
                  <a:gd name="T11" fmla="*/ 82 h 82"/>
                  <a:gd name="T12" fmla="*/ 82 w 110"/>
                  <a:gd name="T13" fmla="*/ 82 h 82"/>
                  <a:gd name="T14" fmla="*/ 90 w 110"/>
                  <a:gd name="T15" fmla="*/ 80 h 82"/>
                  <a:gd name="T16" fmla="*/ 96 w 110"/>
                  <a:gd name="T17" fmla="*/ 76 h 82"/>
                  <a:gd name="T18" fmla="*/ 98 w 110"/>
                  <a:gd name="T19" fmla="*/ 72 h 82"/>
                  <a:gd name="T20" fmla="*/ 98 w 110"/>
                  <a:gd name="T21" fmla="*/ 68 h 82"/>
                  <a:gd name="T22" fmla="*/ 98 w 110"/>
                  <a:gd name="T23" fmla="*/ 68 h 82"/>
                  <a:gd name="T24" fmla="*/ 102 w 110"/>
                  <a:gd name="T25" fmla="*/ 52 h 82"/>
                  <a:gd name="T26" fmla="*/ 106 w 110"/>
                  <a:gd name="T27" fmla="*/ 34 h 82"/>
                  <a:gd name="T28" fmla="*/ 106 w 110"/>
                  <a:gd name="T29" fmla="*/ 34 h 82"/>
                  <a:gd name="T30" fmla="*/ 108 w 110"/>
                  <a:gd name="T31" fmla="*/ 28 h 82"/>
                  <a:gd name="T32" fmla="*/ 110 w 110"/>
                  <a:gd name="T33" fmla="*/ 20 h 82"/>
                  <a:gd name="T34" fmla="*/ 108 w 110"/>
                  <a:gd name="T35" fmla="*/ 16 h 82"/>
                  <a:gd name="T36" fmla="*/ 106 w 110"/>
                  <a:gd name="T37" fmla="*/ 14 h 82"/>
                  <a:gd name="T38" fmla="*/ 102 w 110"/>
                  <a:gd name="T39" fmla="*/ 12 h 82"/>
                  <a:gd name="T40" fmla="*/ 94 w 110"/>
                  <a:gd name="T41" fmla="*/ 12 h 82"/>
                  <a:gd name="T42" fmla="*/ 94 w 110"/>
                  <a:gd name="T43" fmla="*/ 12 h 82"/>
                  <a:gd name="T44" fmla="*/ 74 w 110"/>
                  <a:gd name="T45" fmla="*/ 10 h 82"/>
                  <a:gd name="T46" fmla="*/ 52 w 110"/>
                  <a:gd name="T47" fmla="*/ 8 h 82"/>
                  <a:gd name="T48" fmla="*/ 34 w 110"/>
                  <a:gd name="T49" fmla="*/ 4 h 82"/>
                  <a:gd name="T50" fmla="*/ 26 w 110"/>
                  <a:gd name="T51" fmla="*/ 2 h 82"/>
                  <a:gd name="T52" fmla="*/ 26 w 110"/>
                  <a:gd name="T53" fmla="*/ 2 h 82"/>
                  <a:gd name="T54" fmla="*/ 20 w 110"/>
                  <a:gd name="T55" fmla="*/ 0 h 82"/>
                  <a:gd name="T56" fmla="*/ 14 w 110"/>
                  <a:gd name="T57" fmla="*/ 0 h 82"/>
                  <a:gd name="T58" fmla="*/ 10 w 110"/>
                  <a:gd name="T59" fmla="*/ 2 h 82"/>
                  <a:gd name="T60" fmla="*/ 10 w 110"/>
                  <a:gd name="T61" fmla="*/ 4 h 82"/>
                  <a:gd name="T62" fmla="*/ 10 w 110"/>
                  <a:gd name="T63" fmla="*/ 8 h 82"/>
                  <a:gd name="T64" fmla="*/ 10 w 110"/>
                  <a:gd name="T65" fmla="*/ 8 h 82"/>
                  <a:gd name="T66" fmla="*/ 10 w 110"/>
                  <a:gd name="T67" fmla="*/ 18 h 82"/>
                  <a:gd name="T68" fmla="*/ 8 w 110"/>
                  <a:gd name="T69" fmla="*/ 30 h 82"/>
                  <a:gd name="T70" fmla="*/ 2 w 110"/>
                  <a:gd name="T71" fmla="*/ 50 h 82"/>
                  <a:gd name="T72" fmla="*/ 2 w 110"/>
                  <a:gd name="T73" fmla="*/ 50 h 82"/>
                  <a:gd name="T74" fmla="*/ 2 w 110"/>
                  <a:gd name="T75" fmla="*/ 56 h 82"/>
                  <a:gd name="T76" fmla="*/ 0 w 110"/>
                  <a:gd name="T77" fmla="*/ 62 h 82"/>
                  <a:gd name="T78" fmla="*/ 0 w 110"/>
                  <a:gd name="T79" fmla="*/ 66 h 82"/>
                  <a:gd name="T80" fmla="*/ 2 w 110"/>
                  <a:gd name="T81" fmla="*/ 68 h 82"/>
                  <a:gd name="T82" fmla="*/ 6 w 110"/>
                  <a:gd name="T83" fmla="*/ 68 h 82"/>
                  <a:gd name="T84" fmla="*/ 10 w 110"/>
                  <a:gd name="T85" fmla="*/ 68 h 82"/>
                  <a:gd name="T86" fmla="*/ 10 w 110"/>
                  <a:gd name="T87" fmla="*/ 68 h 82"/>
                  <a:gd name="T88" fmla="*/ 28 w 110"/>
                  <a:gd name="T89" fmla="*/ 70 h 82"/>
                  <a:gd name="T90" fmla="*/ 32 w 110"/>
                  <a:gd name="T91" fmla="*/ 7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0" h="82">
                    <a:moveTo>
                      <a:pt x="32" y="70"/>
                    </a:moveTo>
                    <a:lnTo>
                      <a:pt x="32" y="70"/>
                    </a:lnTo>
                    <a:lnTo>
                      <a:pt x="52" y="76"/>
                    </a:lnTo>
                    <a:lnTo>
                      <a:pt x="70" y="80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90" y="80"/>
                    </a:lnTo>
                    <a:lnTo>
                      <a:pt x="96" y="76"/>
                    </a:lnTo>
                    <a:lnTo>
                      <a:pt x="98" y="72"/>
                    </a:lnTo>
                    <a:lnTo>
                      <a:pt x="98" y="68"/>
                    </a:lnTo>
                    <a:lnTo>
                      <a:pt x="98" y="68"/>
                    </a:lnTo>
                    <a:lnTo>
                      <a:pt x="102" y="52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8" y="28"/>
                    </a:lnTo>
                    <a:lnTo>
                      <a:pt x="110" y="20"/>
                    </a:lnTo>
                    <a:lnTo>
                      <a:pt x="108" y="16"/>
                    </a:lnTo>
                    <a:lnTo>
                      <a:pt x="106" y="14"/>
                    </a:lnTo>
                    <a:lnTo>
                      <a:pt x="102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74" y="10"/>
                    </a:lnTo>
                    <a:lnTo>
                      <a:pt x="52" y="8"/>
                    </a:lnTo>
                    <a:lnTo>
                      <a:pt x="34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8"/>
                    </a:lnTo>
                    <a:lnTo>
                      <a:pt x="8" y="3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6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8" y="70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0" name="Freeform 13"/>
              <p:cNvSpPr>
                <a:spLocks/>
              </p:cNvSpPr>
              <p:nvPr/>
            </p:nvSpPr>
            <p:spPr bwMode="auto">
              <a:xfrm>
                <a:off x="1608138" y="3995738"/>
                <a:ext cx="174625" cy="130175"/>
              </a:xfrm>
              <a:custGeom>
                <a:avLst/>
                <a:gdLst>
                  <a:gd name="T0" fmla="*/ 32 w 110"/>
                  <a:gd name="T1" fmla="*/ 70 h 82"/>
                  <a:gd name="T2" fmla="*/ 32 w 110"/>
                  <a:gd name="T3" fmla="*/ 70 h 82"/>
                  <a:gd name="T4" fmla="*/ 52 w 110"/>
                  <a:gd name="T5" fmla="*/ 76 h 82"/>
                  <a:gd name="T6" fmla="*/ 70 w 110"/>
                  <a:gd name="T7" fmla="*/ 80 h 82"/>
                  <a:gd name="T8" fmla="*/ 76 w 110"/>
                  <a:gd name="T9" fmla="*/ 82 h 82"/>
                  <a:gd name="T10" fmla="*/ 82 w 110"/>
                  <a:gd name="T11" fmla="*/ 82 h 82"/>
                  <a:gd name="T12" fmla="*/ 82 w 110"/>
                  <a:gd name="T13" fmla="*/ 82 h 82"/>
                  <a:gd name="T14" fmla="*/ 90 w 110"/>
                  <a:gd name="T15" fmla="*/ 80 h 82"/>
                  <a:gd name="T16" fmla="*/ 96 w 110"/>
                  <a:gd name="T17" fmla="*/ 76 h 82"/>
                  <a:gd name="T18" fmla="*/ 98 w 110"/>
                  <a:gd name="T19" fmla="*/ 72 h 82"/>
                  <a:gd name="T20" fmla="*/ 98 w 110"/>
                  <a:gd name="T21" fmla="*/ 68 h 82"/>
                  <a:gd name="T22" fmla="*/ 98 w 110"/>
                  <a:gd name="T23" fmla="*/ 68 h 82"/>
                  <a:gd name="T24" fmla="*/ 102 w 110"/>
                  <a:gd name="T25" fmla="*/ 52 h 82"/>
                  <a:gd name="T26" fmla="*/ 106 w 110"/>
                  <a:gd name="T27" fmla="*/ 34 h 82"/>
                  <a:gd name="T28" fmla="*/ 106 w 110"/>
                  <a:gd name="T29" fmla="*/ 34 h 82"/>
                  <a:gd name="T30" fmla="*/ 108 w 110"/>
                  <a:gd name="T31" fmla="*/ 28 h 82"/>
                  <a:gd name="T32" fmla="*/ 110 w 110"/>
                  <a:gd name="T33" fmla="*/ 20 h 82"/>
                  <a:gd name="T34" fmla="*/ 108 w 110"/>
                  <a:gd name="T35" fmla="*/ 16 h 82"/>
                  <a:gd name="T36" fmla="*/ 106 w 110"/>
                  <a:gd name="T37" fmla="*/ 14 h 82"/>
                  <a:gd name="T38" fmla="*/ 102 w 110"/>
                  <a:gd name="T39" fmla="*/ 12 h 82"/>
                  <a:gd name="T40" fmla="*/ 94 w 110"/>
                  <a:gd name="T41" fmla="*/ 12 h 82"/>
                  <a:gd name="T42" fmla="*/ 94 w 110"/>
                  <a:gd name="T43" fmla="*/ 12 h 82"/>
                  <a:gd name="T44" fmla="*/ 74 w 110"/>
                  <a:gd name="T45" fmla="*/ 10 h 82"/>
                  <a:gd name="T46" fmla="*/ 52 w 110"/>
                  <a:gd name="T47" fmla="*/ 8 h 82"/>
                  <a:gd name="T48" fmla="*/ 34 w 110"/>
                  <a:gd name="T49" fmla="*/ 4 h 82"/>
                  <a:gd name="T50" fmla="*/ 26 w 110"/>
                  <a:gd name="T51" fmla="*/ 2 h 82"/>
                  <a:gd name="T52" fmla="*/ 26 w 110"/>
                  <a:gd name="T53" fmla="*/ 2 h 82"/>
                  <a:gd name="T54" fmla="*/ 20 w 110"/>
                  <a:gd name="T55" fmla="*/ 0 h 82"/>
                  <a:gd name="T56" fmla="*/ 14 w 110"/>
                  <a:gd name="T57" fmla="*/ 0 h 82"/>
                  <a:gd name="T58" fmla="*/ 10 w 110"/>
                  <a:gd name="T59" fmla="*/ 2 h 82"/>
                  <a:gd name="T60" fmla="*/ 10 w 110"/>
                  <a:gd name="T61" fmla="*/ 4 h 82"/>
                  <a:gd name="T62" fmla="*/ 10 w 110"/>
                  <a:gd name="T63" fmla="*/ 8 h 82"/>
                  <a:gd name="T64" fmla="*/ 10 w 110"/>
                  <a:gd name="T65" fmla="*/ 8 h 82"/>
                  <a:gd name="T66" fmla="*/ 10 w 110"/>
                  <a:gd name="T67" fmla="*/ 18 h 82"/>
                  <a:gd name="T68" fmla="*/ 8 w 110"/>
                  <a:gd name="T69" fmla="*/ 30 h 82"/>
                  <a:gd name="T70" fmla="*/ 2 w 110"/>
                  <a:gd name="T71" fmla="*/ 50 h 82"/>
                  <a:gd name="T72" fmla="*/ 2 w 110"/>
                  <a:gd name="T73" fmla="*/ 50 h 82"/>
                  <a:gd name="T74" fmla="*/ 2 w 110"/>
                  <a:gd name="T75" fmla="*/ 56 h 82"/>
                  <a:gd name="T76" fmla="*/ 0 w 110"/>
                  <a:gd name="T77" fmla="*/ 62 h 82"/>
                  <a:gd name="T78" fmla="*/ 0 w 110"/>
                  <a:gd name="T79" fmla="*/ 66 h 82"/>
                  <a:gd name="T80" fmla="*/ 2 w 110"/>
                  <a:gd name="T81" fmla="*/ 68 h 82"/>
                  <a:gd name="T82" fmla="*/ 6 w 110"/>
                  <a:gd name="T83" fmla="*/ 68 h 82"/>
                  <a:gd name="T84" fmla="*/ 10 w 110"/>
                  <a:gd name="T85" fmla="*/ 68 h 82"/>
                  <a:gd name="T86" fmla="*/ 10 w 110"/>
                  <a:gd name="T87" fmla="*/ 68 h 82"/>
                  <a:gd name="T88" fmla="*/ 28 w 110"/>
                  <a:gd name="T89" fmla="*/ 70 h 82"/>
                  <a:gd name="T90" fmla="*/ 32 w 110"/>
                  <a:gd name="T91" fmla="*/ 7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0" h="82">
                    <a:moveTo>
                      <a:pt x="32" y="70"/>
                    </a:moveTo>
                    <a:lnTo>
                      <a:pt x="32" y="70"/>
                    </a:lnTo>
                    <a:lnTo>
                      <a:pt x="52" y="76"/>
                    </a:lnTo>
                    <a:lnTo>
                      <a:pt x="70" y="80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90" y="80"/>
                    </a:lnTo>
                    <a:lnTo>
                      <a:pt x="96" y="76"/>
                    </a:lnTo>
                    <a:lnTo>
                      <a:pt x="98" y="72"/>
                    </a:lnTo>
                    <a:lnTo>
                      <a:pt x="98" y="68"/>
                    </a:lnTo>
                    <a:lnTo>
                      <a:pt x="98" y="68"/>
                    </a:lnTo>
                    <a:lnTo>
                      <a:pt x="102" y="52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8" y="28"/>
                    </a:lnTo>
                    <a:lnTo>
                      <a:pt x="110" y="20"/>
                    </a:lnTo>
                    <a:lnTo>
                      <a:pt x="108" y="16"/>
                    </a:lnTo>
                    <a:lnTo>
                      <a:pt x="106" y="14"/>
                    </a:lnTo>
                    <a:lnTo>
                      <a:pt x="102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74" y="10"/>
                    </a:lnTo>
                    <a:lnTo>
                      <a:pt x="52" y="8"/>
                    </a:lnTo>
                    <a:lnTo>
                      <a:pt x="34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8"/>
                    </a:lnTo>
                    <a:lnTo>
                      <a:pt x="8" y="3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6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8" y="70"/>
                    </a:lnTo>
                    <a:lnTo>
                      <a:pt x="32" y="7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1" name="Freeform 14"/>
              <p:cNvSpPr>
                <a:spLocks/>
              </p:cNvSpPr>
              <p:nvPr/>
            </p:nvSpPr>
            <p:spPr bwMode="auto">
              <a:xfrm>
                <a:off x="1636713" y="3875088"/>
                <a:ext cx="171450" cy="117475"/>
              </a:xfrm>
              <a:custGeom>
                <a:avLst/>
                <a:gdLst>
                  <a:gd name="T0" fmla="*/ 12 w 108"/>
                  <a:gd name="T1" fmla="*/ 14 h 74"/>
                  <a:gd name="T2" fmla="*/ 12 w 108"/>
                  <a:gd name="T3" fmla="*/ 14 h 74"/>
                  <a:gd name="T4" fmla="*/ 10 w 108"/>
                  <a:gd name="T5" fmla="*/ 26 h 74"/>
                  <a:gd name="T6" fmla="*/ 8 w 108"/>
                  <a:gd name="T7" fmla="*/ 38 h 74"/>
                  <a:gd name="T8" fmla="*/ 2 w 108"/>
                  <a:gd name="T9" fmla="*/ 48 h 74"/>
                  <a:gd name="T10" fmla="*/ 2 w 108"/>
                  <a:gd name="T11" fmla="*/ 48 h 74"/>
                  <a:gd name="T12" fmla="*/ 0 w 108"/>
                  <a:gd name="T13" fmla="*/ 56 h 74"/>
                  <a:gd name="T14" fmla="*/ 2 w 108"/>
                  <a:gd name="T15" fmla="*/ 62 h 74"/>
                  <a:gd name="T16" fmla="*/ 6 w 108"/>
                  <a:gd name="T17" fmla="*/ 66 h 74"/>
                  <a:gd name="T18" fmla="*/ 16 w 108"/>
                  <a:gd name="T19" fmla="*/ 68 h 74"/>
                  <a:gd name="T20" fmla="*/ 16 w 108"/>
                  <a:gd name="T21" fmla="*/ 68 h 74"/>
                  <a:gd name="T22" fmla="*/ 82 w 108"/>
                  <a:gd name="T23" fmla="*/ 74 h 74"/>
                  <a:gd name="T24" fmla="*/ 82 w 108"/>
                  <a:gd name="T25" fmla="*/ 74 h 74"/>
                  <a:gd name="T26" fmla="*/ 86 w 108"/>
                  <a:gd name="T27" fmla="*/ 74 h 74"/>
                  <a:gd name="T28" fmla="*/ 92 w 108"/>
                  <a:gd name="T29" fmla="*/ 72 h 74"/>
                  <a:gd name="T30" fmla="*/ 96 w 108"/>
                  <a:gd name="T31" fmla="*/ 68 h 74"/>
                  <a:gd name="T32" fmla="*/ 98 w 108"/>
                  <a:gd name="T33" fmla="*/ 62 h 74"/>
                  <a:gd name="T34" fmla="*/ 98 w 108"/>
                  <a:gd name="T35" fmla="*/ 62 h 74"/>
                  <a:gd name="T36" fmla="*/ 106 w 108"/>
                  <a:gd name="T37" fmla="*/ 20 h 74"/>
                  <a:gd name="T38" fmla="*/ 106 w 108"/>
                  <a:gd name="T39" fmla="*/ 20 h 74"/>
                  <a:gd name="T40" fmla="*/ 108 w 108"/>
                  <a:gd name="T41" fmla="*/ 18 h 74"/>
                  <a:gd name="T42" fmla="*/ 108 w 108"/>
                  <a:gd name="T43" fmla="*/ 14 h 74"/>
                  <a:gd name="T44" fmla="*/ 106 w 108"/>
                  <a:gd name="T45" fmla="*/ 12 h 74"/>
                  <a:gd name="T46" fmla="*/ 106 w 108"/>
                  <a:gd name="T47" fmla="*/ 10 h 74"/>
                  <a:gd name="T48" fmla="*/ 102 w 108"/>
                  <a:gd name="T49" fmla="*/ 8 h 74"/>
                  <a:gd name="T50" fmla="*/ 96 w 108"/>
                  <a:gd name="T51" fmla="*/ 8 h 74"/>
                  <a:gd name="T52" fmla="*/ 96 w 108"/>
                  <a:gd name="T53" fmla="*/ 8 h 74"/>
                  <a:gd name="T54" fmla="*/ 80 w 108"/>
                  <a:gd name="T55" fmla="*/ 8 h 74"/>
                  <a:gd name="T56" fmla="*/ 58 w 108"/>
                  <a:gd name="T57" fmla="*/ 8 h 74"/>
                  <a:gd name="T58" fmla="*/ 38 w 108"/>
                  <a:gd name="T59" fmla="*/ 6 h 74"/>
                  <a:gd name="T60" fmla="*/ 28 w 108"/>
                  <a:gd name="T61" fmla="*/ 4 h 74"/>
                  <a:gd name="T62" fmla="*/ 28 w 108"/>
                  <a:gd name="T63" fmla="*/ 4 h 74"/>
                  <a:gd name="T64" fmla="*/ 24 w 108"/>
                  <a:gd name="T65" fmla="*/ 2 h 74"/>
                  <a:gd name="T66" fmla="*/ 20 w 108"/>
                  <a:gd name="T67" fmla="*/ 0 h 74"/>
                  <a:gd name="T68" fmla="*/ 18 w 108"/>
                  <a:gd name="T69" fmla="*/ 2 h 74"/>
                  <a:gd name="T70" fmla="*/ 16 w 108"/>
                  <a:gd name="T71" fmla="*/ 4 h 74"/>
                  <a:gd name="T72" fmla="*/ 14 w 108"/>
                  <a:gd name="T73" fmla="*/ 8 h 74"/>
                  <a:gd name="T74" fmla="*/ 12 w 108"/>
                  <a:gd name="T75" fmla="*/ 14 h 74"/>
                  <a:gd name="T76" fmla="*/ 12 w 108"/>
                  <a:gd name="T77" fmla="*/ 1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8" h="74">
                    <a:moveTo>
                      <a:pt x="12" y="14"/>
                    </a:moveTo>
                    <a:lnTo>
                      <a:pt x="12" y="14"/>
                    </a:lnTo>
                    <a:lnTo>
                      <a:pt x="10" y="26"/>
                    </a:lnTo>
                    <a:lnTo>
                      <a:pt x="8" y="3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0" y="56"/>
                    </a:lnTo>
                    <a:lnTo>
                      <a:pt x="2" y="62"/>
                    </a:lnTo>
                    <a:lnTo>
                      <a:pt x="6" y="66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6" y="74"/>
                    </a:lnTo>
                    <a:lnTo>
                      <a:pt x="92" y="72"/>
                    </a:lnTo>
                    <a:lnTo>
                      <a:pt x="96" y="68"/>
                    </a:lnTo>
                    <a:lnTo>
                      <a:pt x="98" y="62"/>
                    </a:lnTo>
                    <a:lnTo>
                      <a:pt x="98" y="62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6" y="12"/>
                    </a:lnTo>
                    <a:lnTo>
                      <a:pt x="106" y="10"/>
                    </a:lnTo>
                    <a:lnTo>
                      <a:pt x="102" y="8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80" y="8"/>
                    </a:lnTo>
                    <a:lnTo>
                      <a:pt x="58" y="8"/>
                    </a:lnTo>
                    <a:lnTo>
                      <a:pt x="38" y="6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8"/>
                    </a:lnTo>
                    <a:lnTo>
                      <a:pt x="12" y="14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2" name="Freeform 15"/>
              <p:cNvSpPr>
                <a:spLocks/>
              </p:cNvSpPr>
              <p:nvPr/>
            </p:nvSpPr>
            <p:spPr bwMode="auto">
              <a:xfrm>
                <a:off x="1668463" y="3776663"/>
                <a:ext cx="168275" cy="98425"/>
              </a:xfrm>
              <a:custGeom>
                <a:avLst/>
                <a:gdLst>
                  <a:gd name="T0" fmla="*/ 10 w 106"/>
                  <a:gd name="T1" fmla="*/ 10 h 62"/>
                  <a:gd name="T2" fmla="*/ 10 w 106"/>
                  <a:gd name="T3" fmla="*/ 10 h 62"/>
                  <a:gd name="T4" fmla="*/ 8 w 106"/>
                  <a:gd name="T5" fmla="*/ 22 h 62"/>
                  <a:gd name="T6" fmla="*/ 6 w 106"/>
                  <a:gd name="T7" fmla="*/ 32 h 62"/>
                  <a:gd name="T8" fmla="*/ 2 w 106"/>
                  <a:gd name="T9" fmla="*/ 40 h 62"/>
                  <a:gd name="T10" fmla="*/ 2 w 106"/>
                  <a:gd name="T11" fmla="*/ 40 h 62"/>
                  <a:gd name="T12" fmla="*/ 0 w 106"/>
                  <a:gd name="T13" fmla="*/ 46 h 62"/>
                  <a:gd name="T14" fmla="*/ 2 w 106"/>
                  <a:gd name="T15" fmla="*/ 52 h 62"/>
                  <a:gd name="T16" fmla="*/ 6 w 106"/>
                  <a:gd name="T17" fmla="*/ 56 h 62"/>
                  <a:gd name="T18" fmla="*/ 12 w 106"/>
                  <a:gd name="T19" fmla="*/ 58 h 62"/>
                  <a:gd name="T20" fmla="*/ 12 w 106"/>
                  <a:gd name="T21" fmla="*/ 58 h 62"/>
                  <a:gd name="T22" fmla="*/ 50 w 106"/>
                  <a:gd name="T23" fmla="*/ 62 h 62"/>
                  <a:gd name="T24" fmla="*/ 82 w 106"/>
                  <a:gd name="T25" fmla="*/ 62 h 62"/>
                  <a:gd name="T26" fmla="*/ 82 w 106"/>
                  <a:gd name="T27" fmla="*/ 62 h 62"/>
                  <a:gd name="T28" fmla="*/ 86 w 106"/>
                  <a:gd name="T29" fmla="*/ 62 h 62"/>
                  <a:gd name="T30" fmla="*/ 90 w 106"/>
                  <a:gd name="T31" fmla="*/ 62 h 62"/>
                  <a:gd name="T32" fmla="*/ 96 w 106"/>
                  <a:gd name="T33" fmla="*/ 56 h 62"/>
                  <a:gd name="T34" fmla="*/ 98 w 106"/>
                  <a:gd name="T35" fmla="*/ 46 h 62"/>
                  <a:gd name="T36" fmla="*/ 98 w 106"/>
                  <a:gd name="T37" fmla="*/ 46 h 62"/>
                  <a:gd name="T38" fmla="*/ 106 w 106"/>
                  <a:gd name="T39" fmla="*/ 12 h 62"/>
                  <a:gd name="T40" fmla="*/ 106 w 106"/>
                  <a:gd name="T41" fmla="*/ 12 h 62"/>
                  <a:gd name="T42" fmla="*/ 106 w 106"/>
                  <a:gd name="T43" fmla="*/ 10 h 62"/>
                  <a:gd name="T44" fmla="*/ 104 w 106"/>
                  <a:gd name="T45" fmla="*/ 6 h 62"/>
                  <a:gd name="T46" fmla="*/ 104 w 106"/>
                  <a:gd name="T47" fmla="*/ 4 h 62"/>
                  <a:gd name="T48" fmla="*/ 100 w 106"/>
                  <a:gd name="T49" fmla="*/ 2 h 62"/>
                  <a:gd name="T50" fmla="*/ 96 w 106"/>
                  <a:gd name="T51" fmla="*/ 2 h 62"/>
                  <a:gd name="T52" fmla="*/ 88 w 106"/>
                  <a:gd name="T53" fmla="*/ 2 h 62"/>
                  <a:gd name="T54" fmla="*/ 88 w 106"/>
                  <a:gd name="T55" fmla="*/ 2 h 62"/>
                  <a:gd name="T56" fmla="*/ 70 w 106"/>
                  <a:gd name="T57" fmla="*/ 2 h 62"/>
                  <a:gd name="T58" fmla="*/ 50 w 106"/>
                  <a:gd name="T59" fmla="*/ 2 h 62"/>
                  <a:gd name="T60" fmla="*/ 24 w 106"/>
                  <a:gd name="T61" fmla="*/ 0 h 62"/>
                  <a:gd name="T62" fmla="*/ 24 w 106"/>
                  <a:gd name="T63" fmla="*/ 0 h 62"/>
                  <a:gd name="T64" fmla="*/ 18 w 106"/>
                  <a:gd name="T65" fmla="*/ 0 h 62"/>
                  <a:gd name="T66" fmla="*/ 14 w 106"/>
                  <a:gd name="T67" fmla="*/ 0 h 62"/>
                  <a:gd name="T68" fmla="*/ 10 w 106"/>
                  <a:gd name="T69" fmla="*/ 4 h 62"/>
                  <a:gd name="T70" fmla="*/ 10 w 106"/>
                  <a:gd name="T71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6" h="62">
                    <a:moveTo>
                      <a:pt x="10" y="10"/>
                    </a:moveTo>
                    <a:lnTo>
                      <a:pt x="10" y="10"/>
                    </a:lnTo>
                    <a:lnTo>
                      <a:pt x="8" y="22"/>
                    </a:lnTo>
                    <a:lnTo>
                      <a:pt x="6" y="32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6" y="56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50" y="62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6" y="62"/>
                    </a:lnTo>
                    <a:lnTo>
                      <a:pt x="90" y="62"/>
                    </a:lnTo>
                    <a:lnTo>
                      <a:pt x="96" y="5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6" y="10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70" y="2"/>
                    </a:lnTo>
                    <a:lnTo>
                      <a:pt x="50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" name="Freeform 16"/>
              <p:cNvSpPr>
                <a:spLocks/>
              </p:cNvSpPr>
              <p:nvPr/>
            </p:nvSpPr>
            <p:spPr bwMode="auto">
              <a:xfrm>
                <a:off x="1668463" y="3776663"/>
                <a:ext cx="168275" cy="98425"/>
              </a:xfrm>
              <a:custGeom>
                <a:avLst/>
                <a:gdLst>
                  <a:gd name="T0" fmla="*/ 10 w 106"/>
                  <a:gd name="T1" fmla="*/ 10 h 62"/>
                  <a:gd name="T2" fmla="*/ 10 w 106"/>
                  <a:gd name="T3" fmla="*/ 10 h 62"/>
                  <a:gd name="T4" fmla="*/ 8 w 106"/>
                  <a:gd name="T5" fmla="*/ 22 h 62"/>
                  <a:gd name="T6" fmla="*/ 6 w 106"/>
                  <a:gd name="T7" fmla="*/ 32 h 62"/>
                  <a:gd name="T8" fmla="*/ 2 w 106"/>
                  <a:gd name="T9" fmla="*/ 40 h 62"/>
                  <a:gd name="T10" fmla="*/ 2 w 106"/>
                  <a:gd name="T11" fmla="*/ 40 h 62"/>
                  <a:gd name="T12" fmla="*/ 0 w 106"/>
                  <a:gd name="T13" fmla="*/ 46 h 62"/>
                  <a:gd name="T14" fmla="*/ 2 w 106"/>
                  <a:gd name="T15" fmla="*/ 52 h 62"/>
                  <a:gd name="T16" fmla="*/ 6 w 106"/>
                  <a:gd name="T17" fmla="*/ 56 h 62"/>
                  <a:gd name="T18" fmla="*/ 12 w 106"/>
                  <a:gd name="T19" fmla="*/ 58 h 62"/>
                  <a:gd name="T20" fmla="*/ 12 w 106"/>
                  <a:gd name="T21" fmla="*/ 58 h 62"/>
                  <a:gd name="T22" fmla="*/ 50 w 106"/>
                  <a:gd name="T23" fmla="*/ 62 h 62"/>
                  <a:gd name="T24" fmla="*/ 82 w 106"/>
                  <a:gd name="T25" fmla="*/ 62 h 62"/>
                  <a:gd name="T26" fmla="*/ 82 w 106"/>
                  <a:gd name="T27" fmla="*/ 62 h 62"/>
                  <a:gd name="T28" fmla="*/ 86 w 106"/>
                  <a:gd name="T29" fmla="*/ 62 h 62"/>
                  <a:gd name="T30" fmla="*/ 90 w 106"/>
                  <a:gd name="T31" fmla="*/ 62 h 62"/>
                  <a:gd name="T32" fmla="*/ 96 w 106"/>
                  <a:gd name="T33" fmla="*/ 56 h 62"/>
                  <a:gd name="T34" fmla="*/ 98 w 106"/>
                  <a:gd name="T35" fmla="*/ 46 h 62"/>
                  <a:gd name="T36" fmla="*/ 98 w 106"/>
                  <a:gd name="T37" fmla="*/ 46 h 62"/>
                  <a:gd name="T38" fmla="*/ 106 w 106"/>
                  <a:gd name="T39" fmla="*/ 12 h 62"/>
                  <a:gd name="T40" fmla="*/ 106 w 106"/>
                  <a:gd name="T41" fmla="*/ 12 h 62"/>
                  <a:gd name="T42" fmla="*/ 106 w 106"/>
                  <a:gd name="T43" fmla="*/ 10 h 62"/>
                  <a:gd name="T44" fmla="*/ 104 w 106"/>
                  <a:gd name="T45" fmla="*/ 6 h 62"/>
                  <a:gd name="T46" fmla="*/ 104 w 106"/>
                  <a:gd name="T47" fmla="*/ 4 h 62"/>
                  <a:gd name="T48" fmla="*/ 100 w 106"/>
                  <a:gd name="T49" fmla="*/ 2 h 62"/>
                  <a:gd name="T50" fmla="*/ 96 w 106"/>
                  <a:gd name="T51" fmla="*/ 2 h 62"/>
                  <a:gd name="T52" fmla="*/ 88 w 106"/>
                  <a:gd name="T53" fmla="*/ 2 h 62"/>
                  <a:gd name="T54" fmla="*/ 88 w 106"/>
                  <a:gd name="T55" fmla="*/ 2 h 62"/>
                  <a:gd name="T56" fmla="*/ 70 w 106"/>
                  <a:gd name="T57" fmla="*/ 2 h 62"/>
                  <a:gd name="T58" fmla="*/ 50 w 106"/>
                  <a:gd name="T59" fmla="*/ 2 h 62"/>
                  <a:gd name="T60" fmla="*/ 24 w 106"/>
                  <a:gd name="T61" fmla="*/ 0 h 62"/>
                  <a:gd name="T62" fmla="*/ 24 w 106"/>
                  <a:gd name="T63" fmla="*/ 0 h 62"/>
                  <a:gd name="T64" fmla="*/ 18 w 106"/>
                  <a:gd name="T65" fmla="*/ 0 h 62"/>
                  <a:gd name="T66" fmla="*/ 14 w 106"/>
                  <a:gd name="T67" fmla="*/ 0 h 62"/>
                  <a:gd name="T68" fmla="*/ 10 w 106"/>
                  <a:gd name="T69" fmla="*/ 4 h 62"/>
                  <a:gd name="T70" fmla="*/ 10 w 106"/>
                  <a:gd name="T71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6" h="62">
                    <a:moveTo>
                      <a:pt x="10" y="10"/>
                    </a:moveTo>
                    <a:lnTo>
                      <a:pt x="10" y="10"/>
                    </a:lnTo>
                    <a:lnTo>
                      <a:pt x="8" y="22"/>
                    </a:lnTo>
                    <a:lnTo>
                      <a:pt x="6" y="32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6" y="56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50" y="62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6" y="62"/>
                    </a:lnTo>
                    <a:lnTo>
                      <a:pt x="90" y="62"/>
                    </a:lnTo>
                    <a:lnTo>
                      <a:pt x="96" y="5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6" y="10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70" y="2"/>
                    </a:lnTo>
                    <a:lnTo>
                      <a:pt x="50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" name="Freeform 17"/>
              <p:cNvSpPr>
                <a:spLocks/>
              </p:cNvSpPr>
              <p:nvPr/>
            </p:nvSpPr>
            <p:spPr bwMode="auto">
              <a:xfrm>
                <a:off x="1687513" y="3675063"/>
                <a:ext cx="165100" cy="92075"/>
              </a:xfrm>
              <a:custGeom>
                <a:avLst/>
                <a:gdLst>
                  <a:gd name="T0" fmla="*/ 28 w 104"/>
                  <a:gd name="T1" fmla="*/ 2 h 58"/>
                  <a:gd name="T2" fmla="*/ 28 w 104"/>
                  <a:gd name="T3" fmla="*/ 2 h 58"/>
                  <a:gd name="T4" fmla="*/ 24 w 104"/>
                  <a:gd name="T5" fmla="*/ 0 h 58"/>
                  <a:gd name="T6" fmla="*/ 16 w 104"/>
                  <a:gd name="T7" fmla="*/ 0 h 58"/>
                  <a:gd name="T8" fmla="*/ 8 w 104"/>
                  <a:gd name="T9" fmla="*/ 2 h 58"/>
                  <a:gd name="T10" fmla="*/ 6 w 104"/>
                  <a:gd name="T11" fmla="*/ 4 h 58"/>
                  <a:gd name="T12" fmla="*/ 4 w 104"/>
                  <a:gd name="T13" fmla="*/ 8 h 58"/>
                  <a:gd name="T14" fmla="*/ 4 w 104"/>
                  <a:gd name="T15" fmla="*/ 8 h 58"/>
                  <a:gd name="T16" fmla="*/ 4 w 104"/>
                  <a:gd name="T17" fmla="*/ 28 h 58"/>
                  <a:gd name="T18" fmla="*/ 2 w 104"/>
                  <a:gd name="T19" fmla="*/ 42 h 58"/>
                  <a:gd name="T20" fmla="*/ 2 w 104"/>
                  <a:gd name="T21" fmla="*/ 42 h 58"/>
                  <a:gd name="T22" fmla="*/ 0 w 104"/>
                  <a:gd name="T23" fmla="*/ 46 h 58"/>
                  <a:gd name="T24" fmla="*/ 2 w 104"/>
                  <a:gd name="T25" fmla="*/ 50 h 58"/>
                  <a:gd name="T26" fmla="*/ 8 w 104"/>
                  <a:gd name="T27" fmla="*/ 52 h 58"/>
                  <a:gd name="T28" fmla="*/ 18 w 104"/>
                  <a:gd name="T29" fmla="*/ 54 h 58"/>
                  <a:gd name="T30" fmla="*/ 18 w 104"/>
                  <a:gd name="T31" fmla="*/ 54 h 58"/>
                  <a:gd name="T32" fmla="*/ 86 w 104"/>
                  <a:gd name="T33" fmla="*/ 56 h 58"/>
                  <a:gd name="T34" fmla="*/ 86 w 104"/>
                  <a:gd name="T35" fmla="*/ 56 h 58"/>
                  <a:gd name="T36" fmla="*/ 86 w 104"/>
                  <a:gd name="T37" fmla="*/ 58 h 58"/>
                  <a:gd name="T38" fmla="*/ 90 w 104"/>
                  <a:gd name="T39" fmla="*/ 56 h 58"/>
                  <a:gd name="T40" fmla="*/ 96 w 104"/>
                  <a:gd name="T41" fmla="*/ 54 h 58"/>
                  <a:gd name="T42" fmla="*/ 98 w 104"/>
                  <a:gd name="T43" fmla="*/ 46 h 58"/>
                  <a:gd name="T44" fmla="*/ 98 w 104"/>
                  <a:gd name="T45" fmla="*/ 46 h 58"/>
                  <a:gd name="T46" fmla="*/ 102 w 104"/>
                  <a:gd name="T47" fmla="*/ 14 h 58"/>
                  <a:gd name="T48" fmla="*/ 102 w 104"/>
                  <a:gd name="T49" fmla="*/ 14 h 58"/>
                  <a:gd name="T50" fmla="*/ 104 w 104"/>
                  <a:gd name="T51" fmla="*/ 12 h 58"/>
                  <a:gd name="T52" fmla="*/ 104 w 104"/>
                  <a:gd name="T53" fmla="*/ 10 h 58"/>
                  <a:gd name="T54" fmla="*/ 100 w 104"/>
                  <a:gd name="T55" fmla="*/ 6 h 58"/>
                  <a:gd name="T56" fmla="*/ 90 w 104"/>
                  <a:gd name="T57" fmla="*/ 4 h 58"/>
                  <a:gd name="T58" fmla="*/ 90 w 104"/>
                  <a:gd name="T59" fmla="*/ 4 h 58"/>
                  <a:gd name="T60" fmla="*/ 54 w 104"/>
                  <a:gd name="T61" fmla="*/ 4 h 58"/>
                  <a:gd name="T62" fmla="*/ 38 w 104"/>
                  <a:gd name="T63" fmla="*/ 4 h 58"/>
                  <a:gd name="T64" fmla="*/ 28 w 104"/>
                  <a:gd name="T6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4" h="58">
                    <a:moveTo>
                      <a:pt x="28" y="2"/>
                    </a:moveTo>
                    <a:lnTo>
                      <a:pt x="28" y="2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8" y="52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90" y="56"/>
                    </a:lnTo>
                    <a:lnTo>
                      <a:pt x="96" y="54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104" y="12"/>
                    </a:lnTo>
                    <a:lnTo>
                      <a:pt x="104" y="10"/>
                    </a:lnTo>
                    <a:lnTo>
                      <a:pt x="100" y="6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54" y="4"/>
                    </a:lnTo>
                    <a:lnTo>
                      <a:pt x="38" y="4"/>
                    </a:lnTo>
                    <a:lnTo>
                      <a:pt x="28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" name="Freeform 18"/>
              <p:cNvSpPr>
                <a:spLocks/>
              </p:cNvSpPr>
              <p:nvPr/>
            </p:nvSpPr>
            <p:spPr bwMode="auto">
              <a:xfrm>
                <a:off x="1687513" y="3675063"/>
                <a:ext cx="165100" cy="92075"/>
              </a:xfrm>
              <a:custGeom>
                <a:avLst/>
                <a:gdLst>
                  <a:gd name="T0" fmla="*/ 28 w 104"/>
                  <a:gd name="T1" fmla="*/ 2 h 58"/>
                  <a:gd name="T2" fmla="*/ 28 w 104"/>
                  <a:gd name="T3" fmla="*/ 2 h 58"/>
                  <a:gd name="T4" fmla="*/ 24 w 104"/>
                  <a:gd name="T5" fmla="*/ 0 h 58"/>
                  <a:gd name="T6" fmla="*/ 16 w 104"/>
                  <a:gd name="T7" fmla="*/ 0 h 58"/>
                  <a:gd name="T8" fmla="*/ 8 w 104"/>
                  <a:gd name="T9" fmla="*/ 2 h 58"/>
                  <a:gd name="T10" fmla="*/ 6 w 104"/>
                  <a:gd name="T11" fmla="*/ 4 h 58"/>
                  <a:gd name="T12" fmla="*/ 4 w 104"/>
                  <a:gd name="T13" fmla="*/ 8 h 58"/>
                  <a:gd name="T14" fmla="*/ 4 w 104"/>
                  <a:gd name="T15" fmla="*/ 8 h 58"/>
                  <a:gd name="T16" fmla="*/ 4 w 104"/>
                  <a:gd name="T17" fmla="*/ 28 h 58"/>
                  <a:gd name="T18" fmla="*/ 2 w 104"/>
                  <a:gd name="T19" fmla="*/ 42 h 58"/>
                  <a:gd name="T20" fmla="*/ 2 w 104"/>
                  <a:gd name="T21" fmla="*/ 42 h 58"/>
                  <a:gd name="T22" fmla="*/ 0 w 104"/>
                  <a:gd name="T23" fmla="*/ 46 h 58"/>
                  <a:gd name="T24" fmla="*/ 2 w 104"/>
                  <a:gd name="T25" fmla="*/ 50 h 58"/>
                  <a:gd name="T26" fmla="*/ 8 w 104"/>
                  <a:gd name="T27" fmla="*/ 52 h 58"/>
                  <a:gd name="T28" fmla="*/ 18 w 104"/>
                  <a:gd name="T29" fmla="*/ 54 h 58"/>
                  <a:gd name="T30" fmla="*/ 18 w 104"/>
                  <a:gd name="T31" fmla="*/ 54 h 58"/>
                  <a:gd name="T32" fmla="*/ 86 w 104"/>
                  <a:gd name="T33" fmla="*/ 56 h 58"/>
                  <a:gd name="T34" fmla="*/ 86 w 104"/>
                  <a:gd name="T35" fmla="*/ 56 h 58"/>
                  <a:gd name="T36" fmla="*/ 86 w 104"/>
                  <a:gd name="T37" fmla="*/ 58 h 58"/>
                  <a:gd name="T38" fmla="*/ 90 w 104"/>
                  <a:gd name="T39" fmla="*/ 56 h 58"/>
                  <a:gd name="T40" fmla="*/ 96 w 104"/>
                  <a:gd name="T41" fmla="*/ 54 h 58"/>
                  <a:gd name="T42" fmla="*/ 98 w 104"/>
                  <a:gd name="T43" fmla="*/ 46 h 58"/>
                  <a:gd name="T44" fmla="*/ 98 w 104"/>
                  <a:gd name="T45" fmla="*/ 46 h 58"/>
                  <a:gd name="T46" fmla="*/ 102 w 104"/>
                  <a:gd name="T47" fmla="*/ 14 h 58"/>
                  <a:gd name="T48" fmla="*/ 102 w 104"/>
                  <a:gd name="T49" fmla="*/ 14 h 58"/>
                  <a:gd name="T50" fmla="*/ 104 w 104"/>
                  <a:gd name="T51" fmla="*/ 12 h 58"/>
                  <a:gd name="T52" fmla="*/ 104 w 104"/>
                  <a:gd name="T53" fmla="*/ 10 h 58"/>
                  <a:gd name="T54" fmla="*/ 100 w 104"/>
                  <a:gd name="T55" fmla="*/ 6 h 58"/>
                  <a:gd name="T56" fmla="*/ 90 w 104"/>
                  <a:gd name="T57" fmla="*/ 4 h 58"/>
                  <a:gd name="T58" fmla="*/ 90 w 104"/>
                  <a:gd name="T59" fmla="*/ 4 h 58"/>
                  <a:gd name="T60" fmla="*/ 54 w 104"/>
                  <a:gd name="T61" fmla="*/ 4 h 58"/>
                  <a:gd name="T62" fmla="*/ 38 w 104"/>
                  <a:gd name="T63" fmla="*/ 4 h 58"/>
                  <a:gd name="T64" fmla="*/ 28 w 104"/>
                  <a:gd name="T6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4" h="58">
                    <a:moveTo>
                      <a:pt x="28" y="2"/>
                    </a:moveTo>
                    <a:lnTo>
                      <a:pt x="28" y="2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8" y="52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90" y="56"/>
                    </a:lnTo>
                    <a:lnTo>
                      <a:pt x="96" y="54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104" y="12"/>
                    </a:lnTo>
                    <a:lnTo>
                      <a:pt x="104" y="10"/>
                    </a:lnTo>
                    <a:lnTo>
                      <a:pt x="100" y="6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54" y="4"/>
                    </a:lnTo>
                    <a:lnTo>
                      <a:pt x="38" y="4"/>
                    </a:lnTo>
                    <a:lnTo>
                      <a:pt x="28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6" name="Freeform 19"/>
              <p:cNvSpPr>
                <a:spLocks/>
              </p:cNvSpPr>
              <p:nvPr/>
            </p:nvSpPr>
            <p:spPr bwMode="auto">
              <a:xfrm>
                <a:off x="1703388" y="3582988"/>
                <a:ext cx="152400" cy="88900"/>
              </a:xfrm>
              <a:custGeom>
                <a:avLst/>
                <a:gdLst>
                  <a:gd name="T0" fmla="*/ 6 w 96"/>
                  <a:gd name="T1" fmla="*/ 12 h 56"/>
                  <a:gd name="T2" fmla="*/ 6 w 96"/>
                  <a:gd name="T3" fmla="*/ 12 h 56"/>
                  <a:gd name="T4" fmla="*/ 6 w 96"/>
                  <a:gd name="T5" fmla="*/ 20 h 56"/>
                  <a:gd name="T6" fmla="*/ 4 w 96"/>
                  <a:gd name="T7" fmla="*/ 28 h 56"/>
                  <a:gd name="T8" fmla="*/ 2 w 96"/>
                  <a:gd name="T9" fmla="*/ 36 h 56"/>
                  <a:gd name="T10" fmla="*/ 2 w 96"/>
                  <a:gd name="T11" fmla="*/ 36 h 56"/>
                  <a:gd name="T12" fmla="*/ 0 w 96"/>
                  <a:gd name="T13" fmla="*/ 44 h 56"/>
                  <a:gd name="T14" fmla="*/ 2 w 96"/>
                  <a:gd name="T15" fmla="*/ 48 h 56"/>
                  <a:gd name="T16" fmla="*/ 6 w 96"/>
                  <a:gd name="T17" fmla="*/ 50 h 56"/>
                  <a:gd name="T18" fmla="*/ 12 w 96"/>
                  <a:gd name="T19" fmla="*/ 52 h 56"/>
                  <a:gd name="T20" fmla="*/ 12 w 96"/>
                  <a:gd name="T21" fmla="*/ 52 h 56"/>
                  <a:gd name="T22" fmla="*/ 36 w 96"/>
                  <a:gd name="T23" fmla="*/ 52 h 56"/>
                  <a:gd name="T24" fmla="*/ 56 w 96"/>
                  <a:gd name="T25" fmla="*/ 54 h 56"/>
                  <a:gd name="T26" fmla="*/ 56 w 96"/>
                  <a:gd name="T27" fmla="*/ 54 h 56"/>
                  <a:gd name="T28" fmla="*/ 86 w 96"/>
                  <a:gd name="T29" fmla="*/ 56 h 56"/>
                  <a:gd name="T30" fmla="*/ 86 w 96"/>
                  <a:gd name="T31" fmla="*/ 56 h 56"/>
                  <a:gd name="T32" fmla="*/ 88 w 96"/>
                  <a:gd name="T33" fmla="*/ 56 h 56"/>
                  <a:gd name="T34" fmla="*/ 92 w 96"/>
                  <a:gd name="T35" fmla="*/ 54 h 56"/>
                  <a:gd name="T36" fmla="*/ 96 w 96"/>
                  <a:gd name="T37" fmla="*/ 50 h 56"/>
                  <a:gd name="T38" fmla="*/ 96 w 96"/>
                  <a:gd name="T39" fmla="*/ 48 h 56"/>
                  <a:gd name="T40" fmla="*/ 96 w 96"/>
                  <a:gd name="T41" fmla="*/ 42 h 56"/>
                  <a:gd name="T42" fmla="*/ 96 w 96"/>
                  <a:gd name="T43" fmla="*/ 42 h 56"/>
                  <a:gd name="T44" fmla="*/ 96 w 96"/>
                  <a:gd name="T45" fmla="*/ 10 h 56"/>
                  <a:gd name="T46" fmla="*/ 96 w 96"/>
                  <a:gd name="T47" fmla="*/ 10 h 56"/>
                  <a:gd name="T48" fmla="*/ 96 w 96"/>
                  <a:gd name="T49" fmla="*/ 10 h 56"/>
                  <a:gd name="T50" fmla="*/ 96 w 96"/>
                  <a:gd name="T51" fmla="*/ 8 h 56"/>
                  <a:gd name="T52" fmla="*/ 92 w 96"/>
                  <a:gd name="T53" fmla="*/ 6 h 56"/>
                  <a:gd name="T54" fmla="*/ 84 w 96"/>
                  <a:gd name="T55" fmla="*/ 6 h 56"/>
                  <a:gd name="T56" fmla="*/ 84 w 96"/>
                  <a:gd name="T57" fmla="*/ 6 h 56"/>
                  <a:gd name="T58" fmla="*/ 46 w 96"/>
                  <a:gd name="T59" fmla="*/ 4 h 56"/>
                  <a:gd name="T60" fmla="*/ 22 w 96"/>
                  <a:gd name="T61" fmla="*/ 2 h 56"/>
                  <a:gd name="T62" fmla="*/ 22 w 96"/>
                  <a:gd name="T63" fmla="*/ 2 h 56"/>
                  <a:gd name="T64" fmla="*/ 18 w 96"/>
                  <a:gd name="T65" fmla="*/ 2 h 56"/>
                  <a:gd name="T66" fmla="*/ 14 w 96"/>
                  <a:gd name="T67" fmla="*/ 0 h 56"/>
                  <a:gd name="T68" fmla="*/ 10 w 96"/>
                  <a:gd name="T69" fmla="*/ 2 h 56"/>
                  <a:gd name="T70" fmla="*/ 8 w 96"/>
                  <a:gd name="T71" fmla="*/ 4 h 56"/>
                  <a:gd name="T72" fmla="*/ 6 w 96"/>
                  <a:gd name="T73" fmla="*/ 6 h 56"/>
                  <a:gd name="T74" fmla="*/ 6 w 96"/>
                  <a:gd name="T75" fmla="*/ 12 h 56"/>
                  <a:gd name="T76" fmla="*/ 6 w 96"/>
                  <a:gd name="T77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56">
                    <a:moveTo>
                      <a:pt x="6" y="12"/>
                    </a:moveTo>
                    <a:lnTo>
                      <a:pt x="6" y="12"/>
                    </a:lnTo>
                    <a:lnTo>
                      <a:pt x="6" y="20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0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36" y="52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88" y="56"/>
                    </a:lnTo>
                    <a:lnTo>
                      <a:pt x="92" y="54"/>
                    </a:lnTo>
                    <a:lnTo>
                      <a:pt x="96" y="50"/>
                    </a:lnTo>
                    <a:lnTo>
                      <a:pt x="96" y="48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96" y="8"/>
                    </a:lnTo>
                    <a:lnTo>
                      <a:pt x="92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46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7" name="Freeform 20"/>
              <p:cNvSpPr>
                <a:spLocks/>
              </p:cNvSpPr>
              <p:nvPr/>
            </p:nvSpPr>
            <p:spPr bwMode="auto">
              <a:xfrm>
                <a:off x="1719263" y="3484563"/>
                <a:ext cx="142875" cy="88900"/>
              </a:xfrm>
              <a:custGeom>
                <a:avLst/>
                <a:gdLst>
                  <a:gd name="T0" fmla="*/ 32 w 90"/>
                  <a:gd name="T1" fmla="*/ 56 h 56"/>
                  <a:gd name="T2" fmla="*/ 10 w 90"/>
                  <a:gd name="T3" fmla="*/ 54 h 56"/>
                  <a:gd name="T4" fmla="*/ 10 w 90"/>
                  <a:gd name="T5" fmla="*/ 54 h 56"/>
                  <a:gd name="T6" fmla="*/ 4 w 90"/>
                  <a:gd name="T7" fmla="*/ 54 h 56"/>
                  <a:gd name="T8" fmla="*/ 0 w 90"/>
                  <a:gd name="T9" fmla="*/ 52 h 56"/>
                  <a:gd name="T10" fmla="*/ 0 w 90"/>
                  <a:gd name="T11" fmla="*/ 50 h 56"/>
                  <a:gd name="T12" fmla="*/ 0 w 90"/>
                  <a:gd name="T13" fmla="*/ 46 h 56"/>
                  <a:gd name="T14" fmla="*/ 0 w 90"/>
                  <a:gd name="T15" fmla="*/ 46 h 56"/>
                  <a:gd name="T16" fmla="*/ 2 w 90"/>
                  <a:gd name="T17" fmla="*/ 32 h 56"/>
                  <a:gd name="T18" fmla="*/ 0 w 90"/>
                  <a:gd name="T19" fmla="*/ 20 h 56"/>
                  <a:gd name="T20" fmla="*/ 0 w 90"/>
                  <a:gd name="T21" fmla="*/ 20 h 56"/>
                  <a:gd name="T22" fmla="*/ 0 w 90"/>
                  <a:gd name="T23" fmla="*/ 16 h 56"/>
                  <a:gd name="T24" fmla="*/ 0 w 90"/>
                  <a:gd name="T25" fmla="*/ 12 h 56"/>
                  <a:gd name="T26" fmla="*/ 2 w 90"/>
                  <a:gd name="T27" fmla="*/ 8 h 56"/>
                  <a:gd name="T28" fmla="*/ 10 w 90"/>
                  <a:gd name="T29" fmla="*/ 8 h 56"/>
                  <a:gd name="T30" fmla="*/ 10 w 90"/>
                  <a:gd name="T31" fmla="*/ 8 h 56"/>
                  <a:gd name="T32" fmla="*/ 42 w 90"/>
                  <a:gd name="T33" fmla="*/ 6 h 56"/>
                  <a:gd name="T34" fmla="*/ 60 w 90"/>
                  <a:gd name="T35" fmla="*/ 4 h 56"/>
                  <a:gd name="T36" fmla="*/ 70 w 90"/>
                  <a:gd name="T37" fmla="*/ 2 h 56"/>
                  <a:gd name="T38" fmla="*/ 70 w 90"/>
                  <a:gd name="T39" fmla="*/ 2 h 56"/>
                  <a:gd name="T40" fmla="*/ 76 w 90"/>
                  <a:gd name="T41" fmla="*/ 0 h 56"/>
                  <a:gd name="T42" fmla="*/ 82 w 90"/>
                  <a:gd name="T43" fmla="*/ 2 h 56"/>
                  <a:gd name="T44" fmla="*/ 86 w 90"/>
                  <a:gd name="T45" fmla="*/ 4 h 56"/>
                  <a:gd name="T46" fmla="*/ 88 w 90"/>
                  <a:gd name="T47" fmla="*/ 6 h 56"/>
                  <a:gd name="T48" fmla="*/ 88 w 90"/>
                  <a:gd name="T49" fmla="*/ 6 h 56"/>
                  <a:gd name="T50" fmla="*/ 88 w 90"/>
                  <a:gd name="T51" fmla="*/ 48 h 56"/>
                  <a:gd name="T52" fmla="*/ 88 w 90"/>
                  <a:gd name="T53" fmla="*/ 48 h 56"/>
                  <a:gd name="T54" fmla="*/ 90 w 90"/>
                  <a:gd name="T55" fmla="*/ 50 h 56"/>
                  <a:gd name="T56" fmla="*/ 90 w 90"/>
                  <a:gd name="T57" fmla="*/ 52 h 56"/>
                  <a:gd name="T58" fmla="*/ 86 w 90"/>
                  <a:gd name="T59" fmla="*/ 54 h 56"/>
                  <a:gd name="T60" fmla="*/ 74 w 90"/>
                  <a:gd name="T61" fmla="*/ 54 h 56"/>
                  <a:gd name="T62" fmla="*/ 74 w 90"/>
                  <a:gd name="T63" fmla="*/ 54 h 56"/>
                  <a:gd name="T64" fmla="*/ 60 w 90"/>
                  <a:gd name="T65" fmla="*/ 54 h 56"/>
                  <a:gd name="T66" fmla="*/ 46 w 90"/>
                  <a:gd name="T67" fmla="*/ 54 h 56"/>
                  <a:gd name="T68" fmla="*/ 32 w 90"/>
                  <a:gd name="T69" fmla="*/ 56 h 56"/>
                  <a:gd name="T70" fmla="*/ 32 w 90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56">
                    <a:moveTo>
                      <a:pt x="32" y="56"/>
                    </a:moveTo>
                    <a:lnTo>
                      <a:pt x="10" y="54"/>
                    </a:lnTo>
                    <a:lnTo>
                      <a:pt x="10" y="54"/>
                    </a:lnTo>
                    <a:lnTo>
                      <a:pt x="4" y="54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42" y="6"/>
                    </a:lnTo>
                    <a:lnTo>
                      <a:pt x="60" y="4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6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90" y="50"/>
                    </a:lnTo>
                    <a:lnTo>
                      <a:pt x="90" y="52"/>
                    </a:lnTo>
                    <a:lnTo>
                      <a:pt x="86" y="54"/>
                    </a:lnTo>
                    <a:lnTo>
                      <a:pt x="74" y="54"/>
                    </a:lnTo>
                    <a:lnTo>
                      <a:pt x="74" y="54"/>
                    </a:lnTo>
                    <a:lnTo>
                      <a:pt x="60" y="54"/>
                    </a:lnTo>
                    <a:lnTo>
                      <a:pt x="46" y="54"/>
                    </a:lnTo>
                    <a:lnTo>
                      <a:pt x="32" y="56"/>
                    </a:lnTo>
                    <a:lnTo>
                      <a:pt x="32" y="5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8" name="Freeform 21"/>
              <p:cNvSpPr>
                <a:spLocks/>
              </p:cNvSpPr>
              <p:nvPr/>
            </p:nvSpPr>
            <p:spPr bwMode="auto">
              <a:xfrm>
                <a:off x="1719263" y="3392488"/>
                <a:ext cx="136525" cy="92075"/>
              </a:xfrm>
              <a:custGeom>
                <a:avLst/>
                <a:gdLst>
                  <a:gd name="T0" fmla="*/ 84 w 86"/>
                  <a:gd name="T1" fmla="*/ 16 h 58"/>
                  <a:gd name="T2" fmla="*/ 86 w 86"/>
                  <a:gd name="T3" fmla="*/ 44 h 58"/>
                  <a:gd name="T4" fmla="*/ 86 w 86"/>
                  <a:gd name="T5" fmla="*/ 44 h 58"/>
                  <a:gd name="T6" fmla="*/ 86 w 86"/>
                  <a:gd name="T7" fmla="*/ 44 h 58"/>
                  <a:gd name="T8" fmla="*/ 84 w 86"/>
                  <a:gd name="T9" fmla="*/ 46 h 58"/>
                  <a:gd name="T10" fmla="*/ 80 w 86"/>
                  <a:gd name="T11" fmla="*/ 50 h 58"/>
                  <a:gd name="T12" fmla="*/ 68 w 86"/>
                  <a:gd name="T13" fmla="*/ 52 h 58"/>
                  <a:gd name="T14" fmla="*/ 68 w 86"/>
                  <a:gd name="T15" fmla="*/ 52 h 58"/>
                  <a:gd name="T16" fmla="*/ 30 w 86"/>
                  <a:gd name="T17" fmla="*/ 56 h 58"/>
                  <a:gd name="T18" fmla="*/ 8 w 86"/>
                  <a:gd name="T19" fmla="*/ 58 h 58"/>
                  <a:gd name="T20" fmla="*/ 8 w 86"/>
                  <a:gd name="T21" fmla="*/ 58 h 58"/>
                  <a:gd name="T22" fmla="*/ 4 w 86"/>
                  <a:gd name="T23" fmla="*/ 58 h 58"/>
                  <a:gd name="T24" fmla="*/ 2 w 86"/>
                  <a:gd name="T25" fmla="*/ 56 h 58"/>
                  <a:gd name="T26" fmla="*/ 2 w 86"/>
                  <a:gd name="T27" fmla="*/ 50 h 58"/>
                  <a:gd name="T28" fmla="*/ 2 w 86"/>
                  <a:gd name="T29" fmla="*/ 50 h 58"/>
                  <a:gd name="T30" fmla="*/ 2 w 86"/>
                  <a:gd name="T31" fmla="*/ 38 h 58"/>
                  <a:gd name="T32" fmla="*/ 2 w 86"/>
                  <a:gd name="T33" fmla="*/ 28 h 58"/>
                  <a:gd name="T34" fmla="*/ 2 w 86"/>
                  <a:gd name="T35" fmla="*/ 28 h 58"/>
                  <a:gd name="T36" fmla="*/ 0 w 86"/>
                  <a:gd name="T37" fmla="*/ 24 h 58"/>
                  <a:gd name="T38" fmla="*/ 0 w 86"/>
                  <a:gd name="T39" fmla="*/ 20 h 58"/>
                  <a:gd name="T40" fmla="*/ 0 w 86"/>
                  <a:gd name="T41" fmla="*/ 18 h 58"/>
                  <a:gd name="T42" fmla="*/ 2 w 86"/>
                  <a:gd name="T43" fmla="*/ 16 h 58"/>
                  <a:gd name="T44" fmla="*/ 14 w 86"/>
                  <a:gd name="T45" fmla="*/ 12 h 58"/>
                  <a:gd name="T46" fmla="*/ 14 w 86"/>
                  <a:gd name="T47" fmla="*/ 12 h 58"/>
                  <a:gd name="T48" fmla="*/ 48 w 86"/>
                  <a:gd name="T49" fmla="*/ 4 h 58"/>
                  <a:gd name="T50" fmla="*/ 70 w 86"/>
                  <a:gd name="T51" fmla="*/ 0 h 58"/>
                  <a:gd name="T52" fmla="*/ 70 w 86"/>
                  <a:gd name="T53" fmla="*/ 0 h 58"/>
                  <a:gd name="T54" fmla="*/ 74 w 86"/>
                  <a:gd name="T55" fmla="*/ 0 h 58"/>
                  <a:gd name="T56" fmla="*/ 78 w 86"/>
                  <a:gd name="T57" fmla="*/ 0 h 58"/>
                  <a:gd name="T58" fmla="*/ 80 w 86"/>
                  <a:gd name="T59" fmla="*/ 2 h 58"/>
                  <a:gd name="T60" fmla="*/ 82 w 86"/>
                  <a:gd name="T61" fmla="*/ 4 h 58"/>
                  <a:gd name="T62" fmla="*/ 84 w 86"/>
                  <a:gd name="T6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58">
                    <a:moveTo>
                      <a:pt x="84" y="16"/>
                    </a:move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4" y="46"/>
                    </a:lnTo>
                    <a:lnTo>
                      <a:pt x="80" y="50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30" y="56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2" y="5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3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48" y="4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4" y="1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9" name="Freeform 22"/>
              <p:cNvSpPr>
                <a:spLocks/>
              </p:cNvSpPr>
              <p:nvPr/>
            </p:nvSpPr>
            <p:spPr bwMode="auto">
              <a:xfrm>
                <a:off x="1719263" y="3392488"/>
                <a:ext cx="136525" cy="92075"/>
              </a:xfrm>
              <a:custGeom>
                <a:avLst/>
                <a:gdLst>
                  <a:gd name="T0" fmla="*/ 84 w 86"/>
                  <a:gd name="T1" fmla="*/ 16 h 58"/>
                  <a:gd name="T2" fmla="*/ 86 w 86"/>
                  <a:gd name="T3" fmla="*/ 44 h 58"/>
                  <a:gd name="T4" fmla="*/ 86 w 86"/>
                  <a:gd name="T5" fmla="*/ 44 h 58"/>
                  <a:gd name="T6" fmla="*/ 86 w 86"/>
                  <a:gd name="T7" fmla="*/ 44 h 58"/>
                  <a:gd name="T8" fmla="*/ 84 w 86"/>
                  <a:gd name="T9" fmla="*/ 46 h 58"/>
                  <a:gd name="T10" fmla="*/ 80 w 86"/>
                  <a:gd name="T11" fmla="*/ 50 h 58"/>
                  <a:gd name="T12" fmla="*/ 68 w 86"/>
                  <a:gd name="T13" fmla="*/ 52 h 58"/>
                  <a:gd name="T14" fmla="*/ 68 w 86"/>
                  <a:gd name="T15" fmla="*/ 52 h 58"/>
                  <a:gd name="T16" fmla="*/ 30 w 86"/>
                  <a:gd name="T17" fmla="*/ 56 h 58"/>
                  <a:gd name="T18" fmla="*/ 8 w 86"/>
                  <a:gd name="T19" fmla="*/ 58 h 58"/>
                  <a:gd name="T20" fmla="*/ 8 w 86"/>
                  <a:gd name="T21" fmla="*/ 58 h 58"/>
                  <a:gd name="T22" fmla="*/ 4 w 86"/>
                  <a:gd name="T23" fmla="*/ 58 h 58"/>
                  <a:gd name="T24" fmla="*/ 2 w 86"/>
                  <a:gd name="T25" fmla="*/ 56 h 58"/>
                  <a:gd name="T26" fmla="*/ 2 w 86"/>
                  <a:gd name="T27" fmla="*/ 50 h 58"/>
                  <a:gd name="T28" fmla="*/ 2 w 86"/>
                  <a:gd name="T29" fmla="*/ 50 h 58"/>
                  <a:gd name="T30" fmla="*/ 2 w 86"/>
                  <a:gd name="T31" fmla="*/ 38 h 58"/>
                  <a:gd name="T32" fmla="*/ 2 w 86"/>
                  <a:gd name="T33" fmla="*/ 28 h 58"/>
                  <a:gd name="T34" fmla="*/ 2 w 86"/>
                  <a:gd name="T35" fmla="*/ 28 h 58"/>
                  <a:gd name="T36" fmla="*/ 0 w 86"/>
                  <a:gd name="T37" fmla="*/ 24 h 58"/>
                  <a:gd name="T38" fmla="*/ 0 w 86"/>
                  <a:gd name="T39" fmla="*/ 20 h 58"/>
                  <a:gd name="T40" fmla="*/ 0 w 86"/>
                  <a:gd name="T41" fmla="*/ 18 h 58"/>
                  <a:gd name="T42" fmla="*/ 2 w 86"/>
                  <a:gd name="T43" fmla="*/ 16 h 58"/>
                  <a:gd name="T44" fmla="*/ 14 w 86"/>
                  <a:gd name="T45" fmla="*/ 12 h 58"/>
                  <a:gd name="T46" fmla="*/ 14 w 86"/>
                  <a:gd name="T47" fmla="*/ 12 h 58"/>
                  <a:gd name="T48" fmla="*/ 48 w 86"/>
                  <a:gd name="T49" fmla="*/ 4 h 58"/>
                  <a:gd name="T50" fmla="*/ 70 w 86"/>
                  <a:gd name="T51" fmla="*/ 0 h 58"/>
                  <a:gd name="T52" fmla="*/ 70 w 86"/>
                  <a:gd name="T53" fmla="*/ 0 h 58"/>
                  <a:gd name="T54" fmla="*/ 74 w 86"/>
                  <a:gd name="T55" fmla="*/ 0 h 58"/>
                  <a:gd name="T56" fmla="*/ 78 w 86"/>
                  <a:gd name="T57" fmla="*/ 0 h 58"/>
                  <a:gd name="T58" fmla="*/ 80 w 86"/>
                  <a:gd name="T59" fmla="*/ 2 h 58"/>
                  <a:gd name="T60" fmla="*/ 82 w 86"/>
                  <a:gd name="T61" fmla="*/ 4 h 58"/>
                  <a:gd name="T62" fmla="*/ 84 w 86"/>
                  <a:gd name="T6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58">
                    <a:moveTo>
                      <a:pt x="84" y="16"/>
                    </a:move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4" y="46"/>
                    </a:lnTo>
                    <a:lnTo>
                      <a:pt x="80" y="50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30" y="56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2" y="5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3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48" y="4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4" y="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0" name="Freeform 23"/>
              <p:cNvSpPr>
                <a:spLocks/>
              </p:cNvSpPr>
              <p:nvPr/>
            </p:nvSpPr>
            <p:spPr bwMode="auto">
              <a:xfrm>
                <a:off x="1709738" y="3313113"/>
                <a:ext cx="133350" cy="92075"/>
              </a:xfrm>
              <a:custGeom>
                <a:avLst/>
                <a:gdLst>
                  <a:gd name="T0" fmla="*/ 22 w 84"/>
                  <a:gd name="T1" fmla="*/ 54 h 58"/>
                  <a:gd name="T2" fmla="*/ 68 w 84"/>
                  <a:gd name="T3" fmla="*/ 44 h 58"/>
                  <a:gd name="T4" fmla="*/ 68 w 84"/>
                  <a:gd name="T5" fmla="*/ 44 h 58"/>
                  <a:gd name="T6" fmla="*/ 72 w 84"/>
                  <a:gd name="T7" fmla="*/ 44 h 58"/>
                  <a:gd name="T8" fmla="*/ 78 w 84"/>
                  <a:gd name="T9" fmla="*/ 44 h 58"/>
                  <a:gd name="T10" fmla="*/ 80 w 84"/>
                  <a:gd name="T11" fmla="*/ 42 h 58"/>
                  <a:gd name="T12" fmla="*/ 82 w 84"/>
                  <a:gd name="T13" fmla="*/ 40 h 58"/>
                  <a:gd name="T14" fmla="*/ 84 w 84"/>
                  <a:gd name="T15" fmla="*/ 36 h 58"/>
                  <a:gd name="T16" fmla="*/ 82 w 84"/>
                  <a:gd name="T17" fmla="*/ 30 h 58"/>
                  <a:gd name="T18" fmla="*/ 82 w 84"/>
                  <a:gd name="T19" fmla="*/ 30 h 58"/>
                  <a:gd name="T20" fmla="*/ 76 w 84"/>
                  <a:gd name="T21" fmla="*/ 6 h 58"/>
                  <a:gd name="T22" fmla="*/ 76 w 84"/>
                  <a:gd name="T23" fmla="*/ 6 h 58"/>
                  <a:gd name="T24" fmla="*/ 74 w 84"/>
                  <a:gd name="T25" fmla="*/ 4 h 58"/>
                  <a:gd name="T26" fmla="*/ 72 w 84"/>
                  <a:gd name="T27" fmla="*/ 2 h 58"/>
                  <a:gd name="T28" fmla="*/ 68 w 84"/>
                  <a:gd name="T29" fmla="*/ 0 h 58"/>
                  <a:gd name="T30" fmla="*/ 56 w 84"/>
                  <a:gd name="T31" fmla="*/ 0 h 58"/>
                  <a:gd name="T32" fmla="*/ 56 w 84"/>
                  <a:gd name="T33" fmla="*/ 0 h 58"/>
                  <a:gd name="T34" fmla="*/ 10 w 84"/>
                  <a:gd name="T35" fmla="*/ 16 h 58"/>
                  <a:gd name="T36" fmla="*/ 10 w 84"/>
                  <a:gd name="T37" fmla="*/ 16 h 58"/>
                  <a:gd name="T38" fmla="*/ 4 w 84"/>
                  <a:gd name="T39" fmla="*/ 18 h 58"/>
                  <a:gd name="T40" fmla="*/ 2 w 84"/>
                  <a:gd name="T41" fmla="*/ 20 h 58"/>
                  <a:gd name="T42" fmla="*/ 0 w 84"/>
                  <a:gd name="T43" fmla="*/ 22 h 58"/>
                  <a:gd name="T44" fmla="*/ 2 w 84"/>
                  <a:gd name="T45" fmla="*/ 26 h 58"/>
                  <a:gd name="T46" fmla="*/ 2 w 84"/>
                  <a:gd name="T47" fmla="*/ 26 h 58"/>
                  <a:gd name="T48" fmla="*/ 4 w 84"/>
                  <a:gd name="T49" fmla="*/ 32 h 58"/>
                  <a:gd name="T50" fmla="*/ 6 w 84"/>
                  <a:gd name="T51" fmla="*/ 38 h 58"/>
                  <a:gd name="T52" fmla="*/ 4 w 84"/>
                  <a:gd name="T53" fmla="*/ 48 h 58"/>
                  <a:gd name="T54" fmla="*/ 4 w 84"/>
                  <a:gd name="T55" fmla="*/ 48 h 58"/>
                  <a:gd name="T56" fmla="*/ 4 w 84"/>
                  <a:gd name="T57" fmla="*/ 52 h 58"/>
                  <a:gd name="T58" fmla="*/ 4 w 84"/>
                  <a:gd name="T59" fmla="*/ 56 h 58"/>
                  <a:gd name="T60" fmla="*/ 6 w 84"/>
                  <a:gd name="T61" fmla="*/ 58 h 58"/>
                  <a:gd name="T62" fmla="*/ 10 w 84"/>
                  <a:gd name="T63" fmla="*/ 58 h 58"/>
                  <a:gd name="T64" fmla="*/ 22 w 84"/>
                  <a:gd name="T65" fmla="*/ 54 h 58"/>
                  <a:gd name="T66" fmla="*/ 22 w 84"/>
                  <a:gd name="T67" fmla="*/ 5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4" h="58">
                    <a:moveTo>
                      <a:pt x="22" y="54"/>
                    </a:moveTo>
                    <a:lnTo>
                      <a:pt x="68" y="44"/>
                    </a:lnTo>
                    <a:lnTo>
                      <a:pt x="68" y="44"/>
                    </a:lnTo>
                    <a:lnTo>
                      <a:pt x="72" y="44"/>
                    </a:lnTo>
                    <a:lnTo>
                      <a:pt x="78" y="44"/>
                    </a:lnTo>
                    <a:lnTo>
                      <a:pt x="80" y="42"/>
                    </a:lnTo>
                    <a:lnTo>
                      <a:pt x="82" y="40"/>
                    </a:lnTo>
                    <a:lnTo>
                      <a:pt x="84" y="36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76" y="6"/>
                    </a:lnTo>
                    <a:lnTo>
                      <a:pt x="76" y="6"/>
                    </a:lnTo>
                    <a:lnTo>
                      <a:pt x="74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4" y="18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4" y="32"/>
                    </a:lnTo>
                    <a:lnTo>
                      <a:pt x="6" y="3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52"/>
                    </a:lnTo>
                    <a:lnTo>
                      <a:pt x="4" y="56"/>
                    </a:lnTo>
                    <a:lnTo>
                      <a:pt x="6" y="58"/>
                    </a:lnTo>
                    <a:lnTo>
                      <a:pt x="10" y="58"/>
                    </a:lnTo>
                    <a:lnTo>
                      <a:pt x="22" y="54"/>
                    </a:ln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1" name="Freeform 24"/>
              <p:cNvSpPr>
                <a:spLocks/>
              </p:cNvSpPr>
              <p:nvPr/>
            </p:nvSpPr>
            <p:spPr bwMode="auto">
              <a:xfrm>
                <a:off x="1693863" y="3221038"/>
                <a:ext cx="127000" cy="107950"/>
              </a:xfrm>
              <a:custGeom>
                <a:avLst/>
                <a:gdLst>
                  <a:gd name="T0" fmla="*/ 8 w 80"/>
                  <a:gd name="T1" fmla="*/ 58 h 68"/>
                  <a:gd name="T2" fmla="*/ 8 w 80"/>
                  <a:gd name="T3" fmla="*/ 58 h 68"/>
                  <a:gd name="T4" fmla="*/ 6 w 80"/>
                  <a:gd name="T5" fmla="*/ 50 h 68"/>
                  <a:gd name="T6" fmla="*/ 6 w 80"/>
                  <a:gd name="T7" fmla="*/ 44 h 68"/>
                  <a:gd name="T8" fmla="*/ 2 w 80"/>
                  <a:gd name="T9" fmla="*/ 36 h 68"/>
                  <a:gd name="T10" fmla="*/ 2 w 80"/>
                  <a:gd name="T11" fmla="*/ 36 h 68"/>
                  <a:gd name="T12" fmla="*/ 0 w 80"/>
                  <a:gd name="T13" fmla="*/ 30 h 68"/>
                  <a:gd name="T14" fmla="*/ 0 w 80"/>
                  <a:gd name="T15" fmla="*/ 26 h 68"/>
                  <a:gd name="T16" fmla="*/ 2 w 80"/>
                  <a:gd name="T17" fmla="*/ 22 h 68"/>
                  <a:gd name="T18" fmla="*/ 10 w 80"/>
                  <a:gd name="T19" fmla="*/ 20 h 68"/>
                  <a:gd name="T20" fmla="*/ 10 w 80"/>
                  <a:gd name="T21" fmla="*/ 20 h 68"/>
                  <a:gd name="T22" fmla="*/ 20 w 80"/>
                  <a:gd name="T23" fmla="*/ 16 h 68"/>
                  <a:gd name="T24" fmla="*/ 32 w 80"/>
                  <a:gd name="T25" fmla="*/ 12 h 68"/>
                  <a:gd name="T26" fmla="*/ 48 w 80"/>
                  <a:gd name="T27" fmla="*/ 4 h 68"/>
                  <a:gd name="T28" fmla="*/ 48 w 80"/>
                  <a:gd name="T29" fmla="*/ 4 h 68"/>
                  <a:gd name="T30" fmla="*/ 58 w 80"/>
                  <a:gd name="T31" fmla="*/ 0 h 68"/>
                  <a:gd name="T32" fmla="*/ 64 w 80"/>
                  <a:gd name="T33" fmla="*/ 0 h 68"/>
                  <a:gd name="T34" fmla="*/ 66 w 80"/>
                  <a:gd name="T35" fmla="*/ 4 h 68"/>
                  <a:gd name="T36" fmla="*/ 66 w 80"/>
                  <a:gd name="T37" fmla="*/ 4 h 68"/>
                  <a:gd name="T38" fmla="*/ 78 w 80"/>
                  <a:gd name="T39" fmla="*/ 38 h 68"/>
                  <a:gd name="T40" fmla="*/ 78 w 80"/>
                  <a:gd name="T41" fmla="*/ 38 h 68"/>
                  <a:gd name="T42" fmla="*/ 80 w 80"/>
                  <a:gd name="T43" fmla="*/ 44 h 68"/>
                  <a:gd name="T44" fmla="*/ 76 w 80"/>
                  <a:gd name="T45" fmla="*/ 48 h 68"/>
                  <a:gd name="T46" fmla="*/ 70 w 80"/>
                  <a:gd name="T47" fmla="*/ 52 h 68"/>
                  <a:gd name="T48" fmla="*/ 70 w 80"/>
                  <a:gd name="T49" fmla="*/ 52 h 68"/>
                  <a:gd name="T50" fmla="*/ 40 w 80"/>
                  <a:gd name="T51" fmla="*/ 60 h 68"/>
                  <a:gd name="T52" fmla="*/ 20 w 80"/>
                  <a:gd name="T53" fmla="*/ 68 h 68"/>
                  <a:gd name="T54" fmla="*/ 20 w 80"/>
                  <a:gd name="T55" fmla="*/ 68 h 68"/>
                  <a:gd name="T56" fmla="*/ 18 w 80"/>
                  <a:gd name="T57" fmla="*/ 68 h 68"/>
                  <a:gd name="T58" fmla="*/ 14 w 80"/>
                  <a:gd name="T59" fmla="*/ 68 h 68"/>
                  <a:gd name="T60" fmla="*/ 10 w 80"/>
                  <a:gd name="T61" fmla="*/ 66 h 68"/>
                  <a:gd name="T62" fmla="*/ 8 w 80"/>
                  <a:gd name="T63" fmla="*/ 64 h 68"/>
                  <a:gd name="T64" fmla="*/ 8 w 80"/>
                  <a:gd name="T65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" h="68">
                    <a:moveTo>
                      <a:pt x="8" y="58"/>
                    </a:moveTo>
                    <a:lnTo>
                      <a:pt x="8" y="58"/>
                    </a:lnTo>
                    <a:lnTo>
                      <a:pt x="6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20" y="16"/>
                    </a:lnTo>
                    <a:lnTo>
                      <a:pt x="32" y="12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80" y="44"/>
                    </a:lnTo>
                    <a:lnTo>
                      <a:pt x="76" y="48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40" y="60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4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8" y="5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2" name="Freeform 25"/>
              <p:cNvSpPr>
                <a:spLocks/>
              </p:cNvSpPr>
              <p:nvPr/>
            </p:nvSpPr>
            <p:spPr bwMode="auto">
              <a:xfrm>
                <a:off x="1693863" y="3221038"/>
                <a:ext cx="127000" cy="107950"/>
              </a:xfrm>
              <a:custGeom>
                <a:avLst/>
                <a:gdLst>
                  <a:gd name="T0" fmla="*/ 8 w 80"/>
                  <a:gd name="T1" fmla="*/ 58 h 68"/>
                  <a:gd name="T2" fmla="*/ 8 w 80"/>
                  <a:gd name="T3" fmla="*/ 58 h 68"/>
                  <a:gd name="T4" fmla="*/ 6 w 80"/>
                  <a:gd name="T5" fmla="*/ 50 h 68"/>
                  <a:gd name="T6" fmla="*/ 6 w 80"/>
                  <a:gd name="T7" fmla="*/ 44 h 68"/>
                  <a:gd name="T8" fmla="*/ 2 w 80"/>
                  <a:gd name="T9" fmla="*/ 36 h 68"/>
                  <a:gd name="T10" fmla="*/ 2 w 80"/>
                  <a:gd name="T11" fmla="*/ 36 h 68"/>
                  <a:gd name="T12" fmla="*/ 0 w 80"/>
                  <a:gd name="T13" fmla="*/ 30 h 68"/>
                  <a:gd name="T14" fmla="*/ 0 w 80"/>
                  <a:gd name="T15" fmla="*/ 26 h 68"/>
                  <a:gd name="T16" fmla="*/ 2 w 80"/>
                  <a:gd name="T17" fmla="*/ 22 h 68"/>
                  <a:gd name="T18" fmla="*/ 10 w 80"/>
                  <a:gd name="T19" fmla="*/ 20 h 68"/>
                  <a:gd name="T20" fmla="*/ 10 w 80"/>
                  <a:gd name="T21" fmla="*/ 20 h 68"/>
                  <a:gd name="T22" fmla="*/ 20 w 80"/>
                  <a:gd name="T23" fmla="*/ 16 h 68"/>
                  <a:gd name="T24" fmla="*/ 32 w 80"/>
                  <a:gd name="T25" fmla="*/ 12 h 68"/>
                  <a:gd name="T26" fmla="*/ 48 w 80"/>
                  <a:gd name="T27" fmla="*/ 4 h 68"/>
                  <a:gd name="T28" fmla="*/ 48 w 80"/>
                  <a:gd name="T29" fmla="*/ 4 h 68"/>
                  <a:gd name="T30" fmla="*/ 58 w 80"/>
                  <a:gd name="T31" fmla="*/ 0 h 68"/>
                  <a:gd name="T32" fmla="*/ 64 w 80"/>
                  <a:gd name="T33" fmla="*/ 0 h 68"/>
                  <a:gd name="T34" fmla="*/ 66 w 80"/>
                  <a:gd name="T35" fmla="*/ 4 h 68"/>
                  <a:gd name="T36" fmla="*/ 66 w 80"/>
                  <a:gd name="T37" fmla="*/ 4 h 68"/>
                  <a:gd name="T38" fmla="*/ 78 w 80"/>
                  <a:gd name="T39" fmla="*/ 38 h 68"/>
                  <a:gd name="T40" fmla="*/ 78 w 80"/>
                  <a:gd name="T41" fmla="*/ 38 h 68"/>
                  <a:gd name="T42" fmla="*/ 80 w 80"/>
                  <a:gd name="T43" fmla="*/ 44 h 68"/>
                  <a:gd name="T44" fmla="*/ 76 w 80"/>
                  <a:gd name="T45" fmla="*/ 48 h 68"/>
                  <a:gd name="T46" fmla="*/ 70 w 80"/>
                  <a:gd name="T47" fmla="*/ 52 h 68"/>
                  <a:gd name="T48" fmla="*/ 70 w 80"/>
                  <a:gd name="T49" fmla="*/ 52 h 68"/>
                  <a:gd name="T50" fmla="*/ 40 w 80"/>
                  <a:gd name="T51" fmla="*/ 60 h 68"/>
                  <a:gd name="T52" fmla="*/ 20 w 80"/>
                  <a:gd name="T53" fmla="*/ 68 h 68"/>
                  <a:gd name="T54" fmla="*/ 20 w 80"/>
                  <a:gd name="T55" fmla="*/ 68 h 68"/>
                  <a:gd name="T56" fmla="*/ 18 w 80"/>
                  <a:gd name="T57" fmla="*/ 68 h 68"/>
                  <a:gd name="T58" fmla="*/ 14 w 80"/>
                  <a:gd name="T59" fmla="*/ 68 h 68"/>
                  <a:gd name="T60" fmla="*/ 10 w 80"/>
                  <a:gd name="T61" fmla="*/ 66 h 68"/>
                  <a:gd name="T62" fmla="*/ 8 w 80"/>
                  <a:gd name="T63" fmla="*/ 64 h 68"/>
                  <a:gd name="T64" fmla="*/ 8 w 80"/>
                  <a:gd name="T65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" h="68">
                    <a:moveTo>
                      <a:pt x="8" y="58"/>
                    </a:moveTo>
                    <a:lnTo>
                      <a:pt x="8" y="58"/>
                    </a:lnTo>
                    <a:lnTo>
                      <a:pt x="6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20" y="16"/>
                    </a:lnTo>
                    <a:lnTo>
                      <a:pt x="32" y="12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80" y="44"/>
                    </a:lnTo>
                    <a:lnTo>
                      <a:pt x="76" y="48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40" y="60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4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8" y="5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3" name="Freeform 26"/>
              <p:cNvSpPr>
                <a:spLocks/>
              </p:cNvSpPr>
              <p:nvPr/>
            </p:nvSpPr>
            <p:spPr bwMode="auto">
              <a:xfrm>
                <a:off x="1668463" y="3144838"/>
                <a:ext cx="117475" cy="95250"/>
              </a:xfrm>
              <a:custGeom>
                <a:avLst/>
                <a:gdLst>
                  <a:gd name="T0" fmla="*/ 8 w 74"/>
                  <a:gd name="T1" fmla="*/ 40 h 60"/>
                  <a:gd name="T2" fmla="*/ 8 w 74"/>
                  <a:gd name="T3" fmla="*/ 40 h 60"/>
                  <a:gd name="T4" fmla="*/ 10 w 74"/>
                  <a:gd name="T5" fmla="*/ 46 h 60"/>
                  <a:gd name="T6" fmla="*/ 12 w 74"/>
                  <a:gd name="T7" fmla="*/ 56 h 60"/>
                  <a:gd name="T8" fmla="*/ 12 w 74"/>
                  <a:gd name="T9" fmla="*/ 56 h 60"/>
                  <a:gd name="T10" fmla="*/ 14 w 74"/>
                  <a:gd name="T11" fmla="*/ 58 h 60"/>
                  <a:gd name="T12" fmla="*/ 16 w 74"/>
                  <a:gd name="T13" fmla="*/ 60 h 60"/>
                  <a:gd name="T14" fmla="*/ 22 w 74"/>
                  <a:gd name="T15" fmla="*/ 60 h 60"/>
                  <a:gd name="T16" fmla="*/ 30 w 74"/>
                  <a:gd name="T17" fmla="*/ 60 h 60"/>
                  <a:gd name="T18" fmla="*/ 30 w 74"/>
                  <a:gd name="T19" fmla="*/ 60 h 60"/>
                  <a:gd name="T20" fmla="*/ 40 w 74"/>
                  <a:gd name="T21" fmla="*/ 56 h 60"/>
                  <a:gd name="T22" fmla="*/ 56 w 74"/>
                  <a:gd name="T23" fmla="*/ 50 h 60"/>
                  <a:gd name="T24" fmla="*/ 72 w 74"/>
                  <a:gd name="T25" fmla="*/ 42 h 60"/>
                  <a:gd name="T26" fmla="*/ 72 w 74"/>
                  <a:gd name="T27" fmla="*/ 42 h 60"/>
                  <a:gd name="T28" fmla="*/ 74 w 74"/>
                  <a:gd name="T29" fmla="*/ 42 h 60"/>
                  <a:gd name="T30" fmla="*/ 74 w 74"/>
                  <a:gd name="T31" fmla="*/ 40 h 60"/>
                  <a:gd name="T32" fmla="*/ 74 w 74"/>
                  <a:gd name="T33" fmla="*/ 34 h 60"/>
                  <a:gd name="T34" fmla="*/ 72 w 74"/>
                  <a:gd name="T35" fmla="*/ 24 h 60"/>
                  <a:gd name="T36" fmla="*/ 72 w 74"/>
                  <a:gd name="T37" fmla="*/ 24 h 60"/>
                  <a:gd name="T38" fmla="*/ 64 w 74"/>
                  <a:gd name="T39" fmla="*/ 8 h 60"/>
                  <a:gd name="T40" fmla="*/ 62 w 74"/>
                  <a:gd name="T41" fmla="*/ 2 h 60"/>
                  <a:gd name="T42" fmla="*/ 62 w 74"/>
                  <a:gd name="T43" fmla="*/ 2 h 60"/>
                  <a:gd name="T44" fmla="*/ 60 w 74"/>
                  <a:gd name="T45" fmla="*/ 0 h 60"/>
                  <a:gd name="T46" fmla="*/ 58 w 74"/>
                  <a:gd name="T47" fmla="*/ 0 h 60"/>
                  <a:gd name="T48" fmla="*/ 54 w 74"/>
                  <a:gd name="T49" fmla="*/ 0 h 60"/>
                  <a:gd name="T50" fmla="*/ 44 w 74"/>
                  <a:gd name="T51" fmla="*/ 2 h 60"/>
                  <a:gd name="T52" fmla="*/ 44 w 74"/>
                  <a:gd name="T53" fmla="*/ 2 h 60"/>
                  <a:gd name="T54" fmla="*/ 18 w 74"/>
                  <a:gd name="T55" fmla="*/ 14 h 60"/>
                  <a:gd name="T56" fmla="*/ 6 w 74"/>
                  <a:gd name="T57" fmla="*/ 20 h 60"/>
                  <a:gd name="T58" fmla="*/ 6 w 74"/>
                  <a:gd name="T59" fmla="*/ 20 h 60"/>
                  <a:gd name="T60" fmla="*/ 4 w 74"/>
                  <a:gd name="T61" fmla="*/ 20 h 60"/>
                  <a:gd name="T62" fmla="*/ 0 w 74"/>
                  <a:gd name="T63" fmla="*/ 22 h 60"/>
                  <a:gd name="T64" fmla="*/ 0 w 74"/>
                  <a:gd name="T65" fmla="*/ 24 h 60"/>
                  <a:gd name="T66" fmla="*/ 0 w 74"/>
                  <a:gd name="T67" fmla="*/ 28 h 60"/>
                  <a:gd name="T68" fmla="*/ 2 w 74"/>
                  <a:gd name="T69" fmla="*/ 32 h 60"/>
                  <a:gd name="T70" fmla="*/ 8 w 74"/>
                  <a:gd name="T71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4" h="60">
                    <a:moveTo>
                      <a:pt x="8" y="40"/>
                    </a:moveTo>
                    <a:lnTo>
                      <a:pt x="8" y="40"/>
                    </a:lnTo>
                    <a:lnTo>
                      <a:pt x="10" y="4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4" y="58"/>
                    </a:lnTo>
                    <a:lnTo>
                      <a:pt x="16" y="60"/>
                    </a:lnTo>
                    <a:lnTo>
                      <a:pt x="22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40" y="56"/>
                    </a:lnTo>
                    <a:lnTo>
                      <a:pt x="56" y="50"/>
                    </a:lnTo>
                    <a:lnTo>
                      <a:pt x="72" y="42"/>
                    </a:lnTo>
                    <a:lnTo>
                      <a:pt x="72" y="42"/>
                    </a:lnTo>
                    <a:lnTo>
                      <a:pt x="74" y="42"/>
                    </a:lnTo>
                    <a:lnTo>
                      <a:pt x="74" y="40"/>
                    </a:lnTo>
                    <a:lnTo>
                      <a:pt x="74" y="3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64" y="8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18" y="1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4" name="Freeform 27"/>
              <p:cNvSpPr>
                <a:spLocks/>
              </p:cNvSpPr>
              <p:nvPr/>
            </p:nvSpPr>
            <p:spPr bwMode="auto">
              <a:xfrm>
                <a:off x="1668463" y="3144838"/>
                <a:ext cx="117475" cy="95250"/>
              </a:xfrm>
              <a:custGeom>
                <a:avLst/>
                <a:gdLst>
                  <a:gd name="T0" fmla="*/ 8 w 74"/>
                  <a:gd name="T1" fmla="*/ 40 h 60"/>
                  <a:gd name="T2" fmla="*/ 8 w 74"/>
                  <a:gd name="T3" fmla="*/ 40 h 60"/>
                  <a:gd name="T4" fmla="*/ 10 w 74"/>
                  <a:gd name="T5" fmla="*/ 46 h 60"/>
                  <a:gd name="T6" fmla="*/ 12 w 74"/>
                  <a:gd name="T7" fmla="*/ 56 h 60"/>
                  <a:gd name="T8" fmla="*/ 12 w 74"/>
                  <a:gd name="T9" fmla="*/ 56 h 60"/>
                  <a:gd name="T10" fmla="*/ 14 w 74"/>
                  <a:gd name="T11" fmla="*/ 58 h 60"/>
                  <a:gd name="T12" fmla="*/ 16 w 74"/>
                  <a:gd name="T13" fmla="*/ 60 h 60"/>
                  <a:gd name="T14" fmla="*/ 22 w 74"/>
                  <a:gd name="T15" fmla="*/ 60 h 60"/>
                  <a:gd name="T16" fmla="*/ 30 w 74"/>
                  <a:gd name="T17" fmla="*/ 60 h 60"/>
                  <a:gd name="T18" fmla="*/ 30 w 74"/>
                  <a:gd name="T19" fmla="*/ 60 h 60"/>
                  <a:gd name="T20" fmla="*/ 40 w 74"/>
                  <a:gd name="T21" fmla="*/ 56 h 60"/>
                  <a:gd name="T22" fmla="*/ 56 w 74"/>
                  <a:gd name="T23" fmla="*/ 50 h 60"/>
                  <a:gd name="T24" fmla="*/ 72 w 74"/>
                  <a:gd name="T25" fmla="*/ 42 h 60"/>
                  <a:gd name="T26" fmla="*/ 72 w 74"/>
                  <a:gd name="T27" fmla="*/ 42 h 60"/>
                  <a:gd name="T28" fmla="*/ 74 w 74"/>
                  <a:gd name="T29" fmla="*/ 42 h 60"/>
                  <a:gd name="T30" fmla="*/ 74 w 74"/>
                  <a:gd name="T31" fmla="*/ 40 h 60"/>
                  <a:gd name="T32" fmla="*/ 74 w 74"/>
                  <a:gd name="T33" fmla="*/ 34 h 60"/>
                  <a:gd name="T34" fmla="*/ 72 w 74"/>
                  <a:gd name="T35" fmla="*/ 24 h 60"/>
                  <a:gd name="T36" fmla="*/ 72 w 74"/>
                  <a:gd name="T37" fmla="*/ 24 h 60"/>
                  <a:gd name="T38" fmla="*/ 64 w 74"/>
                  <a:gd name="T39" fmla="*/ 8 h 60"/>
                  <a:gd name="T40" fmla="*/ 62 w 74"/>
                  <a:gd name="T41" fmla="*/ 2 h 60"/>
                  <a:gd name="T42" fmla="*/ 62 w 74"/>
                  <a:gd name="T43" fmla="*/ 2 h 60"/>
                  <a:gd name="T44" fmla="*/ 60 w 74"/>
                  <a:gd name="T45" fmla="*/ 0 h 60"/>
                  <a:gd name="T46" fmla="*/ 58 w 74"/>
                  <a:gd name="T47" fmla="*/ 0 h 60"/>
                  <a:gd name="T48" fmla="*/ 54 w 74"/>
                  <a:gd name="T49" fmla="*/ 0 h 60"/>
                  <a:gd name="T50" fmla="*/ 44 w 74"/>
                  <a:gd name="T51" fmla="*/ 2 h 60"/>
                  <a:gd name="T52" fmla="*/ 44 w 74"/>
                  <a:gd name="T53" fmla="*/ 2 h 60"/>
                  <a:gd name="T54" fmla="*/ 18 w 74"/>
                  <a:gd name="T55" fmla="*/ 14 h 60"/>
                  <a:gd name="T56" fmla="*/ 6 w 74"/>
                  <a:gd name="T57" fmla="*/ 20 h 60"/>
                  <a:gd name="T58" fmla="*/ 6 w 74"/>
                  <a:gd name="T59" fmla="*/ 20 h 60"/>
                  <a:gd name="T60" fmla="*/ 4 w 74"/>
                  <a:gd name="T61" fmla="*/ 20 h 60"/>
                  <a:gd name="T62" fmla="*/ 0 w 74"/>
                  <a:gd name="T63" fmla="*/ 22 h 60"/>
                  <a:gd name="T64" fmla="*/ 0 w 74"/>
                  <a:gd name="T65" fmla="*/ 24 h 60"/>
                  <a:gd name="T66" fmla="*/ 0 w 74"/>
                  <a:gd name="T67" fmla="*/ 28 h 60"/>
                  <a:gd name="T68" fmla="*/ 2 w 74"/>
                  <a:gd name="T69" fmla="*/ 32 h 60"/>
                  <a:gd name="T70" fmla="*/ 8 w 74"/>
                  <a:gd name="T71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4" h="60">
                    <a:moveTo>
                      <a:pt x="8" y="40"/>
                    </a:moveTo>
                    <a:lnTo>
                      <a:pt x="8" y="40"/>
                    </a:lnTo>
                    <a:lnTo>
                      <a:pt x="10" y="4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4" y="58"/>
                    </a:lnTo>
                    <a:lnTo>
                      <a:pt x="16" y="60"/>
                    </a:lnTo>
                    <a:lnTo>
                      <a:pt x="22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40" y="56"/>
                    </a:lnTo>
                    <a:lnTo>
                      <a:pt x="56" y="50"/>
                    </a:lnTo>
                    <a:lnTo>
                      <a:pt x="72" y="42"/>
                    </a:lnTo>
                    <a:lnTo>
                      <a:pt x="72" y="42"/>
                    </a:lnTo>
                    <a:lnTo>
                      <a:pt x="74" y="42"/>
                    </a:lnTo>
                    <a:lnTo>
                      <a:pt x="74" y="40"/>
                    </a:lnTo>
                    <a:lnTo>
                      <a:pt x="74" y="3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64" y="8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18" y="1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5" name="Freeform 28"/>
              <p:cNvSpPr>
                <a:spLocks/>
              </p:cNvSpPr>
              <p:nvPr/>
            </p:nvSpPr>
            <p:spPr bwMode="auto">
              <a:xfrm>
                <a:off x="1636713" y="3065463"/>
                <a:ext cx="117475" cy="98425"/>
              </a:xfrm>
              <a:custGeom>
                <a:avLst/>
                <a:gdLst>
                  <a:gd name="T0" fmla="*/ 4 w 74"/>
                  <a:gd name="T1" fmla="*/ 32 h 62"/>
                  <a:gd name="T2" fmla="*/ 4 w 74"/>
                  <a:gd name="T3" fmla="*/ 32 h 62"/>
                  <a:gd name="T4" fmla="*/ 10 w 74"/>
                  <a:gd name="T5" fmla="*/ 42 h 62"/>
                  <a:gd name="T6" fmla="*/ 14 w 74"/>
                  <a:gd name="T7" fmla="*/ 50 h 62"/>
                  <a:gd name="T8" fmla="*/ 16 w 74"/>
                  <a:gd name="T9" fmla="*/ 58 h 62"/>
                  <a:gd name="T10" fmla="*/ 16 w 74"/>
                  <a:gd name="T11" fmla="*/ 58 h 62"/>
                  <a:gd name="T12" fmla="*/ 16 w 74"/>
                  <a:gd name="T13" fmla="*/ 62 h 62"/>
                  <a:gd name="T14" fmla="*/ 20 w 74"/>
                  <a:gd name="T15" fmla="*/ 62 h 62"/>
                  <a:gd name="T16" fmla="*/ 32 w 74"/>
                  <a:gd name="T17" fmla="*/ 60 h 62"/>
                  <a:gd name="T18" fmla="*/ 32 w 74"/>
                  <a:gd name="T19" fmla="*/ 60 h 62"/>
                  <a:gd name="T20" fmla="*/ 64 w 74"/>
                  <a:gd name="T21" fmla="*/ 46 h 62"/>
                  <a:gd name="T22" fmla="*/ 64 w 74"/>
                  <a:gd name="T23" fmla="*/ 46 h 62"/>
                  <a:gd name="T24" fmla="*/ 70 w 74"/>
                  <a:gd name="T25" fmla="*/ 42 h 62"/>
                  <a:gd name="T26" fmla="*/ 74 w 74"/>
                  <a:gd name="T27" fmla="*/ 38 h 62"/>
                  <a:gd name="T28" fmla="*/ 74 w 74"/>
                  <a:gd name="T29" fmla="*/ 34 h 62"/>
                  <a:gd name="T30" fmla="*/ 72 w 74"/>
                  <a:gd name="T31" fmla="*/ 30 h 62"/>
                  <a:gd name="T32" fmla="*/ 72 w 74"/>
                  <a:gd name="T33" fmla="*/ 30 h 62"/>
                  <a:gd name="T34" fmla="*/ 60 w 74"/>
                  <a:gd name="T35" fmla="*/ 6 h 62"/>
                  <a:gd name="T36" fmla="*/ 60 w 74"/>
                  <a:gd name="T37" fmla="*/ 6 h 62"/>
                  <a:gd name="T38" fmla="*/ 58 w 74"/>
                  <a:gd name="T39" fmla="*/ 2 h 62"/>
                  <a:gd name="T40" fmla="*/ 54 w 74"/>
                  <a:gd name="T41" fmla="*/ 0 h 62"/>
                  <a:gd name="T42" fmla="*/ 46 w 74"/>
                  <a:gd name="T43" fmla="*/ 2 h 62"/>
                  <a:gd name="T44" fmla="*/ 46 w 74"/>
                  <a:gd name="T45" fmla="*/ 2 h 62"/>
                  <a:gd name="T46" fmla="*/ 22 w 74"/>
                  <a:gd name="T47" fmla="*/ 14 h 62"/>
                  <a:gd name="T48" fmla="*/ 4 w 74"/>
                  <a:gd name="T49" fmla="*/ 22 h 62"/>
                  <a:gd name="T50" fmla="*/ 4 w 74"/>
                  <a:gd name="T51" fmla="*/ 22 h 62"/>
                  <a:gd name="T52" fmla="*/ 2 w 74"/>
                  <a:gd name="T53" fmla="*/ 22 h 62"/>
                  <a:gd name="T54" fmla="*/ 0 w 74"/>
                  <a:gd name="T55" fmla="*/ 24 h 62"/>
                  <a:gd name="T56" fmla="*/ 0 w 74"/>
                  <a:gd name="T57" fmla="*/ 26 h 62"/>
                  <a:gd name="T58" fmla="*/ 4 w 74"/>
                  <a:gd name="T5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62">
                    <a:moveTo>
                      <a:pt x="4" y="32"/>
                    </a:moveTo>
                    <a:lnTo>
                      <a:pt x="4" y="32"/>
                    </a:lnTo>
                    <a:lnTo>
                      <a:pt x="10" y="42"/>
                    </a:lnTo>
                    <a:lnTo>
                      <a:pt x="14" y="5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6" y="62"/>
                    </a:lnTo>
                    <a:lnTo>
                      <a:pt x="20" y="62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8" y="2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22" y="1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4" y="3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6" name="Freeform 29"/>
              <p:cNvSpPr>
                <a:spLocks/>
              </p:cNvSpPr>
              <p:nvPr/>
            </p:nvSpPr>
            <p:spPr bwMode="auto">
              <a:xfrm>
                <a:off x="1636713" y="3065463"/>
                <a:ext cx="117475" cy="98425"/>
              </a:xfrm>
              <a:custGeom>
                <a:avLst/>
                <a:gdLst>
                  <a:gd name="T0" fmla="*/ 4 w 74"/>
                  <a:gd name="T1" fmla="*/ 32 h 62"/>
                  <a:gd name="T2" fmla="*/ 4 w 74"/>
                  <a:gd name="T3" fmla="*/ 32 h 62"/>
                  <a:gd name="T4" fmla="*/ 10 w 74"/>
                  <a:gd name="T5" fmla="*/ 42 h 62"/>
                  <a:gd name="T6" fmla="*/ 14 w 74"/>
                  <a:gd name="T7" fmla="*/ 50 h 62"/>
                  <a:gd name="T8" fmla="*/ 16 w 74"/>
                  <a:gd name="T9" fmla="*/ 58 h 62"/>
                  <a:gd name="T10" fmla="*/ 16 w 74"/>
                  <a:gd name="T11" fmla="*/ 58 h 62"/>
                  <a:gd name="T12" fmla="*/ 16 w 74"/>
                  <a:gd name="T13" fmla="*/ 62 h 62"/>
                  <a:gd name="T14" fmla="*/ 20 w 74"/>
                  <a:gd name="T15" fmla="*/ 62 h 62"/>
                  <a:gd name="T16" fmla="*/ 32 w 74"/>
                  <a:gd name="T17" fmla="*/ 60 h 62"/>
                  <a:gd name="T18" fmla="*/ 32 w 74"/>
                  <a:gd name="T19" fmla="*/ 60 h 62"/>
                  <a:gd name="T20" fmla="*/ 64 w 74"/>
                  <a:gd name="T21" fmla="*/ 46 h 62"/>
                  <a:gd name="T22" fmla="*/ 64 w 74"/>
                  <a:gd name="T23" fmla="*/ 46 h 62"/>
                  <a:gd name="T24" fmla="*/ 70 w 74"/>
                  <a:gd name="T25" fmla="*/ 42 h 62"/>
                  <a:gd name="T26" fmla="*/ 74 w 74"/>
                  <a:gd name="T27" fmla="*/ 38 h 62"/>
                  <a:gd name="T28" fmla="*/ 74 w 74"/>
                  <a:gd name="T29" fmla="*/ 34 h 62"/>
                  <a:gd name="T30" fmla="*/ 72 w 74"/>
                  <a:gd name="T31" fmla="*/ 30 h 62"/>
                  <a:gd name="T32" fmla="*/ 72 w 74"/>
                  <a:gd name="T33" fmla="*/ 30 h 62"/>
                  <a:gd name="T34" fmla="*/ 60 w 74"/>
                  <a:gd name="T35" fmla="*/ 6 h 62"/>
                  <a:gd name="T36" fmla="*/ 60 w 74"/>
                  <a:gd name="T37" fmla="*/ 6 h 62"/>
                  <a:gd name="T38" fmla="*/ 58 w 74"/>
                  <a:gd name="T39" fmla="*/ 2 h 62"/>
                  <a:gd name="T40" fmla="*/ 54 w 74"/>
                  <a:gd name="T41" fmla="*/ 0 h 62"/>
                  <a:gd name="T42" fmla="*/ 46 w 74"/>
                  <a:gd name="T43" fmla="*/ 2 h 62"/>
                  <a:gd name="T44" fmla="*/ 46 w 74"/>
                  <a:gd name="T45" fmla="*/ 2 h 62"/>
                  <a:gd name="T46" fmla="*/ 22 w 74"/>
                  <a:gd name="T47" fmla="*/ 14 h 62"/>
                  <a:gd name="T48" fmla="*/ 4 w 74"/>
                  <a:gd name="T49" fmla="*/ 22 h 62"/>
                  <a:gd name="T50" fmla="*/ 4 w 74"/>
                  <a:gd name="T51" fmla="*/ 22 h 62"/>
                  <a:gd name="T52" fmla="*/ 2 w 74"/>
                  <a:gd name="T53" fmla="*/ 22 h 62"/>
                  <a:gd name="T54" fmla="*/ 0 w 74"/>
                  <a:gd name="T55" fmla="*/ 24 h 62"/>
                  <a:gd name="T56" fmla="*/ 0 w 74"/>
                  <a:gd name="T57" fmla="*/ 26 h 62"/>
                  <a:gd name="T58" fmla="*/ 4 w 74"/>
                  <a:gd name="T5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62">
                    <a:moveTo>
                      <a:pt x="4" y="32"/>
                    </a:moveTo>
                    <a:lnTo>
                      <a:pt x="4" y="32"/>
                    </a:lnTo>
                    <a:lnTo>
                      <a:pt x="10" y="42"/>
                    </a:lnTo>
                    <a:lnTo>
                      <a:pt x="14" y="5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6" y="62"/>
                    </a:lnTo>
                    <a:lnTo>
                      <a:pt x="20" y="62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8" y="2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22" y="1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4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7" name="Freeform 30"/>
              <p:cNvSpPr>
                <a:spLocks/>
              </p:cNvSpPr>
              <p:nvPr/>
            </p:nvSpPr>
            <p:spPr bwMode="auto">
              <a:xfrm>
                <a:off x="1608138" y="2992438"/>
                <a:ext cx="107950" cy="95250"/>
              </a:xfrm>
              <a:custGeom>
                <a:avLst/>
                <a:gdLst>
                  <a:gd name="T0" fmla="*/ 6 w 68"/>
                  <a:gd name="T1" fmla="*/ 36 h 60"/>
                  <a:gd name="T2" fmla="*/ 6 w 68"/>
                  <a:gd name="T3" fmla="*/ 36 h 60"/>
                  <a:gd name="T4" fmla="*/ 8 w 68"/>
                  <a:gd name="T5" fmla="*/ 42 h 60"/>
                  <a:gd name="T6" fmla="*/ 12 w 68"/>
                  <a:gd name="T7" fmla="*/ 50 h 60"/>
                  <a:gd name="T8" fmla="*/ 12 w 68"/>
                  <a:gd name="T9" fmla="*/ 50 h 60"/>
                  <a:gd name="T10" fmla="*/ 12 w 68"/>
                  <a:gd name="T11" fmla="*/ 54 h 60"/>
                  <a:gd name="T12" fmla="*/ 14 w 68"/>
                  <a:gd name="T13" fmla="*/ 58 h 60"/>
                  <a:gd name="T14" fmla="*/ 14 w 68"/>
                  <a:gd name="T15" fmla="*/ 60 h 60"/>
                  <a:gd name="T16" fmla="*/ 18 w 68"/>
                  <a:gd name="T17" fmla="*/ 60 h 60"/>
                  <a:gd name="T18" fmla="*/ 28 w 68"/>
                  <a:gd name="T19" fmla="*/ 56 h 60"/>
                  <a:gd name="T20" fmla="*/ 28 w 68"/>
                  <a:gd name="T21" fmla="*/ 56 h 60"/>
                  <a:gd name="T22" fmla="*/ 54 w 68"/>
                  <a:gd name="T23" fmla="*/ 46 h 60"/>
                  <a:gd name="T24" fmla="*/ 66 w 68"/>
                  <a:gd name="T25" fmla="*/ 40 h 60"/>
                  <a:gd name="T26" fmla="*/ 66 w 68"/>
                  <a:gd name="T27" fmla="*/ 40 h 60"/>
                  <a:gd name="T28" fmla="*/ 68 w 68"/>
                  <a:gd name="T29" fmla="*/ 36 h 60"/>
                  <a:gd name="T30" fmla="*/ 68 w 68"/>
                  <a:gd name="T31" fmla="*/ 32 h 60"/>
                  <a:gd name="T32" fmla="*/ 68 w 68"/>
                  <a:gd name="T33" fmla="*/ 26 h 60"/>
                  <a:gd name="T34" fmla="*/ 68 w 68"/>
                  <a:gd name="T35" fmla="*/ 26 h 60"/>
                  <a:gd name="T36" fmla="*/ 62 w 68"/>
                  <a:gd name="T37" fmla="*/ 12 h 60"/>
                  <a:gd name="T38" fmla="*/ 56 w 68"/>
                  <a:gd name="T39" fmla="*/ 4 h 60"/>
                  <a:gd name="T40" fmla="*/ 56 w 68"/>
                  <a:gd name="T41" fmla="*/ 4 h 60"/>
                  <a:gd name="T42" fmla="*/ 56 w 68"/>
                  <a:gd name="T43" fmla="*/ 2 h 60"/>
                  <a:gd name="T44" fmla="*/ 54 w 68"/>
                  <a:gd name="T45" fmla="*/ 0 h 60"/>
                  <a:gd name="T46" fmla="*/ 50 w 68"/>
                  <a:gd name="T47" fmla="*/ 0 h 60"/>
                  <a:gd name="T48" fmla="*/ 40 w 68"/>
                  <a:gd name="T49" fmla="*/ 4 h 60"/>
                  <a:gd name="T50" fmla="*/ 40 w 68"/>
                  <a:gd name="T51" fmla="*/ 4 h 60"/>
                  <a:gd name="T52" fmla="*/ 4 w 68"/>
                  <a:gd name="T53" fmla="*/ 22 h 60"/>
                  <a:gd name="T54" fmla="*/ 4 w 68"/>
                  <a:gd name="T55" fmla="*/ 22 h 60"/>
                  <a:gd name="T56" fmla="*/ 2 w 68"/>
                  <a:gd name="T57" fmla="*/ 24 h 60"/>
                  <a:gd name="T58" fmla="*/ 0 w 68"/>
                  <a:gd name="T59" fmla="*/ 26 h 60"/>
                  <a:gd name="T60" fmla="*/ 0 w 68"/>
                  <a:gd name="T61" fmla="*/ 30 h 60"/>
                  <a:gd name="T62" fmla="*/ 6 w 68"/>
                  <a:gd name="T63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" h="60">
                    <a:moveTo>
                      <a:pt x="6" y="36"/>
                    </a:moveTo>
                    <a:lnTo>
                      <a:pt x="6" y="36"/>
                    </a:lnTo>
                    <a:lnTo>
                      <a:pt x="8" y="4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4"/>
                    </a:lnTo>
                    <a:lnTo>
                      <a:pt x="14" y="58"/>
                    </a:lnTo>
                    <a:lnTo>
                      <a:pt x="14" y="60"/>
                    </a:lnTo>
                    <a:lnTo>
                      <a:pt x="18" y="60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54" y="46"/>
                    </a:lnTo>
                    <a:lnTo>
                      <a:pt x="66" y="40"/>
                    </a:lnTo>
                    <a:lnTo>
                      <a:pt x="66" y="40"/>
                    </a:lnTo>
                    <a:lnTo>
                      <a:pt x="68" y="36"/>
                    </a:lnTo>
                    <a:lnTo>
                      <a:pt x="68" y="32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2" y="12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8" name="Freeform 31"/>
              <p:cNvSpPr>
                <a:spLocks/>
              </p:cNvSpPr>
              <p:nvPr/>
            </p:nvSpPr>
            <p:spPr bwMode="auto">
              <a:xfrm>
                <a:off x="1608138" y="2992438"/>
                <a:ext cx="107950" cy="95250"/>
              </a:xfrm>
              <a:custGeom>
                <a:avLst/>
                <a:gdLst>
                  <a:gd name="T0" fmla="*/ 6 w 68"/>
                  <a:gd name="T1" fmla="*/ 36 h 60"/>
                  <a:gd name="T2" fmla="*/ 6 w 68"/>
                  <a:gd name="T3" fmla="*/ 36 h 60"/>
                  <a:gd name="T4" fmla="*/ 8 w 68"/>
                  <a:gd name="T5" fmla="*/ 42 h 60"/>
                  <a:gd name="T6" fmla="*/ 12 w 68"/>
                  <a:gd name="T7" fmla="*/ 50 h 60"/>
                  <a:gd name="T8" fmla="*/ 12 w 68"/>
                  <a:gd name="T9" fmla="*/ 50 h 60"/>
                  <a:gd name="T10" fmla="*/ 12 w 68"/>
                  <a:gd name="T11" fmla="*/ 54 h 60"/>
                  <a:gd name="T12" fmla="*/ 14 w 68"/>
                  <a:gd name="T13" fmla="*/ 58 h 60"/>
                  <a:gd name="T14" fmla="*/ 14 w 68"/>
                  <a:gd name="T15" fmla="*/ 60 h 60"/>
                  <a:gd name="T16" fmla="*/ 18 w 68"/>
                  <a:gd name="T17" fmla="*/ 60 h 60"/>
                  <a:gd name="T18" fmla="*/ 28 w 68"/>
                  <a:gd name="T19" fmla="*/ 56 h 60"/>
                  <a:gd name="T20" fmla="*/ 28 w 68"/>
                  <a:gd name="T21" fmla="*/ 56 h 60"/>
                  <a:gd name="T22" fmla="*/ 54 w 68"/>
                  <a:gd name="T23" fmla="*/ 46 h 60"/>
                  <a:gd name="T24" fmla="*/ 66 w 68"/>
                  <a:gd name="T25" fmla="*/ 40 h 60"/>
                  <a:gd name="T26" fmla="*/ 66 w 68"/>
                  <a:gd name="T27" fmla="*/ 40 h 60"/>
                  <a:gd name="T28" fmla="*/ 68 w 68"/>
                  <a:gd name="T29" fmla="*/ 36 h 60"/>
                  <a:gd name="T30" fmla="*/ 68 w 68"/>
                  <a:gd name="T31" fmla="*/ 32 h 60"/>
                  <a:gd name="T32" fmla="*/ 68 w 68"/>
                  <a:gd name="T33" fmla="*/ 26 h 60"/>
                  <a:gd name="T34" fmla="*/ 68 w 68"/>
                  <a:gd name="T35" fmla="*/ 26 h 60"/>
                  <a:gd name="T36" fmla="*/ 62 w 68"/>
                  <a:gd name="T37" fmla="*/ 12 h 60"/>
                  <a:gd name="T38" fmla="*/ 56 w 68"/>
                  <a:gd name="T39" fmla="*/ 4 h 60"/>
                  <a:gd name="T40" fmla="*/ 56 w 68"/>
                  <a:gd name="T41" fmla="*/ 4 h 60"/>
                  <a:gd name="T42" fmla="*/ 56 w 68"/>
                  <a:gd name="T43" fmla="*/ 2 h 60"/>
                  <a:gd name="T44" fmla="*/ 54 w 68"/>
                  <a:gd name="T45" fmla="*/ 0 h 60"/>
                  <a:gd name="T46" fmla="*/ 50 w 68"/>
                  <a:gd name="T47" fmla="*/ 0 h 60"/>
                  <a:gd name="T48" fmla="*/ 40 w 68"/>
                  <a:gd name="T49" fmla="*/ 4 h 60"/>
                  <a:gd name="T50" fmla="*/ 40 w 68"/>
                  <a:gd name="T51" fmla="*/ 4 h 60"/>
                  <a:gd name="T52" fmla="*/ 4 w 68"/>
                  <a:gd name="T53" fmla="*/ 22 h 60"/>
                  <a:gd name="T54" fmla="*/ 4 w 68"/>
                  <a:gd name="T55" fmla="*/ 22 h 60"/>
                  <a:gd name="T56" fmla="*/ 2 w 68"/>
                  <a:gd name="T57" fmla="*/ 24 h 60"/>
                  <a:gd name="T58" fmla="*/ 0 w 68"/>
                  <a:gd name="T59" fmla="*/ 26 h 60"/>
                  <a:gd name="T60" fmla="*/ 0 w 68"/>
                  <a:gd name="T61" fmla="*/ 30 h 60"/>
                  <a:gd name="T62" fmla="*/ 6 w 68"/>
                  <a:gd name="T63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" h="60">
                    <a:moveTo>
                      <a:pt x="6" y="36"/>
                    </a:moveTo>
                    <a:lnTo>
                      <a:pt x="6" y="36"/>
                    </a:lnTo>
                    <a:lnTo>
                      <a:pt x="8" y="4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4"/>
                    </a:lnTo>
                    <a:lnTo>
                      <a:pt x="14" y="58"/>
                    </a:lnTo>
                    <a:lnTo>
                      <a:pt x="14" y="60"/>
                    </a:lnTo>
                    <a:lnTo>
                      <a:pt x="18" y="60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54" y="46"/>
                    </a:lnTo>
                    <a:lnTo>
                      <a:pt x="66" y="40"/>
                    </a:lnTo>
                    <a:lnTo>
                      <a:pt x="66" y="40"/>
                    </a:lnTo>
                    <a:lnTo>
                      <a:pt x="68" y="36"/>
                    </a:lnTo>
                    <a:lnTo>
                      <a:pt x="68" y="32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2" y="12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6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9" name="Freeform 32"/>
              <p:cNvSpPr>
                <a:spLocks/>
              </p:cNvSpPr>
              <p:nvPr/>
            </p:nvSpPr>
            <p:spPr bwMode="auto">
              <a:xfrm>
                <a:off x="1585913" y="2916238"/>
                <a:ext cx="101600" cy="101600"/>
              </a:xfrm>
              <a:custGeom>
                <a:avLst/>
                <a:gdLst>
                  <a:gd name="T0" fmla="*/ 64 w 64"/>
                  <a:gd name="T1" fmla="*/ 34 h 64"/>
                  <a:gd name="T2" fmla="*/ 64 w 64"/>
                  <a:gd name="T3" fmla="*/ 34 h 64"/>
                  <a:gd name="T4" fmla="*/ 64 w 64"/>
                  <a:gd name="T5" fmla="*/ 34 h 64"/>
                  <a:gd name="T6" fmla="*/ 64 w 64"/>
                  <a:gd name="T7" fmla="*/ 36 h 64"/>
                  <a:gd name="T8" fmla="*/ 62 w 64"/>
                  <a:gd name="T9" fmla="*/ 40 h 64"/>
                  <a:gd name="T10" fmla="*/ 54 w 64"/>
                  <a:gd name="T11" fmla="*/ 44 h 64"/>
                  <a:gd name="T12" fmla="*/ 54 w 64"/>
                  <a:gd name="T13" fmla="*/ 44 h 64"/>
                  <a:gd name="T14" fmla="*/ 18 w 64"/>
                  <a:gd name="T15" fmla="*/ 62 h 64"/>
                  <a:gd name="T16" fmla="*/ 18 w 64"/>
                  <a:gd name="T17" fmla="*/ 62 h 64"/>
                  <a:gd name="T18" fmla="*/ 14 w 64"/>
                  <a:gd name="T19" fmla="*/ 64 h 64"/>
                  <a:gd name="T20" fmla="*/ 12 w 64"/>
                  <a:gd name="T21" fmla="*/ 62 h 64"/>
                  <a:gd name="T22" fmla="*/ 10 w 64"/>
                  <a:gd name="T23" fmla="*/ 58 h 64"/>
                  <a:gd name="T24" fmla="*/ 10 w 64"/>
                  <a:gd name="T25" fmla="*/ 58 h 64"/>
                  <a:gd name="T26" fmla="*/ 6 w 64"/>
                  <a:gd name="T27" fmla="*/ 44 h 64"/>
                  <a:gd name="T28" fmla="*/ 4 w 64"/>
                  <a:gd name="T29" fmla="*/ 36 h 64"/>
                  <a:gd name="T30" fmla="*/ 2 w 64"/>
                  <a:gd name="T31" fmla="*/ 32 h 64"/>
                  <a:gd name="T32" fmla="*/ 2 w 64"/>
                  <a:gd name="T33" fmla="*/ 32 h 64"/>
                  <a:gd name="T34" fmla="*/ 0 w 64"/>
                  <a:gd name="T35" fmla="*/ 30 h 64"/>
                  <a:gd name="T36" fmla="*/ 0 w 64"/>
                  <a:gd name="T37" fmla="*/ 26 h 64"/>
                  <a:gd name="T38" fmla="*/ 0 w 64"/>
                  <a:gd name="T39" fmla="*/ 22 h 64"/>
                  <a:gd name="T40" fmla="*/ 6 w 64"/>
                  <a:gd name="T41" fmla="*/ 18 h 64"/>
                  <a:gd name="T42" fmla="*/ 6 w 64"/>
                  <a:gd name="T43" fmla="*/ 18 h 64"/>
                  <a:gd name="T44" fmla="*/ 36 w 64"/>
                  <a:gd name="T45" fmla="*/ 4 h 64"/>
                  <a:gd name="T46" fmla="*/ 36 w 64"/>
                  <a:gd name="T47" fmla="*/ 4 h 64"/>
                  <a:gd name="T48" fmla="*/ 44 w 64"/>
                  <a:gd name="T49" fmla="*/ 0 h 64"/>
                  <a:gd name="T50" fmla="*/ 50 w 64"/>
                  <a:gd name="T51" fmla="*/ 0 h 64"/>
                  <a:gd name="T52" fmla="*/ 52 w 64"/>
                  <a:gd name="T53" fmla="*/ 2 h 64"/>
                  <a:gd name="T54" fmla="*/ 52 w 64"/>
                  <a:gd name="T55" fmla="*/ 4 h 64"/>
                  <a:gd name="T56" fmla="*/ 52 w 64"/>
                  <a:gd name="T57" fmla="*/ 4 h 64"/>
                  <a:gd name="T58" fmla="*/ 60 w 64"/>
                  <a:gd name="T59" fmla="*/ 22 h 64"/>
                  <a:gd name="T60" fmla="*/ 64 w 64"/>
                  <a:gd name="T61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64">
                    <a:moveTo>
                      <a:pt x="64" y="34"/>
                    </a:moveTo>
                    <a:lnTo>
                      <a:pt x="64" y="34"/>
                    </a:lnTo>
                    <a:lnTo>
                      <a:pt x="64" y="34"/>
                    </a:lnTo>
                    <a:lnTo>
                      <a:pt x="64" y="36"/>
                    </a:lnTo>
                    <a:lnTo>
                      <a:pt x="62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4" y="64"/>
                    </a:lnTo>
                    <a:lnTo>
                      <a:pt x="12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60" y="22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0" name="Freeform 33"/>
              <p:cNvSpPr>
                <a:spLocks/>
              </p:cNvSpPr>
              <p:nvPr/>
            </p:nvSpPr>
            <p:spPr bwMode="auto">
              <a:xfrm>
                <a:off x="1585913" y="2916238"/>
                <a:ext cx="101600" cy="101600"/>
              </a:xfrm>
              <a:custGeom>
                <a:avLst/>
                <a:gdLst>
                  <a:gd name="T0" fmla="*/ 64 w 64"/>
                  <a:gd name="T1" fmla="*/ 34 h 64"/>
                  <a:gd name="T2" fmla="*/ 64 w 64"/>
                  <a:gd name="T3" fmla="*/ 34 h 64"/>
                  <a:gd name="T4" fmla="*/ 64 w 64"/>
                  <a:gd name="T5" fmla="*/ 34 h 64"/>
                  <a:gd name="T6" fmla="*/ 64 w 64"/>
                  <a:gd name="T7" fmla="*/ 36 h 64"/>
                  <a:gd name="T8" fmla="*/ 62 w 64"/>
                  <a:gd name="T9" fmla="*/ 40 h 64"/>
                  <a:gd name="T10" fmla="*/ 54 w 64"/>
                  <a:gd name="T11" fmla="*/ 44 h 64"/>
                  <a:gd name="T12" fmla="*/ 54 w 64"/>
                  <a:gd name="T13" fmla="*/ 44 h 64"/>
                  <a:gd name="T14" fmla="*/ 18 w 64"/>
                  <a:gd name="T15" fmla="*/ 62 h 64"/>
                  <a:gd name="T16" fmla="*/ 18 w 64"/>
                  <a:gd name="T17" fmla="*/ 62 h 64"/>
                  <a:gd name="T18" fmla="*/ 14 w 64"/>
                  <a:gd name="T19" fmla="*/ 64 h 64"/>
                  <a:gd name="T20" fmla="*/ 12 w 64"/>
                  <a:gd name="T21" fmla="*/ 62 h 64"/>
                  <a:gd name="T22" fmla="*/ 10 w 64"/>
                  <a:gd name="T23" fmla="*/ 58 h 64"/>
                  <a:gd name="T24" fmla="*/ 10 w 64"/>
                  <a:gd name="T25" fmla="*/ 58 h 64"/>
                  <a:gd name="T26" fmla="*/ 6 w 64"/>
                  <a:gd name="T27" fmla="*/ 44 h 64"/>
                  <a:gd name="T28" fmla="*/ 4 w 64"/>
                  <a:gd name="T29" fmla="*/ 36 h 64"/>
                  <a:gd name="T30" fmla="*/ 2 w 64"/>
                  <a:gd name="T31" fmla="*/ 32 h 64"/>
                  <a:gd name="T32" fmla="*/ 2 w 64"/>
                  <a:gd name="T33" fmla="*/ 32 h 64"/>
                  <a:gd name="T34" fmla="*/ 0 w 64"/>
                  <a:gd name="T35" fmla="*/ 30 h 64"/>
                  <a:gd name="T36" fmla="*/ 0 w 64"/>
                  <a:gd name="T37" fmla="*/ 26 h 64"/>
                  <a:gd name="T38" fmla="*/ 0 w 64"/>
                  <a:gd name="T39" fmla="*/ 22 h 64"/>
                  <a:gd name="T40" fmla="*/ 6 w 64"/>
                  <a:gd name="T41" fmla="*/ 18 h 64"/>
                  <a:gd name="T42" fmla="*/ 6 w 64"/>
                  <a:gd name="T43" fmla="*/ 18 h 64"/>
                  <a:gd name="T44" fmla="*/ 36 w 64"/>
                  <a:gd name="T45" fmla="*/ 4 h 64"/>
                  <a:gd name="T46" fmla="*/ 36 w 64"/>
                  <a:gd name="T47" fmla="*/ 4 h 64"/>
                  <a:gd name="T48" fmla="*/ 44 w 64"/>
                  <a:gd name="T49" fmla="*/ 0 h 64"/>
                  <a:gd name="T50" fmla="*/ 50 w 64"/>
                  <a:gd name="T51" fmla="*/ 0 h 64"/>
                  <a:gd name="T52" fmla="*/ 52 w 64"/>
                  <a:gd name="T53" fmla="*/ 2 h 64"/>
                  <a:gd name="T54" fmla="*/ 52 w 64"/>
                  <a:gd name="T55" fmla="*/ 4 h 64"/>
                  <a:gd name="T56" fmla="*/ 52 w 64"/>
                  <a:gd name="T57" fmla="*/ 4 h 64"/>
                  <a:gd name="T58" fmla="*/ 60 w 64"/>
                  <a:gd name="T59" fmla="*/ 22 h 64"/>
                  <a:gd name="T60" fmla="*/ 64 w 64"/>
                  <a:gd name="T61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64">
                    <a:moveTo>
                      <a:pt x="64" y="34"/>
                    </a:moveTo>
                    <a:lnTo>
                      <a:pt x="64" y="34"/>
                    </a:lnTo>
                    <a:lnTo>
                      <a:pt x="64" y="34"/>
                    </a:lnTo>
                    <a:lnTo>
                      <a:pt x="64" y="36"/>
                    </a:lnTo>
                    <a:lnTo>
                      <a:pt x="62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4" y="64"/>
                    </a:lnTo>
                    <a:lnTo>
                      <a:pt x="12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60" y="22"/>
                    </a:lnTo>
                    <a:lnTo>
                      <a:pt x="64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1" name="Freeform 34"/>
              <p:cNvSpPr>
                <a:spLocks/>
              </p:cNvSpPr>
              <p:nvPr/>
            </p:nvSpPr>
            <p:spPr bwMode="auto">
              <a:xfrm>
                <a:off x="1570038" y="2849563"/>
                <a:ext cx="85725" cy="92075"/>
              </a:xfrm>
              <a:custGeom>
                <a:avLst/>
                <a:gdLst>
                  <a:gd name="T0" fmla="*/ 26 w 54"/>
                  <a:gd name="T1" fmla="*/ 50 h 58"/>
                  <a:gd name="T2" fmla="*/ 10 w 54"/>
                  <a:gd name="T3" fmla="*/ 56 h 58"/>
                  <a:gd name="T4" fmla="*/ 10 w 54"/>
                  <a:gd name="T5" fmla="*/ 56 h 58"/>
                  <a:gd name="T6" fmla="*/ 6 w 54"/>
                  <a:gd name="T7" fmla="*/ 58 h 58"/>
                  <a:gd name="T8" fmla="*/ 4 w 54"/>
                  <a:gd name="T9" fmla="*/ 58 h 58"/>
                  <a:gd name="T10" fmla="*/ 2 w 54"/>
                  <a:gd name="T11" fmla="*/ 52 h 58"/>
                  <a:gd name="T12" fmla="*/ 2 w 54"/>
                  <a:gd name="T13" fmla="*/ 52 h 58"/>
                  <a:gd name="T14" fmla="*/ 2 w 54"/>
                  <a:gd name="T15" fmla="*/ 44 h 58"/>
                  <a:gd name="T16" fmla="*/ 0 w 54"/>
                  <a:gd name="T17" fmla="*/ 38 h 58"/>
                  <a:gd name="T18" fmla="*/ 2 w 54"/>
                  <a:gd name="T19" fmla="*/ 32 h 58"/>
                  <a:gd name="T20" fmla="*/ 6 w 54"/>
                  <a:gd name="T21" fmla="*/ 26 h 58"/>
                  <a:gd name="T22" fmla="*/ 6 w 54"/>
                  <a:gd name="T23" fmla="*/ 26 h 58"/>
                  <a:gd name="T24" fmla="*/ 14 w 54"/>
                  <a:gd name="T25" fmla="*/ 18 h 58"/>
                  <a:gd name="T26" fmla="*/ 22 w 54"/>
                  <a:gd name="T27" fmla="*/ 12 h 58"/>
                  <a:gd name="T28" fmla="*/ 34 w 54"/>
                  <a:gd name="T29" fmla="*/ 4 h 58"/>
                  <a:gd name="T30" fmla="*/ 34 w 54"/>
                  <a:gd name="T31" fmla="*/ 4 h 58"/>
                  <a:gd name="T32" fmla="*/ 38 w 54"/>
                  <a:gd name="T33" fmla="*/ 0 h 58"/>
                  <a:gd name="T34" fmla="*/ 42 w 54"/>
                  <a:gd name="T35" fmla="*/ 2 h 58"/>
                  <a:gd name="T36" fmla="*/ 44 w 54"/>
                  <a:gd name="T37" fmla="*/ 6 h 58"/>
                  <a:gd name="T38" fmla="*/ 44 w 54"/>
                  <a:gd name="T39" fmla="*/ 6 h 58"/>
                  <a:gd name="T40" fmla="*/ 52 w 54"/>
                  <a:gd name="T41" fmla="*/ 26 h 58"/>
                  <a:gd name="T42" fmla="*/ 52 w 54"/>
                  <a:gd name="T43" fmla="*/ 26 h 58"/>
                  <a:gd name="T44" fmla="*/ 54 w 54"/>
                  <a:gd name="T45" fmla="*/ 30 h 58"/>
                  <a:gd name="T46" fmla="*/ 52 w 54"/>
                  <a:gd name="T47" fmla="*/ 34 h 58"/>
                  <a:gd name="T48" fmla="*/ 50 w 54"/>
                  <a:gd name="T49" fmla="*/ 36 h 58"/>
                  <a:gd name="T50" fmla="*/ 50 w 54"/>
                  <a:gd name="T51" fmla="*/ 36 h 58"/>
                  <a:gd name="T52" fmla="*/ 36 w 54"/>
                  <a:gd name="T53" fmla="*/ 44 h 58"/>
                  <a:gd name="T54" fmla="*/ 26 w 54"/>
                  <a:gd name="T55" fmla="*/ 50 h 58"/>
                  <a:gd name="T56" fmla="*/ 26 w 54"/>
                  <a:gd name="T57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58">
                    <a:moveTo>
                      <a:pt x="26" y="50"/>
                    </a:moveTo>
                    <a:lnTo>
                      <a:pt x="10" y="56"/>
                    </a:lnTo>
                    <a:lnTo>
                      <a:pt x="10" y="56"/>
                    </a:lnTo>
                    <a:lnTo>
                      <a:pt x="6" y="58"/>
                    </a:lnTo>
                    <a:lnTo>
                      <a:pt x="4" y="58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14" y="18"/>
                    </a:lnTo>
                    <a:lnTo>
                      <a:pt x="22" y="12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4" y="30"/>
                    </a:lnTo>
                    <a:lnTo>
                      <a:pt x="52" y="34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36" y="44"/>
                    </a:lnTo>
                    <a:lnTo>
                      <a:pt x="26" y="50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2" name="Freeform 35"/>
              <p:cNvSpPr>
                <a:spLocks/>
              </p:cNvSpPr>
              <p:nvPr/>
            </p:nvSpPr>
            <p:spPr bwMode="auto">
              <a:xfrm>
                <a:off x="1560513" y="2798763"/>
                <a:ext cx="66675" cy="79375"/>
              </a:xfrm>
              <a:custGeom>
                <a:avLst/>
                <a:gdLst>
                  <a:gd name="T0" fmla="*/ 2 w 42"/>
                  <a:gd name="T1" fmla="*/ 30 h 50"/>
                  <a:gd name="T2" fmla="*/ 2 w 42"/>
                  <a:gd name="T3" fmla="*/ 30 h 50"/>
                  <a:gd name="T4" fmla="*/ 2 w 42"/>
                  <a:gd name="T5" fmla="*/ 46 h 50"/>
                  <a:gd name="T6" fmla="*/ 2 w 42"/>
                  <a:gd name="T7" fmla="*/ 46 h 50"/>
                  <a:gd name="T8" fmla="*/ 2 w 42"/>
                  <a:gd name="T9" fmla="*/ 48 h 50"/>
                  <a:gd name="T10" fmla="*/ 4 w 42"/>
                  <a:gd name="T11" fmla="*/ 50 h 50"/>
                  <a:gd name="T12" fmla="*/ 10 w 42"/>
                  <a:gd name="T13" fmla="*/ 50 h 50"/>
                  <a:gd name="T14" fmla="*/ 14 w 42"/>
                  <a:gd name="T15" fmla="*/ 46 h 50"/>
                  <a:gd name="T16" fmla="*/ 14 w 42"/>
                  <a:gd name="T17" fmla="*/ 46 h 50"/>
                  <a:gd name="T18" fmla="*/ 28 w 42"/>
                  <a:gd name="T19" fmla="*/ 34 h 50"/>
                  <a:gd name="T20" fmla="*/ 38 w 42"/>
                  <a:gd name="T21" fmla="*/ 28 h 50"/>
                  <a:gd name="T22" fmla="*/ 38 w 42"/>
                  <a:gd name="T23" fmla="*/ 28 h 50"/>
                  <a:gd name="T24" fmla="*/ 40 w 42"/>
                  <a:gd name="T25" fmla="*/ 26 h 50"/>
                  <a:gd name="T26" fmla="*/ 42 w 42"/>
                  <a:gd name="T27" fmla="*/ 24 h 50"/>
                  <a:gd name="T28" fmla="*/ 42 w 42"/>
                  <a:gd name="T29" fmla="*/ 18 h 50"/>
                  <a:gd name="T30" fmla="*/ 42 w 42"/>
                  <a:gd name="T31" fmla="*/ 14 h 50"/>
                  <a:gd name="T32" fmla="*/ 42 w 42"/>
                  <a:gd name="T33" fmla="*/ 14 h 50"/>
                  <a:gd name="T34" fmla="*/ 38 w 42"/>
                  <a:gd name="T35" fmla="*/ 6 h 50"/>
                  <a:gd name="T36" fmla="*/ 34 w 42"/>
                  <a:gd name="T37" fmla="*/ 2 h 50"/>
                  <a:gd name="T38" fmla="*/ 34 w 42"/>
                  <a:gd name="T39" fmla="*/ 2 h 50"/>
                  <a:gd name="T40" fmla="*/ 32 w 42"/>
                  <a:gd name="T41" fmla="*/ 0 h 50"/>
                  <a:gd name="T42" fmla="*/ 28 w 42"/>
                  <a:gd name="T43" fmla="*/ 0 h 50"/>
                  <a:gd name="T44" fmla="*/ 22 w 42"/>
                  <a:gd name="T45" fmla="*/ 2 h 50"/>
                  <a:gd name="T46" fmla="*/ 22 w 42"/>
                  <a:gd name="T47" fmla="*/ 2 h 50"/>
                  <a:gd name="T48" fmla="*/ 8 w 42"/>
                  <a:gd name="T49" fmla="*/ 12 h 50"/>
                  <a:gd name="T50" fmla="*/ 2 w 42"/>
                  <a:gd name="T51" fmla="*/ 16 h 50"/>
                  <a:gd name="T52" fmla="*/ 2 w 42"/>
                  <a:gd name="T53" fmla="*/ 16 h 50"/>
                  <a:gd name="T54" fmla="*/ 0 w 42"/>
                  <a:gd name="T55" fmla="*/ 20 h 50"/>
                  <a:gd name="T56" fmla="*/ 0 w 42"/>
                  <a:gd name="T57" fmla="*/ 24 h 50"/>
                  <a:gd name="T58" fmla="*/ 2 w 42"/>
                  <a:gd name="T59" fmla="*/ 30 h 50"/>
                  <a:gd name="T60" fmla="*/ 2 w 42"/>
                  <a:gd name="T61" fmla="*/ 3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50">
                    <a:moveTo>
                      <a:pt x="2" y="30"/>
                    </a:moveTo>
                    <a:lnTo>
                      <a:pt x="2" y="30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4" y="50"/>
                    </a:lnTo>
                    <a:lnTo>
                      <a:pt x="10" y="50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28" y="34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40" y="26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38" y="6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8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3" name="Freeform 36"/>
              <p:cNvSpPr>
                <a:spLocks/>
              </p:cNvSpPr>
              <p:nvPr/>
            </p:nvSpPr>
            <p:spPr bwMode="auto">
              <a:xfrm>
                <a:off x="1544638" y="2751138"/>
                <a:ext cx="63500" cy="69850"/>
              </a:xfrm>
              <a:custGeom>
                <a:avLst/>
                <a:gdLst>
                  <a:gd name="T0" fmla="*/ 38 w 40"/>
                  <a:gd name="T1" fmla="*/ 4 h 44"/>
                  <a:gd name="T2" fmla="*/ 40 w 40"/>
                  <a:gd name="T3" fmla="*/ 22 h 44"/>
                  <a:gd name="T4" fmla="*/ 40 w 40"/>
                  <a:gd name="T5" fmla="*/ 22 h 44"/>
                  <a:gd name="T6" fmla="*/ 36 w 40"/>
                  <a:gd name="T7" fmla="*/ 24 h 44"/>
                  <a:gd name="T8" fmla="*/ 28 w 40"/>
                  <a:gd name="T9" fmla="*/ 28 h 44"/>
                  <a:gd name="T10" fmla="*/ 28 w 40"/>
                  <a:gd name="T11" fmla="*/ 28 h 44"/>
                  <a:gd name="T12" fmla="*/ 22 w 40"/>
                  <a:gd name="T13" fmla="*/ 32 h 44"/>
                  <a:gd name="T14" fmla="*/ 16 w 40"/>
                  <a:gd name="T15" fmla="*/ 36 h 44"/>
                  <a:gd name="T16" fmla="*/ 10 w 40"/>
                  <a:gd name="T17" fmla="*/ 44 h 44"/>
                  <a:gd name="T18" fmla="*/ 10 w 40"/>
                  <a:gd name="T19" fmla="*/ 44 h 44"/>
                  <a:gd name="T20" fmla="*/ 8 w 40"/>
                  <a:gd name="T21" fmla="*/ 44 h 44"/>
                  <a:gd name="T22" fmla="*/ 6 w 40"/>
                  <a:gd name="T23" fmla="*/ 42 h 44"/>
                  <a:gd name="T24" fmla="*/ 4 w 40"/>
                  <a:gd name="T25" fmla="*/ 36 h 44"/>
                  <a:gd name="T26" fmla="*/ 4 w 40"/>
                  <a:gd name="T27" fmla="*/ 36 h 44"/>
                  <a:gd name="T28" fmla="*/ 0 w 40"/>
                  <a:gd name="T29" fmla="*/ 20 h 44"/>
                  <a:gd name="T30" fmla="*/ 0 w 40"/>
                  <a:gd name="T31" fmla="*/ 20 h 44"/>
                  <a:gd name="T32" fmla="*/ 2 w 40"/>
                  <a:gd name="T33" fmla="*/ 18 h 44"/>
                  <a:gd name="T34" fmla="*/ 8 w 40"/>
                  <a:gd name="T35" fmla="*/ 12 h 44"/>
                  <a:gd name="T36" fmla="*/ 8 w 40"/>
                  <a:gd name="T37" fmla="*/ 12 h 44"/>
                  <a:gd name="T38" fmla="*/ 22 w 40"/>
                  <a:gd name="T39" fmla="*/ 4 h 44"/>
                  <a:gd name="T40" fmla="*/ 32 w 40"/>
                  <a:gd name="T41" fmla="*/ 0 h 44"/>
                  <a:gd name="T42" fmla="*/ 32 w 40"/>
                  <a:gd name="T43" fmla="*/ 0 h 44"/>
                  <a:gd name="T44" fmla="*/ 36 w 40"/>
                  <a:gd name="T45" fmla="*/ 0 h 44"/>
                  <a:gd name="T46" fmla="*/ 38 w 40"/>
                  <a:gd name="T47" fmla="*/ 0 h 44"/>
                  <a:gd name="T48" fmla="*/ 38 w 40"/>
                  <a:gd name="T49" fmla="*/ 4 h 44"/>
                  <a:gd name="T50" fmla="*/ 38 w 40"/>
                  <a:gd name="T51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44">
                    <a:moveTo>
                      <a:pt x="38" y="4"/>
                    </a:moveTo>
                    <a:lnTo>
                      <a:pt x="40" y="22"/>
                    </a:lnTo>
                    <a:lnTo>
                      <a:pt x="40" y="22"/>
                    </a:lnTo>
                    <a:lnTo>
                      <a:pt x="36" y="24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2" y="32"/>
                    </a:lnTo>
                    <a:lnTo>
                      <a:pt x="16" y="36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8" y="44"/>
                    </a:lnTo>
                    <a:lnTo>
                      <a:pt x="6" y="42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22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4" name="Freeform 37"/>
              <p:cNvSpPr>
                <a:spLocks/>
              </p:cNvSpPr>
              <p:nvPr/>
            </p:nvSpPr>
            <p:spPr bwMode="auto">
              <a:xfrm>
                <a:off x="1544638" y="2687638"/>
                <a:ext cx="57150" cy="73025"/>
              </a:xfrm>
              <a:custGeom>
                <a:avLst/>
                <a:gdLst>
                  <a:gd name="T0" fmla="*/ 8 w 36"/>
                  <a:gd name="T1" fmla="*/ 42 h 46"/>
                  <a:gd name="T2" fmla="*/ 8 w 36"/>
                  <a:gd name="T3" fmla="*/ 42 h 46"/>
                  <a:gd name="T4" fmla="*/ 16 w 36"/>
                  <a:gd name="T5" fmla="*/ 40 h 46"/>
                  <a:gd name="T6" fmla="*/ 28 w 36"/>
                  <a:gd name="T7" fmla="*/ 34 h 46"/>
                  <a:gd name="T8" fmla="*/ 28 w 36"/>
                  <a:gd name="T9" fmla="*/ 34 h 46"/>
                  <a:gd name="T10" fmla="*/ 34 w 36"/>
                  <a:gd name="T11" fmla="*/ 28 h 46"/>
                  <a:gd name="T12" fmla="*/ 36 w 36"/>
                  <a:gd name="T13" fmla="*/ 26 h 46"/>
                  <a:gd name="T14" fmla="*/ 36 w 36"/>
                  <a:gd name="T15" fmla="*/ 22 h 46"/>
                  <a:gd name="T16" fmla="*/ 36 w 36"/>
                  <a:gd name="T17" fmla="*/ 22 h 46"/>
                  <a:gd name="T18" fmla="*/ 34 w 36"/>
                  <a:gd name="T19" fmla="*/ 4 h 46"/>
                  <a:gd name="T20" fmla="*/ 34 w 36"/>
                  <a:gd name="T21" fmla="*/ 4 h 46"/>
                  <a:gd name="T22" fmla="*/ 34 w 36"/>
                  <a:gd name="T23" fmla="*/ 2 h 46"/>
                  <a:gd name="T24" fmla="*/ 34 w 36"/>
                  <a:gd name="T25" fmla="*/ 0 h 46"/>
                  <a:gd name="T26" fmla="*/ 28 w 36"/>
                  <a:gd name="T27" fmla="*/ 0 h 46"/>
                  <a:gd name="T28" fmla="*/ 20 w 36"/>
                  <a:gd name="T29" fmla="*/ 4 h 46"/>
                  <a:gd name="T30" fmla="*/ 20 w 36"/>
                  <a:gd name="T31" fmla="*/ 4 h 46"/>
                  <a:gd name="T32" fmla="*/ 10 w 36"/>
                  <a:gd name="T33" fmla="*/ 10 h 46"/>
                  <a:gd name="T34" fmla="*/ 6 w 36"/>
                  <a:gd name="T35" fmla="*/ 14 h 46"/>
                  <a:gd name="T36" fmla="*/ 4 w 36"/>
                  <a:gd name="T37" fmla="*/ 18 h 46"/>
                  <a:gd name="T38" fmla="*/ 4 w 36"/>
                  <a:gd name="T39" fmla="*/ 18 h 46"/>
                  <a:gd name="T40" fmla="*/ 2 w 36"/>
                  <a:gd name="T41" fmla="*/ 22 h 46"/>
                  <a:gd name="T42" fmla="*/ 0 w 36"/>
                  <a:gd name="T43" fmla="*/ 30 h 46"/>
                  <a:gd name="T44" fmla="*/ 0 w 36"/>
                  <a:gd name="T45" fmla="*/ 30 h 46"/>
                  <a:gd name="T46" fmla="*/ 0 w 36"/>
                  <a:gd name="T47" fmla="*/ 46 h 46"/>
                  <a:gd name="T48" fmla="*/ 0 w 36"/>
                  <a:gd name="T49" fmla="*/ 46 h 46"/>
                  <a:gd name="T50" fmla="*/ 0 w 36"/>
                  <a:gd name="T51" fmla="*/ 46 h 46"/>
                  <a:gd name="T52" fmla="*/ 8 w 36"/>
                  <a:gd name="T53" fmla="*/ 42 h 46"/>
                  <a:gd name="T54" fmla="*/ 8 w 36"/>
                  <a:gd name="T55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46">
                    <a:moveTo>
                      <a:pt x="8" y="42"/>
                    </a:moveTo>
                    <a:lnTo>
                      <a:pt x="8" y="42"/>
                    </a:lnTo>
                    <a:lnTo>
                      <a:pt x="16" y="40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34" y="28"/>
                    </a:lnTo>
                    <a:lnTo>
                      <a:pt x="36" y="26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8" y="42"/>
                    </a:lnTo>
                    <a:lnTo>
                      <a:pt x="8" y="4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5" name="Freeform 38"/>
              <p:cNvSpPr>
                <a:spLocks/>
              </p:cNvSpPr>
              <p:nvPr/>
            </p:nvSpPr>
            <p:spPr bwMode="auto">
              <a:xfrm>
                <a:off x="1541463" y="2617788"/>
                <a:ext cx="60325" cy="82550"/>
              </a:xfrm>
              <a:custGeom>
                <a:avLst/>
                <a:gdLst>
                  <a:gd name="T0" fmla="*/ 8 w 38"/>
                  <a:gd name="T1" fmla="*/ 18 h 52"/>
                  <a:gd name="T2" fmla="*/ 8 w 38"/>
                  <a:gd name="T3" fmla="*/ 18 h 52"/>
                  <a:gd name="T4" fmla="*/ 6 w 38"/>
                  <a:gd name="T5" fmla="*/ 26 h 52"/>
                  <a:gd name="T6" fmla="*/ 4 w 38"/>
                  <a:gd name="T7" fmla="*/ 38 h 52"/>
                  <a:gd name="T8" fmla="*/ 4 w 38"/>
                  <a:gd name="T9" fmla="*/ 38 h 52"/>
                  <a:gd name="T10" fmla="*/ 2 w 38"/>
                  <a:gd name="T11" fmla="*/ 42 h 52"/>
                  <a:gd name="T12" fmla="*/ 0 w 38"/>
                  <a:gd name="T13" fmla="*/ 48 h 52"/>
                  <a:gd name="T14" fmla="*/ 0 w 38"/>
                  <a:gd name="T15" fmla="*/ 52 h 52"/>
                  <a:gd name="T16" fmla="*/ 2 w 38"/>
                  <a:gd name="T17" fmla="*/ 52 h 52"/>
                  <a:gd name="T18" fmla="*/ 6 w 38"/>
                  <a:gd name="T19" fmla="*/ 52 h 52"/>
                  <a:gd name="T20" fmla="*/ 10 w 38"/>
                  <a:gd name="T21" fmla="*/ 50 h 52"/>
                  <a:gd name="T22" fmla="*/ 10 w 38"/>
                  <a:gd name="T23" fmla="*/ 50 h 52"/>
                  <a:gd name="T24" fmla="*/ 22 w 38"/>
                  <a:gd name="T25" fmla="*/ 40 h 52"/>
                  <a:gd name="T26" fmla="*/ 30 w 38"/>
                  <a:gd name="T27" fmla="*/ 38 h 52"/>
                  <a:gd name="T28" fmla="*/ 30 w 38"/>
                  <a:gd name="T29" fmla="*/ 38 h 52"/>
                  <a:gd name="T30" fmla="*/ 34 w 38"/>
                  <a:gd name="T31" fmla="*/ 34 h 52"/>
                  <a:gd name="T32" fmla="*/ 36 w 38"/>
                  <a:gd name="T33" fmla="*/ 32 h 52"/>
                  <a:gd name="T34" fmla="*/ 38 w 38"/>
                  <a:gd name="T35" fmla="*/ 24 h 52"/>
                  <a:gd name="T36" fmla="*/ 38 w 38"/>
                  <a:gd name="T37" fmla="*/ 24 h 52"/>
                  <a:gd name="T38" fmla="*/ 36 w 38"/>
                  <a:gd name="T39" fmla="*/ 8 h 52"/>
                  <a:gd name="T40" fmla="*/ 36 w 38"/>
                  <a:gd name="T41" fmla="*/ 8 h 52"/>
                  <a:gd name="T42" fmla="*/ 36 w 38"/>
                  <a:gd name="T43" fmla="*/ 4 h 52"/>
                  <a:gd name="T44" fmla="*/ 34 w 38"/>
                  <a:gd name="T45" fmla="*/ 0 h 52"/>
                  <a:gd name="T46" fmla="*/ 28 w 38"/>
                  <a:gd name="T47" fmla="*/ 2 h 52"/>
                  <a:gd name="T48" fmla="*/ 28 w 38"/>
                  <a:gd name="T49" fmla="*/ 2 h 52"/>
                  <a:gd name="T50" fmla="*/ 14 w 38"/>
                  <a:gd name="T51" fmla="*/ 10 h 52"/>
                  <a:gd name="T52" fmla="*/ 10 w 38"/>
                  <a:gd name="T53" fmla="*/ 14 h 52"/>
                  <a:gd name="T54" fmla="*/ 8 w 38"/>
                  <a:gd name="T55" fmla="*/ 18 h 52"/>
                  <a:gd name="T56" fmla="*/ 8 w 38"/>
                  <a:gd name="T5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52">
                    <a:moveTo>
                      <a:pt x="8" y="18"/>
                    </a:moveTo>
                    <a:lnTo>
                      <a:pt x="8" y="18"/>
                    </a:lnTo>
                    <a:lnTo>
                      <a:pt x="6" y="26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6" y="52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22" y="40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4" y="34"/>
                    </a:lnTo>
                    <a:lnTo>
                      <a:pt x="36" y="32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4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14" y="10"/>
                    </a:lnTo>
                    <a:lnTo>
                      <a:pt x="10" y="14"/>
                    </a:lnTo>
                    <a:lnTo>
                      <a:pt x="8" y="18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6" name="Freeform 39"/>
              <p:cNvSpPr>
                <a:spLocks/>
              </p:cNvSpPr>
              <p:nvPr/>
            </p:nvSpPr>
            <p:spPr bwMode="auto">
              <a:xfrm>
                <a:off x="1557338" y="2513013"/>
                <a:ext cx="44450" cy="107950"/>
              </a:xfrm>
              <a:custGeom>
                <a:avLst/>
                <a:gdLst>
                  <a:gd name="T0" fmla="*/ 10 w 28"/>
                  <a:gd name="T1" fmla="*/ 20 h 68"/>
                  <a:gd name="T2" fmla="*/ 10 w 28"/>
                  <a:gd name="T3" fmla="*/ 20 h 68"/>
                  <a:gd name="T4" fmla="*/ 6 w 28"/>
                  <a:gd name="T5" fmla="*/ 32 h 68"/>
                  <a:gd name="T6" fmla="*/ 2 w 28"/>
                  <a:gd name="T7" fmla="*/ 54 h 68"/>
                  <a:gd name="T8" fmla="*/ 2 w 28"/>
                  <a:gd name="T9" fmla="*/ 54 h 68"/>
                  <a:gd name="T10" fmla="*/ 0 w 28"/>
                  <a:gd name="T11" fmla="*/ 60 h 68"/>
                  <a:gd name="T12" fmla="*/ 0 w 28"/>
                  <a:gd name="T13" fmla="*/ 66 h 68"/>
                  <a:gd name="T14" fmla="*/ 4 w 28"/>
                  <a:gd name="T15" fmla="*/ 68 h 68"/>
                  <a:gd name="T16" fmla="*/ 10 w 28"/>
                  <a:gd name="T17" fmla="*/ 66 h 68"/>
                  <a:gd name="T18" fmla="*/ 10 w 28"/>
                  <a:gd name="T19" fmla="*/ 66 h 68"/>
                  <a:gd name="T20" fmla="*/ 20 w 28"/>
                  <a:gd name="T21" fmla="*/ 60 h 68"/>
                  <a:gd name="T22" fmla="*/ 22 w 28"/>
                  <a:gd name="T23" fmla="*/ 60 h 68"/>
                  <a:gd name="T24" fmla="*/ 24 w 28"/>
                  <a:gd name="T25" fmla="*/ 58 h 68"/>
                  <a:gd name="T26" fmla="*/ 24 w 28"/>
                  <a:gd name="T27" fmla="*/ 58 h 68"/>
                  <a:gd name="T28" fmla="*/ 26 w 28"/>
                  <a:gd name="T29" fmla="*/ 50 h 68"/>
                  <a:gd name="T30" fmla="*/ 28 w 28"/>
                  <a:gd name="T31" fmla="*/ 42 h 68"/>
                  <a:gd name="T32" fmla="*/ 28 w 28"/>
                  <a:gd name="T33" fmla="*/ 22 h 68"/>
                  <a:gd name="T34" fmla="*/ 28 w 28"/>
                  <a:gd name="T35" fmla="*/ 22 h 68"/>
                  <a:gd name="T36" fmla="*/ 26 w 28"/>
                  <a:gd name="T37" fmla="*/ 14 h 68"/>
                  <a:gd name="T38" fmla="*/ 22 w 28"/>
                  <a:gd name="T39" fmla="*/ 4 h 68"/>
                  <a:gd name="T40" fmla="*/ 20 w 28"/>
                  <a:gd name="T41" fmla="*/ 0 h 68"/>
                  <a:gd name="T42" fmla="*/ 16 w 28"/>
                  <a:gd name="T43" fmla="*/ 2 h 68"/>
                  <a:gd name="T44" fmla="*/ 14 w 28"/>
                  <a:gd name="T45" fmla="*/ 8 h 68"/>
                  <a:gd name="T46" fmla="*/ 10 w 28"/>
                  <a:gd name="T47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68">
                    <a:moveTo>
                      <a:pt x="10" y="20"/>
                    </a:moveTo>
                    <a:lnTo>
                      <a:pt x="10" y="20"/>
                    </a:lnTo>
                    <a:lnTo>
                      <a:pt x="6" y="3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20" y="60"/>
                    </a:lnTo>
                    <a:lnTo>
                      <a:pt x="22" y="60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6" y="50"/>
                    </a:lnTo>
                    <a:lnTo>
                      <a:pt x="28" y="4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6" y="14"/>
                    </a:lnTo>
                    <a:lnTo>
                      <a:pt x="22" y="4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4" y="8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7" name="Freeform 40"/>
              <p:cNvSpPr>
                <a:spLocks/>
              </p:cNvSpPr>
              <p:nvPr/>
            </p:nvSpPr>
            <p:spPr bwMode="auto">
              <a:xfrm>
                <a:off x="1557338" y="2513013"/>
                <a:ext cx="44450" cy="107950"/>
              </a:xfrm>
              <a:custGeom>
                <a:avLst/>
                <a:gdLst>
                  <a:gd name="T0" fmla="*/ 10 w 28"/>
                  <a:gd name="T1" fmla="*/ 20 h 68"/>
                  <a:gd name="T2" fmla="*/ 10 w 28"/>
                  <a:gd name="T3" fmla="*/ 20 h 68"/>
                  <a:gd name="T4" fmla="*/ 6 w 28"/>
                  <a:gd name="T5" fmla="*/ 32 h 68"/>
                  <a:gd name="T6" fmla="*/ 2 w 28"/>
                  <a:gd name="T7" fmla="*/ 54 h 68"/>
                  <a:gd name="T8" fmla="*/ 2 w 28"/>
                  <a:gd name="T9" fmla="*/ 54 h 68"/>
                  <a:gd name="T10" fmla="*/ 0 w 28"/>
                  <a:gd name="T11" fmla="*/ 60 h 68"/>
                  <a:gd name="T12" fmla="*/ 0 w 28"/>
                  <a:gd name="T13" fmla="*/ 66 h 68"/>
                  <a:gd name="T14" fmla="*/ 4 w 28"/>
                  <a:gd name="T15" fmla="*/ 68 h 68"/>
                  <a:gd name="T16" fmla="*/ 10 w 28"/>
                  <a:gd name="T17" fmla="*/ 66 h 68"/>
                  <a:gd name="T18" fmla="*/ 10 w 28"/>
                  <a:gd name="T19" fmla="*/ 66 h 68"/>
                  <a:gd name="T20" fmla="*/ 20 w 28"/>
                  <a:gd name="T21" fmla="*/ 60 h 68"/>
                  <a:gd name="T22" fmla="*/ 22 w 28"/>
                  <a:gd name="T23" fmla="*/ 60 h 68"/>
                  <a:gd name="T24" fmla="*/ 24 w 28"/>
                  <a:gd name="T25" fmla="*/ 58 h 68"/>
                  <a:gd name="T26" fmla="*/ 24 w 28"/>
                  <a:gd name="T27" fmla="*/ 58 h 68"/>
                  <a:gd name="T28" fmla="*/ 26 w 28"/>
                  <a:gd name="T29" fmla="*/ 50 h 68"/>
                  <a:gd name="T30" fmla="*/ 28 w 28"/>
                  <a:gd name="T31" fmla="*/ 42 h 68"/>
                  <a:gd name="T32" fmla="*/ 28 w 28"/>
                  <a:gd name="T33" fmla="*/ 22 h 68"/>
                  <a:gd name="T34" fmla="*/ 28 w 28"/>
                  <a:gd name="T35" fmla="*/ 22 h 68"/>
                  <a:gd name="T36" fmla="*/ 26 w 28"/>
                  <a:gd name="T37" fmla="*/ 14 h 68"/>
                  <a:gd name="T38" fmla="*/ 22 w 28"/>
                  <a:gd name="T39" fmla="*/ 4 h 68"/>
                  <a:gd name="T40" fmla="*/ 20 w 28"/>
                  <a:gd name="T41" fmla="*/ 0 h 68"/>
                  <a:gd name="T42" fmla="*/ 16 w 28"/>
                  <a:gd name="T43" fmla="*/ 2 h 68"/>
                  <a:gd name="T44" fmla="*/ 14 w 28"/>
                  <a:gd name="T45" fmla="*/ 8 h 68"/>
                  <a:gd name="T46" fmla="*/ 10 w 28"/>
                  <a:gd name="T47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68">
                    <a:moveTo>
                      <a:pt x="10" y="20"/>
                    </a:moveTo>
                    <a:lnTo>
                      <a:pt x="10" y="20"/>
                    </a:lnTo>
                    <a:lnTo>
                      <a:pt x="6" y="3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20" y="60"/>
                    </a:lnTo>
                    <a:lnTo>
                      <a:pt x="22" y="60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6" y="50"/>
                    </a:lnTo>
                    <a:lnTo>
                      <a:pt x="28" y="4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6" y="14"/>
                    </a:lnTo>
                    <a:lnTo>
                      <a:pt x="22" y="4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4" y="8"/>
                    </a:lnTo>
                    <a:lnTo>
                      <a:pt x="10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8" name="Freeform 41"/>
              <p:cNvSpPr>
                <a:spLocks/>
              </p:cNvSpPr>
              <p:nvPr/>
            </p:nvSpPr>
            <p:spPr bwMode="auto">
              <a:xfrm>
                <a:off x="1662113" y="2525713"/>
                <a:ext cx="38100" cy="41275"/>
              </a:xfrm>
              <a:custGeom>
                <a:avLst/>
                <a:gdLst>
                  <a:gd name="T0" fmla="*/ 2 w 24"/>
                  <a:gd name="T1" fmla="*/ 24 h 26"/>
                  <a:gd name="T2" fmla="*/ 2 w 24"/>
                  <a:gd name="T3" fmla="*/ 24 h 26"/>
                  <a:gd name="T4" fmla="*/ 12 w 24"/>
                  <a:gd name="T5" fmla="*/ 26 h 26"/>
                  <a:gd name="T6" fmla="*/ 20 w 24"/>
                  <a:gd name="T7" fmla="*/ 26 h 26"/>
                  <a:gd name="T8" fmla="*/ 22 w 24"/>
                  <a:gd name="T9" fmla="*/ 24 h 26"/>
                  <a:gd name="T10" fmla="*/ 24 w 24"/>
                  <a:gd name="T11" fmla="*/ 24 h 26"/>
                  <a:gd name="T12" fmla="*/ 24 w 24"/>
                  <a:gd name="T13" fmla="*/ 24 h 26"/>
                  <a:gd name="T14" fmla="*/ 24 w 24"/>
                  <a:gd name="T15" fmla="*/ 20 h 26"/>
                  <a:gd name="T16" fmla="*/ 24 w 24"/>
                  <a:gd name="T17" fmla="*/ 16 h 26"/>
                  <a:gd name="T18" fmla="*/ 20 w 24"/>
                  <a:gd name="T19" fmla="*/ 12 h 26"/>
                  <a:gd name="T20" fmla="*/ 20 w 24"/>
                  <a:gd name="T21" fmla="*/ 12 h 26"/>
                  <a:gd name="T22" fmla="*/ 16 w 24"/>
                  <a:gd name="T23" fmla="*/ 2 h 26"/>
                  <a:gd name="T24" fmla="*/ 12 w 24"/>
                  <a:gd name="T25" fmla="*/ 0 h 26"/>
                  <a:gd name="T26" fmla="*/ 8 w 24"/>
                  <a:gd name="T27" fmla="*/ 0 h 26"/>
                  <a:gd name="T28" fmla="*/ 6 w 24"/>
                  <a:gd name="T29" fmla="*/ 0 h 26"/>
                  <a:gd name="T30" fmla="*/ 6 w 24"/>
                  <a:gd name="T31" fmla="*/ 0 h 26"/>
                  <a:gd name="T32" fmla="*/ 2 w 24"/>
                  <a:gd name="T33" fmla="*/ 8 h 26"/>
                  <a:gd name="T34" fmla="*/ 0 w 24"/>
                  <a:gd name="T35" fmla="*/ 14 h 26"/>
                  <a:gd name="T36" fmla="*/ 0 w 24"/>
                  <a:gd name="T37" fmla="*/ 20 h 26"/>
                  <a:gd name="T38" fmla="*/ 0 w 24"/>
                  <a:gd name="T39" fmla="*/ 22 h 26"/>
                  <a:gd name="T40" fmla="*/ 2 w 24"/>
                  <a:gd name="T41" fmla="*/ 24 h 26"/>
                  <a:gd name="T42" fmla="*/ 2 w 24"/>
                  <a:gd name="T4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6">
                    <a:moveTo>
                      <a:pt x="2" y="24"/>
                    </a:moveTo>
                    <a:lnTo>
                      <a:pt x="2" y="24"/>
                    </a:lnTo>
                    <a:lnTo>
                      <a:pt x="12" y="26"/>
                    </a:lnTo>
                    <a:lnTo>
                      <a:pt x="20" y="26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9" name="Freeform 42"/>
              <p:cNvSpPr>
                <a:spLocks/>
              </p:cNvSpPr>
              <p:nvPr/>
            </p:nvSpPr>
            <p:spPr bwMode="auto">
              <a:xfrm>
                <a:off x="1652588" y="2566988"/>
                <a:ext cx="114300" cy="95250"/>
              </a:xfrm>
              <a:custGeom>
                <a:avLst/>
                <a:gdLst>
                  <a:gd name="T0" fmla="*/ 28 w 72"/>
                  <a:gd name="T1" fmla="*/ 20 h 60"/>
                  <a:gd name="T2" fmla="*/ 28 w 72"/>
                  <a:gd name="T3" fmla="*/ 20 h 60"/>
                  <a:gd name="T4" fmla="*/ 38 w 72"/>
                  <a:gd name="T5" fmla="*/ 22 h 60"/>
                  <a:gd name="T6" fmla="*/ 52 w 72"/>
                  <a:gd name="T7" fmla="*/ 24 h 60"/>
                  <a:gd name="T8" fmla="*/ 52 w 72"/>
                  <a:gd name="T9" fmla="*/ 24 h 60"/>
                  <a:gd name="T10" fmla="*/ 60 w 72"/>
                  <a:gd name="T11" fmla="*/ 26 h 60"/>
                  <a:gd name="T12" fmla="*/ 66 w 72"/>
                  <a:gd name="T13" fmla="*/ 32 h 60"/>
                  <a:gd name="T14" fmla="*/ 66 w 72"/>
                  <a:gd name="T15" fmla="*/ 32 h 60"/>
                  <a:gd name="T16" fmla="*/ 70 w 72"/>
                  <a:gd name="T17" fmla="*/ 38 h 60"/>
                  <a:gd name="T18" fmla="*/ 72 w 72"/>
                  <a:gd name="T19" fmla="*/ 48 h 60"/>
                  <a:gd name="T20" fmla="*/ 72 w 72"/>
                  <a:gd name="T21" fmla="*/ 52 h 60"/>
                  <a:gd name="T22" fmla="*/ 70 w 72"/>
                  <a:gd name="T23" fmla="*/ 56 h 60"/>
                  <a:gd name="T24" fmla="*/ 68 w 72"/>
                  <a:gd name="T25" fmla="*/ 58 h 60"/>
                  <a:gd name="T26" fmla="*/ 62 w 72"/>
                  <a:gd name="T27" fmla="*/ 60 h 60"/>
                  <a:gd name="T28" fmla="*/ 62 w 72"/>
                  <a:gd name="T29" fmla="*/ 60 h 60"/>
                  <a:gd name="T30" fmla="*/ 48 w 72"/>
                  <a:gd name="T31" fmla="*/ 58 h 60"/>
                  <a:gd name="T32" fmla="*/ 34 w 72"/>
                  <a:gd name="T33" fmla="*/ 52 h 60"/>
                  <a:gd name="T34" fmla="*/ 16 w 72"/>
                  <a:gd name="T35" fmla="*/ 44 h 60"/>
                  <a:gd name="T36" fmla="*/ 16 w 72"/>
                  <a:gd name="T37" fmla="*/ 44 h 60"/>
                  <a:gd name="T38" fmla="*/ 12 w 72"/>
                  <a:gd name="T39" fmla="*/ 42 h 60"/>
                  <a:gd name="T40" fmla="*/ 6 w 72"/>
                  <a:gd name="T41" fmla="*/ 34 h 60"/>
                  <a:gd name="T42" fmla="*/ 2 w 72"/>
                  <a:gd name="T43" fmla="*/ 24 h 60"/>
                  <a:gd name="T44" fmla="*/ 0 w 72"/>
                  <a:gd name="T45" fmla="*/ 12 h 60"/>
                  <a:gd name="T46" fmla="*/ 0 w 72"/>
                  <a:gd name="T47" fmla="*/ 12 h 60"/>
                  <a:gd name="T48" fmla="*/ 0 w 72"/>
                  <a:gd name="T49" fmla="*/ 4 h 60"/>
                  <a:gd name="T50" fmla="*/ 0 w 72"/>
                  <a:gd name="T51" fmla="*/ 0 h 60"/>
                  <a:gd name="T52" fmla="*/ 2 w 72"/>
                  <a:gd name="T53" fmla="*/ 0 h 60"/>
                  <a:gd name="T54" fmla="*/ 6 w 72"/>
                  <a:gd name="T55" fmla="*/ 4 h 60"/>
                  <a:gd name="T56" fmla="*/ 6 w 72"/>
                  <a:gd name="T57" fmla="*/ 4 h 60"/>
                  <a:gd name="T58" fmla="*/ 12 w 72"/>
                  <a:gd name="T59" fmla="*/ 10 h 60"/>
                  <a:gd name="T60" fmla="*/ 20 w 72"/>
                  <a:gd name="T61" fmla="*/ 14 h 60"/>
                  <a:gd name="T62" fmla="*/ 28 w 72"/>
                  <a:gd name="T63" fmla="*/ 20 h 60"/>
                  <a:gd name="T64" fmla="*/ 28 w 72"/>
                  <a:gd name="T65" fmla="*/ 2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2" h="60">
                    <a:moveTo>
                      <a:pt x="28" y="20"/>
                    </a:moveTo>
                    <a:lnTo>
                      <a:pt x="28" y="20"/>
                    </a:lnTo>
                    <a:lnTo>
                      <a:pt x="38" y="22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60" y="26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70" y="38"/>
                    </a:lnTo>
                    <a:lnTo>
                      <a:pt x="72" y="48"/>
                    </a:lnTo>
                    <a:lnTo>
                      <a:pt x="72" y="52"/>
                    </a:lnTo>
                    <a:lnTo>
                      <a:pt x="70" y="56"/>
                    </a:lnTo>
                    <a:lnTo>
                      <a:pt x="68" y="58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48" y="58"/>
                    </a:lnTo>
                    <a:lnTo>
                      <a:pt x="34" y="52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2"/>
                    </a:lnTo>
                    <a:lnTo>
                      <a:pt x="6" y="34"/>
                    </a:lnTo>
                    <a:lnTo>
                      <a:pt x="2" y="2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20" y="14"/>
                    </a:lnTo>
                    <a:lnTo>
                      <a:pt x="28" y="20"/>
                    </a:lnTo>
                    <a:lnTo>
                      <a:pt x="28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0" name="Freeform 43"/>
              <p:cNvSpPr>
                <a:spLocks/>
              </p:cNvSpPr>
              <p:nvPr/>
            </p:nvSpPr>
            <p:spPr bwMode="auto">
              <a:xfrm>
                <a:off x="1652588" y="2630488"/>
                <a:ext cx="95250" cy="73025"/>
              </a:xfrm>
              <a:custGeom>
                <a:avLst/>
                <a:gdLst>
                  <a:gd name="T0" fmla="*/ 46 w 60"/>
                  <a:gd name="T1" fmla="*/ 30 h 46"/>
                  <a:gd name="T2" fmla="*/ 46 w 60"/>
                  <a:gd name="T3" fmla="*/ 30 h 46"/>
                  <a:gd name="T4" fmla="*/ 52 w 60"/>
                  <a:gd name="T5" fmla="*/ 34 h 46"/>
                  <a:gd name="T6" fmla="*/ 58 w 60"/>
                  <a:gd name="T7" fmla="*/ 38 h 46"/>
                  <a:gd name="T8" fmla="*/ 60 w 60"/>
                  <a:gd name="T9" fmla="*/ 42 h 46"/>
                  <a:gd name="T10" fmla="*/ 60 w 60"/>
                  <a:gd name="T11" fmla="*/ 42 h 46"/>
                  <a:gd name="T12" fmla="*/ 58 w 60"/>
                  <a:gd name="T13" fmla="*/ 46 h 46"/>
                  <a:gd name="T14" fmla="*/ 54 w 60"/>
                  <a:gd name="T15" fmla="*/ 46 h 46"/>
                  <a:gd name="T16" fmla="*/ 48 w 60"/>
                  <a:gd name="T17" fmla="*/ 46 h 46"/>
                  <a:gd name="T18" fmla="*/ 42 w 60"/>
                  <a:gd name="T19" fmla="*/ 44 h 46"/>
                  <a:gd name="T20" fmla="*/ 42 w 60"/>
                  <a:gd name="T21" fmla="*/ 44 h 46"/>
                  <a:gd name="T22" fmla="*/ 22 w 60"/>
                  <a:gd name="T23" fmla="*/ 38 h 46"/>
                  <a:gd name="T24" fmla="*/ 2 w 60"/>
                  <a:gd name="T25" fmla="*/ 32 h 46"/>
                  <a:gd name="T26" fmla="*/ 2 w 60"/>
                  <a:gd name="T27" fmla="*/ 32 h 46"/>
                  <a:gd name="T28" fmla="*/ 0 w 60"/>
                  <a:gd name="T29" fmla="*/ 30 h 46"/>
                  <a:gd name="T30" fmla="*/ 0 w 60"/>
                  <a:gd name="T31" fmla="*/ 26 h 46"/>
                  <a:gd name="T32" fmla="*/ 0 w 60"/>
                  <a:gd name="T33" fmla="*/ 16 h 46"/>
                  <a:gd name="T34" fmla="*/ 0 w 60"/>
                  <a:gd name="T35" fmla="*/ 0 h 46"/>
                  <a:gd name="T36" fmla="*/ 0 w 60"/>
                  <a:gd name="T37" fmla="*/ 0 h 46"/>
                  <a:gd name="T38" fmla="*/ 6 w 60"/>
                  <a:gd name="T39" fmla="*/ 4 h 46"/>
                  <a:gd name="T40" fmla="*/ 20 w 60"/>
                  <a:gd name="T41" fmla="*/ 12 h 46"/>
                  <a:gd name="T42" fmla="*/ 20 w 60"/>
                  <a:gd name="T43" fmla="*/ 12 h 46"/>
                  <a:gd name="T44" fmla="*/ 28 w 60"/>
                  <a:gd name="T45" fmla="*/ 16 h 46"/>
                  <a:gd name="T46" fmla="*/ 36 w 60"/>
                  <a:gd name="T47" fmla="*/ 22 h 46"/>
                  <a:gd name="T48" fmla="*/ 46 w 60"/>
                  <a:gd name="T49" fmla="*/ 30 h 46"/>
                  <a:gd name="T50" fmla="*/ 46 w 60"/>
                  <a:gd name="T51" fmla="*/ 3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46">
                    <a:moveTo>
                      <a:pt x="46" y="30"/>
                    </a:moveTo>
                    <a:lnTo>
                      <a:pt x="46" y="30"/>
                    </a:lnTo>
                    <a:lnTo>
                      <a:pt x="52" y="34"/>
                    </a:lnTo>
                    <a:lnTo>
                      <a:pt x="58" y="38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58" y="46"/>
                    </a:lnTo>
                    <a:lnTo>
                      <a:pt x="54" y="46"/>
                    </a:lnTo>
                    <a:lnTo>
                      <a:pt x="48" y="46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22" y="3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6" y="22"/>
                    </a:lnTo>
                    <a:lnTo>
                      <a:pt x="46" y="30"/>
                    </a:lnTo>
                    <a:lnTo>
                      <a:pt x="46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1" name="Freeform 44"/>
              <p:cNvSpPr>
                <a:spLocks/>
              </p:cNvSpPr>
              <p:nvPr/>
            </p:nvSpPr>
            <p:spPr bwMode="auto">
              <a:xfrm>
                <a:off x="1649413" y="2690813"/>
                <a:ext cx="88900" cy="50800"/>
              </a:xfrm>
              <a:custGeom>
                <a:avLst/>
                <a:gdLst>
                  <a:gd name="T0" fmla="*/ 34 w 56"/>
                  <a:gd name="T1" fmla="*/ 12 h 32"/>
                  <a:gd name="T2" fmla="*/ 34 w 56"/>
                  <a:gd name="T3" fmla="*/ 12 h 32"/>
                  <a:gd name="T4" fmla="*/ 40 w 56"/>
                  <a:gd name="T5" fmla="*/ 14 h 32"/>
                  <a:gd name="T6" fmla="*/ 46 w 56"/>
                  <a:gd name="T7" fmla="*/ 16 h 32"/>
                  <a:gd name="T8" fmla="*/ 52 w 56"/>
                  <a:gd name="T9" fmla="*/ 20 h 32"/>
                  <a:gd name="T10" fmla="*/ 52 w 56"/>
                  <a:gd name="T11" fmla="*/ 20 h 32"/>
                  <a:gd name="T12" fmla="*/ 56 w 56"/>
                  <a:gd name="T13" fmla="*/ 28 h 32"/>
                  <a:gd name="T14" fmla="*/ 56 w 56"/>
                  <a:gd name="T15" fmla="*/ 30 h 32"/>
                  <a:gd name="T16" fmla="*/ 56 w 56"/>
                  <a:gd name="T17" fmla="*/ 30 h 32"/>
                  <a:gd name="T18" fmla="*/ 52 w 56"/>
                  <a:gd name="T19" fmla="*/ 32 h 32"/>
                  <a:gd name="T20" fmla="*/ 48 w 56"/>
                  <a:gd name="T21" fmla="*/ 32 h 32"/>
                  <a:gd name="T22" fmla="*/ 44 w 56"/>
                  <a:gd name="T23" fmla="*/ 32 h 32"/>
                  <a:gd name="T24" fmla="*/ 44 w 56"/>
                  <a:gd name="T25" fmla="*/ 32 h 32"/>
                  <a:gd name="T26" fmla="*/ 38 w 56"/>
                  <a:gd name="T27" fmla="*/ 28 h 32"/>
                  <a:gd name="T28" fmla="*/ 30 w 56"/>
                  <a:gd name="T29" fmla="*/ 26 h 32"/>
                  <a:gd name="T30" fmla="*/ 18 w 56"/>
                  <a:gd name="T31" fmla="*/ 26 h 32"/>
                  <a:gd name="T32" fmla="*/ 18 w 56"/>
                  <a:gd name="T33" fmla="*/ 26 h 32"/>
                  <a:gd name="T34" fmla="*/ 10 w 56"/>
                  <a:gd name="T35" fmla="*/ 26 h 32"/>
                  <a:gd name="T36" fmla="*/ 6 w 56"/>
                  <a:gd name="T37" fmla="*/ 26 h 32"/>
                  <a:gd name="T38" fmla="*/ 4 w 56"/>
                  <a:gd name="T39" fmla="*/ 20 h 32"/>
                  <a:gd name="T40" fmla="*/ 4 w 56"/>
                  <a:gd name="T41" fmla="*/ 20 h 32"/>
                  <a:gd name="T42" fmla="*/ 2 w 56"/>
                  <a:gd name="T43" fmla="*/ 8 h 32"/>
                  <a:gd name="T44" fmla="*/ 2 w 56"/>
                  <a:gd name="T45" fmla="*/ 8 h 32"/>
                  <a:gd name="T46" fmla="*/ 0 w 56"/>
                  <a:gd name="T47" fmla="*/ 4 h 32"/>
                  <a:gd name="T48" fmla="*/ 2 w 56"/>
                  <a:gd name="T49" fmla="*/ 0 h 32"/>
                  <a:gd name="T50" fmla="*/ 8 w 56"/>
                  <a:gd name="T51" fmla="*/ 0 h 32"/>
                  <a:gd name="T52" fmla="*/ 8 w 56"/>
                  <a:gd name="T53" fmla="*/ 0 h 32"/>
                  <a:gd name="T54" fmla="*/ 24 w 56"/>
                  <a:gd name="T55" fmla="*/ 8 h 32"/>
                  <a:gd name="T56" fmla="*/ 34 w 56"/>
                  <a:gd name="T57" fmla="*/ 12 h 32"/>
                  <a:gd name="T58" fmla="*/ 34 w 56"/>
                  <a:gd name="T5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" h="32">
                    <a:moveTo>
                      <a:pt x="34" y="12"/>
                    </a:moveTo>
                    <a:lnTo>
                      <a:pt x="34" y="12"/>
                    </a:lnTo>
                    <a:lnTo>
                      <a:pt x="40" y="14"/>
                    </a:lnTo>
                    <a:lnTo>
                      <a:pt x="46" y="16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6" y="28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2" y="32"/>
                    </a:lnTo>
                    <a:lnTo>
                      <a:pt x="48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8" y="28"/>
                    </a:lnTo>
                    <a:lnTo>
                      <a:pt x="30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34" y="12"/>
                    </a:lnTo>
                    <a:lnTo>
                      <a:pt x="34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2" name="Freeform 45"/>
              <p:cNvSpPr>
                <a:spLocks/>
              </p:cNvSpPr>
              <p:nvPr/>
            </p:nvSpPr>
            <p:spPr bwMode="auto">
              <a:xfrm>
                <a:off x="1662113" y="2741613"/>
                <a:ext cx="101600" cy="47625"/>
              </a:xfrm>
              <a:custGeom>
                <a:avLst/>
                <a:gdLst>
                  <a:gd name="T0" fmla="*/ 38 w 64"/>
                  <a:gd name="T1" fmla="*/ 10 h 30"/>
                  <a:gd name="T2" fmla="*/ 38 w 64"/>
                  <a:gd name="T3" fmla="*/ 10 h 30"/>
                  <a:gd name="T4" fmla="*/ 48 w 64"/>
                  <a:gd name="T5" fmla="*/ 12 h 30"/>
                  <a:gd name="T6" fmla="*/ 56 w 64"/>
                  <a:gd name="T7" fmla="*/ 14 h 30"/>
                  <a:gd name="T8" fmla="*/ 62 w 64"/>
                  <a:gd name="T9" fmla="*/ 18 h 30"/>
                  <a:gd name="T10" fmla="*/ 62 w 64"/>
                  <a:gd name="T11" fmla="*/ 18 h 30"/>
                  <a:gd name="T12" fmla="*/ 64 w 64"/>
                  <a:gd name="T13" fmla="*/ 22 h 30"/>
                  <a:gd name="T14" fmla="*/ 64 w 64"/>
                  <a:gd name="T15" fmla="*/ 26 h 30"/>
                  <a:gd name="T16" fmla="*/ 62 w 64"/>
                  <a:gd name="T17" fmla="*/ 30 h 30"/>
                  <a:gd name="T18" fmla="*/ 58 w 64"/>
                  <a:gd name="T19" fmla="*/ 28 h 30"/>
                  <a:gd name="T20" fmla="*/ 58 w 64"/>
                  <a:gd name="T21" fmla="*/ 28 h 30"/>
                  <a:gd name="T22" fmla="*/ 46 w 64"/>
                  <a:gd name="T23" fmla="*/ 24 h 30"/>
                  <a:gd name="T24" fmla="*/ 34 w 64"/>
                  <a:gd name="T25" fmla="*/ 20 h 30"/>
                  <a:gd name="T26" fmla="*/ 34 w 64"/>
                  <a:gd name="T27" fmla="*/ 20 h 30"/>
                  <a:gd name="T28" fmla="*/ 28 w 64"/>
                  <a:gd name="T29" fmla="*/ 18 h 30"/>
                  <a:gd name="T30" fmla="*/ 22 w 64"/>
                  <a:gd name="T31" fmla="*/ 18 h 30"/>
                  <a:gd name="T32" fmla="*/ 10 w 64"/>
                  <a:gd name="T33" fmla="*/ 18 h 30"/>
                  <a:gd name="T34" fmla="*/ 10 w 64"/>
                  <a:gd name="T35" fmla="*/ 18 h 30"/>
                  <a:gd name="T36" fmla="*/ 4 w 64"/>
                  <a:gd name="T37" fmla="*/ 16 h 30"/>
                  <a:gd name="T38" fmla="*/ 2 w 64"/>
                  <a:gd name="T39" fmla="*/ 12 h 30"/>
                  <a:gd name="T40" fmla="*/ 0 w 64"/>
                  <a:gd name="T41" fmla="*/ 8 h 30"/>
                  <a:gd name="T42" fmla="*/ 0 w 64"/>
                  <a:gd name="T43" fmla="*/ 8 h 30"/>
                  <a:gd name="T44" fmla="*/ 0 w 64"/>
                  <a:gd name="T45" fmla="*/ 4 h 30"/>
                  <a:gd name="T46" fmla="*/ 0 w 64"/>
                  <a:gd name="T47" fmla="*/ 2 h 30"/>
                  <a:gd name="T48" fmla="*/ 4 w 64"/>
                  <a:gd name="T49" fmla="*/ 0 h 30"/>
                  <a:gd name="T50" fmla="*/ 8 w 64"/>
                  <a:gd name="T51" fmla="*/ 0 h 30"/>
                  <a:gd name="T52" fmla="*/ 8 w 64"/>
                  <a:gd name="T53" fmla="*/ 0 h 30"/>
                  <a:gd name="T54" fmla="*/ 22 w 64"/>
                  <a:gd name="T55" fmla="*/ 2 h 30"/>
                  <a:gd name="T56" fmla="*/ 32 w 64"/>
                  <a:gd name="T57" fmla="*/ 6 h 30"/>
                  <a:gd name="T58" fmla="*/ 38 w 64"/>
                  <a:gd name="T59" fmla="*/ 10 h 30"/>
                  <a:gd name="T60" fmla="*/ 38 w 64"/>
                  <a:gd name="T61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30">
                    <a:moveTo>
                      <a:pt x="38" y="10"/>
                    </a:moveTo>
                    <a:lnTo>
                      <a:pt x="38" y="10"/>
                    </a:lnTo>
                    <a:lnTo>
                      <a:pt x="48" y="12"/>
                    </a:lnTo>
                    <a:lnTo>
                      <a:pt x="56" y="14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4" y="22"/>
                    </a:lnTo>
                    <a:lnTo>
                      <a:pt x="64" y="26"/>
                    </a:lnTo>
                    <a:lnTo>
                      <a:pt x="62" y="30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46" y="24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28" y="18"/>
                    </a:lnTo>
                    <a:lnTo>
                      <a:pt x="22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2" y="2"/>
                    </a:lnTo>
                    <a:lnTo>
                      <a:pt x="32" y="6"/>
                    </a:lnTo>
                    <a:lnTo>
                      <a:pt x="38" y="10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3" name="Freeform 46"/>
              <p:cNvSpPr>
                <a:spLocks/>
              </p:cNvSpPr>
              <p:nvPr/>
            </p:nvSpPr>
            <p:spPr bwMode="auto">
              <a:xfrm>
                <a:off x="1674813" y="2779713"/>
                <a:ext cx="111125" cy="57150"/>
              </a:xfrm>
              <a:custGeom>
                <a:avLst/>
                <a:gdLst>
                  <a:gd name="T0" fmla="*/ 44 w 70"/>
                  <a:gd name="T1" fmla="*/ 10 h 36"/>
                  <a:gd name="T2" fmla="*/ 44 w 70"/>
                  <a:gd name="T3" fmla="*/ 10 h 36"/>
                  <a:gd name="T4" fmla="*/ 54 w 70"/>
                  <a:gd name="T5" fmla="*/ 14 h 36"/>
                  <a:gd name="T6" fmla="*/ 64 w 70"/>
                  <a:gd name="T7" fmla="*/ 18 h 36"/>
                  <a:gd name="T8" fmla="*/ 66 w 70"/>
                  <a:gd name="T9" fmla="*/ 20 h 36"/>
                  <a:gd name="T10" fmla="*/ 68 w 70"/>
                  <a:gd name="T11" fmla="*/ 24 h 36"/>
                  <a:gd name="T12" fmla="*/ 68 w 70"/>
                  <a:gd name="T13" fmla="*/ 24 h 36"/>
                  <a:gd name="T14" fmla="*/ 70 w 70"/>
                  <a:gd name="T15" fmla="*/ 30 h 36"/>
                  <a:gd name="T16" fmla="*/ 68 w 70"/>
                  <a:gd name="T17" fmla="*/ 36 h 36"/>
                  <a:gd name="T18" fmla="*/ 64 w 70"/>
                  <a:gd name="T19" fmla="*/ 36 h 36"/>
                  <a:gd name="T20" fmla="*/ 58 w 70"/>
                  <a:gd name="T21" fmla="*/ 34 h 36"/>
                  <a:gd name="T22" fmla="*/ 58 w 70"/>
                  <a:gd name="T23" fmla="*/ 34 h 36"/>
                  <a:gd name="T24" fmla="*/ 50 w 70"/>
                  <a:gd name="T25" fmla="*/ 30 h 36"/>
                  <a:gd name="T26" fmla="*/ 40 w 70"/>
                  <a:gd name="T27" fmla="*/ 26 h 36"/>
                  <a:gd name="T28" fmla="*/ 22 w 70"/>
                  <a:gd name="T29" fmla="*/ 22 h 36"/>
                  <a:gd name="T30" fmla="*/ 22 w 70"/>
                  <a:gd name="T31" fmla="*/ 22 h 36"/>
                  <a:gd name="T32" fmla="*/ 10 w 70"/>
                  <a:gd name="T33" fmla="*/ 20 h 36"/>
                  <a:gd name="T34" fmla="*/ 4 w 70"/>
                  <a:gd name="T35" fmla="*/ 18 h 36"/>
                  <a:gd name="T36" fmla="*/ 2 w 70"/>
                  <a:gd name="T37" fmla="*/ 16 h 36"/>
                  <a:gd name="T38" fmla="*/ 0 w 70"/>
                  <a:gd name="T39" fmla="*/ 14 h 36"/>
                  <a:gd name="T40" fmla="*/ 0 w 70"/>
                  <a:gd name="T41" fmla="*/ 14 h 36"/>
                  <a:gd name="T42" fmla="*/ 0 w 70"/>
                  <a:gd name="T43" fmla="*/ 8 h 36"/>
                  <a:gd name="T44" fmla="*/ 2 w 70"/>
                  <a:gd name="T45" fmla="*/ 2 h 36"/>
                  <a:gd name="T46" fmla="*/ 4 w 70"/>
                  <a:gd name="T47" fmla="*/ 2 h 36"/>
                  <a:gd name="T48" fmla="*/ 6 w 70"/>
                  <a:gd name="T49" fmla="*/ 0 h 36"/>
                  <a:gd name="T50" fmla="*/ 6 w 70"/>
                  <a:gd name="T51" fmla="*/ 0 h 36"/>
                  <a:gd name="T52" fmla="*/ 22 w 70"/>
                  <a:gd name="T53" fmla="*/ 2 h 36"/>
                  <a:gd name="T54" fmla="*/ 34 w 70"/>
                  <a:gd name="T55" fmla="*/ 6 h 36"/>
                  <a:gd name="T56" fmla="*/ 34 w 70"/>
                  <a:gd name="T57" fmla="*/ 6 h 36"/>
                  <a:gd name="T58" fmla="*/ 44 w 70"/>
                  <a:gd name="T59" fmla="*/ 10 h 36"/>
                  <a:gd name="T60" fmla="*/ 44 w 70"/>
                  <a:gd name="T61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0" h="36">
                    <a:moveTo>
                      <a:pt x="44" y="10"/>
                    </a:moveTo>
                    <a:lnTo>
                      <a:pt x="44" y="10"/>
                    </a:lnTo>
                    <a:lnTo>
                      <a:pt x="54" y="14"/>
                    </a:lnTo>
                    <a:lnTo>
                      <a:pt x="64" y="18"/>
                    </a:lnTo>
                    <a:lnTo>
                      <a:pt x="66" y="20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70" y="30"/>
                    </a:lnTo>
                    <a:lnTo>
                      <a:pt x="68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0" y="30"/>
                    </a:lnTo>
                    <a:lnTo>
                      <a:pt x="40" y="26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0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2" y="2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44" y="10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4" name="Freeform 47"/>
              <p:cNvSpPr>
                <a:spLocks/>
              </p:cNvSpPr>
              <p:nvPr/>
            </p:nvSpPr>
            <p:spPr bwMode="auto">
              <a:xfrm>
                <a:off x="1687513" y="2824163"/>
                <a:ext cx="136525" cy="69850"/>
              </a:xfrm>
              <a:custGeom>
                <a:avLst/>
                <a:gdLst>
                  <a:gd name="T0" fmla="*/ 62 w 86"/>
                  <a:gd name="T1" fmla="*/ 20 h 44"/>
                  <a:gd name="T2" fmla="*/ 62 w 86"/>
                  <a:gd name="T3" fmla="*/ 20 h 44"/>
                  <a:gd name="T4" fmla="*/ 74 w 86"/>
                  <a:gd name="T5" fmla="*/ 22 h 44"/>
                  <a:gd name="T6" fmla="*/ 82 w 86"/>
                  <a:gd name="T7" fmla="*/ 24 h 44"/>
                  <a:gd name="T8" fmla="*/ 86 w 86"/>
                  <a:gd name="T9" fmla="*/ 28 h 44"/>
                  <a:gd name="T10" fmla="*/ 86 w 86"/>
                  <a:gd name="T11" fmla="*/ 32 h 44"/>
                  <a:gd name="T12" fmla="*/ 86 w 86"/>
                  <a:gd name="T13" fmla="*/ 32 h 44"/>
                  <a:gd name="T14" fmla="*/ 84 w 86"/>
                  <a:gd name="T15" fmla="*/ 36 h 44"/>
                  <a:gd name="T16" fmla="*/ 80 w 86"/>
                  <a:gd name="T17" fmla="*/ 40 h 44"/>
                  <a:gd name="T18" fmla="*/ 76 w 86"/>
                  <a:gd name="T19" fmla="*/ 40 h 44"/>
                  <a:gd name="T20" fmla="*/ 76 w 86"/>
                  <a:gd name="T21" fmla="*/ 40 h 44"/>
                  <a:gd name="T22" fmla="*/ 70 w 86"/>
                  <a:gd name="T23" fmla="*/ 40 h 44"/>
                  <a:gd name="T24" fmla="*/ 66 w 86"/>
                  <a:gd name="T25" fmla="*/ 42 h 44"/>
                  <a:gd name="T26" fmla="*/ 58 w 86"/>
                  <a:gd name="T27" fmla="*/ 44 h 44"/>
                  <a:gd name="T28" fmla="*/ 58 w 86"/>
                  <a:gd name="T29" fmla="*/ 44 h 44"/>
                  <a:gd name="T30" fmla="*/ 46 w 86"/>
                  <a:gd name="T31" fmla="*/ 44 h 44"/>
                  <a:gd name="T32" fmla="*/ 40 w 86"/>
                  <a:gd name="T33" fmla="*/ 42 h 44"/>
                  <a:gd name="T34" fmla="*/ 36 w 86"/>
                  <a:gd name="T35" fmla="*/ 40 h 44"/>
                  <a:gd name="T36" fmla="*/ 36 w 86"/>
                  <a:gd name="T37" fmla="*/ 40 h 44"/>
                  <a:gd name="T38" fmla="*/ 32 w 86"/>
                  <a:gd name="T39" fmla="*/ 36 h 44"/>
                  <a:gd name="T40" fmla="*/ 24 w 86"/>
                  <a:gd name="T41" fmla="*/ 34 h 44"/>
                  <a:gd name="T42" fmla="*/ 14 w 86"/>
                  <a:gd name="T43" fmla="*/ 32 h 44"/>
                  <a:gd name="T44" fmla="*/ 14 w 86"/>
                  <a:gd name="T45" fmla="*/ 32 h 44"/>
                  <a:gd name="T46" fmla="*/ 12 w 86"/>
                  <a:gd name="T47" fmla="*/ 28 h 44"/>
                  <a:gd name="T48" fmla="*/ 4 w 86"/>
                  <a:gd name="T49" fmla="*/ 18 h 44"/>
                  <a:gd name="T50" fmla="*/ 4 w 86"/>
                  <a:gd name="T51" fmla="*/ 18 h 44"/>
                  <a:gd name="T52" fmla="*/ 0 w 86"/>
                  <a:gd name="T53" fmla="*/ 6 h 44"/>
                  <a:gd name="T54" fmla="*/ 0 w 86"/>
                  <a:gd name="T55" fmla="*/ 2 h 44"/>
                  <a:gd name="T56" fmla="*/ 4 w 86"/>
                  <a:gd name="T57" fmla="*/ 0 h 44"/>
                  <a:gd name="T58" fmla="*/ 4 w 86"/>
                  <a:gd name="T59" fmla="*/ 0 h 44"/>
                  <a:gd name="T60" fmla="*/ 12 w 86"/>
                  <a:gd name="T61" fmla="*/ 0 h 44"/>
                  <a:gd name="T62" fmla="*/ 18 w 86"/>
                  <a:gd name="T63" fmla="*/ 2 h 44"/>
                  <a:gd name="T64" fmla="*/ 28 w 86"/>
                  <a:gd name="T65" fmla="*/ 6 h 44"/>
                  <a:gd name="T66" fmla="*/ 28 w 86"/>
                  <a:gd name="T67" fmla="*/ 6 h 44"/>
                  <a:gd name="T68" fmla="*/ 30 w 86"/>
                  <a:gd name="T69" fmla="*/ 8 h 44"/>
                  <a:gd name="T70" fmla="*/ 34 w 86"/>
                  <a:gd name="T71" fmla="*/ 10 h 44"/>
                  <a:gd name="T72" fmla="*/ 42 w 86"/>
                  <a:gd name="T73" fmla="*/ 12 h 44"/>
                  <a:gd name="T74" fmla="*/ 42 w 86"/>
                  <a:gd name="T75" fmla="*/ 12 h 44"/>
                  <a:gd name="T76" fmla="*/ 52 w 86"/>
                  <a:gd name="T77" fmla="*/ 16 h 44"/>
                  <a:gd name="T78" fmla="*/ 62 w 86"/>
                  <a:gd name="T7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44">
                    <a:moveTo>
                      <a:pt x="62" y="20"/>
                    </a:moveTo>
                    <a:lnTo>
                      <a:pt x="62" y="20"/>
                    </a:lnTo>
                    <a:lnTo>
                      <a:pt x="74" y="22"/>
                    </a:lnTo>
                    <a:lnTo>
                      <a:pt x="82" y="24"/>
                    </a:lnTo>
                    <a:lnTo>
                      <a:pt x="86" y="28"/>
                    </a:lnTo>
                    <a:lnTo>
                      <a:pt x="86" y="32"/>
                    </a:lnTo>
                    <a:lnTo>
                      <a:pt x="86" y="32"/>
                    </a:lnTo>
                    <a:lnTo>
                      <a:pt x="84" y="36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0" y="40"/>
                    </a:lnTo>
                    <a:lnTo>
                      <a:pt x="66" y="42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46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36"/>
                    </a:lnTo>
                    <a:lnTo>
                      <a:pt x="24" y="34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2" y="2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4" y="1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52" y="16"/>
                    </a:lnTo>
                    <a:lnTo>
                      <a:pt x="62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5" name="Freeform 48"/>
              <p:cNvSpPr>
                <a:spLocks/>
              </p:cNvSpPr>
              <p:nvPr/>
            </p:nvSpPr>
            <p:spPr bwMode="auto">
              <a:xfrm>
                <a:off x="1687513" y="2824163"/>
                <a:ext cx="136525" cy="69850"/>
              </a:xfrm>
              <a:custGeom>
                <a:avLst/>
                <a:gdLst>
                  <a:gd name="T0" fmla="*/ 62 w 86"/>
                  <a:gd name="T1" fmla="*/ 20 h 44"/>
                  <a:gd name="T2" fmla="*/ 62 w 86"/>
                  <a:gd name="T3" fmla="*/ 20 h 44"/>
                  <a:gd name="T4" fmla="*/ 74 w 86"/>
                  <a:gd name="T5" fmla="*/ 22 h 44"/>
                  <a:gd name="T6" fmla="*/ 82 w 86"/>
                  <a:gd name="T7" fmla="*/ 24 h 44"/>
                  <a:gd name="T8" fmla="*/ 86 w 86"/>
                  <a:gd name="T9" fmla="*/ 28 h 44"/>
                  <a:gd name="T10" fmla="*/ 86 w 86"/>
                  <a:gd name="T11" fmla="*/ 32 h 44"/>
                  <a:gd name="T12" fmla="*/ 86 w 86"/>
                  <a:gd name="T13" fmla="*/ 32 h 44"/>
                  <a:gd name="T14" fmla="*/ 84 w 86"/>
                  <a:gd name="T15" fmla="*/ 36 h 44"/>
                  <a:gd name="T16" fmla="*/ 80 w 86"/>
                  <a:gd name="T17" fmla="*/ 40 h 44"/>
                  <a:gd name="T18" fmla="*/ 76 w 86"/>
                  <a:gd name="T19" fmla="*/ 40 h 44"/>
                  <a:gd name="T20" fmla="*/ 76 w 86"/>
                  <a:gd name="T21" fmla="*/ 40 h 44"/>
                  <a:gd name="T22" fmla="*/ 70 w 86"/>
                  <a:gd name="T23" fmla="*/ 40 h 44"/>
                  <a:gd name="T24" fmla="*/ 66 w 86"/>
                  <a:gd name="T25" fmla="*/ 42 h 44"/>
                  <a:gd name="T26" fmla="*/ 58 w 86"/>
                  <a:gd name="T27" fmla="*/ 44 h 44"/>
                  <a:gd name="T28" fmla="*/ 58 w 86"/>
                  <a:gd name="T29" fmla="*/ 44 h 44"/>
                  <a:gd name="T30" fmla="*/ 46 w 86"/>
                  <a:gd name="T31" fmla="*/ 44 h 44"/>
                  <a:gd name="T32" fmla="*/ 40 w 86"/>
                  <a:gd name="T33" fmla="*/ 42 h 44"/>
                  <a:gd name="T34" fmla="*/ 36 w 86"/>
                  <a:gd name="T35" fmla="*/ 40 h 44"/>
                  <a:gd name="T36" fmla="*/ 36 w 86"/>
                  <a:gd name="T37" fmla="*/ 40 h 44"/>
                  <a:gd name="T38" fmla="*/ 32 w 86"/>
                  <a:gd name="T39" fmla="*/ 36 h 44"/>
                  <a:gd name="T40" fmla="*/ 24 w 86"/>
                  <a:gd name="T41" fmla="*/ 34 h 44"/>
                  <a:gd name="T42" fmla="*/ 14 w 86"/>
                  <a:gd name="T43" fmla="*/ 32 h 44"/>
                  <a:gd name="T44" fmla="*/ 14 w 86"/>
                  <a:gd name="T45" fmla="*/ 32 h 44"/>
                  <a:gd name="T46" fmla="*/ 12 w 86"/>
                  <a:gd name="T47" fmla="*/ 28 h 44"/>
                  <a:gd name="T48" fmla="*/ 4 w 86"/>
                  <a:gd name="T49" fmla="*/ 18 h 44"/>
                  <a:gd name="T50" fmla="*/ 4 w 86"/>
                  <a:gd name="T51" fmla="*/ 18 h 44"/>
                  <a:gd name="T52" fmla="*/ 0 w 86"/>
                  <a:gd name="T53" fmla="*/ 6 h 44"/>
                  <a:gd name="T54" fmla="*/ 0 w 86"/>
                  <a:gd name="T55" fmla="*/ 2 h 44"/>
                  <a:gd name="T56" fmla="*/ 4 w 86"/>
                  <a:gd name="T57" fmla="*/ 0 h 44"/>
                  <a:gd name="T58" fmla="*/ 4 w 86"/>
                  <a:gd name="T59" fmla="*/ 0 h 44"/>
                  <a:gd name="T60" fmla="*/ 12 w 86"/>
                  <a:gd name="T61" fmla="*/ 0 h 44"/>
                  <a:gd name="T62" fmla="*/ 18 w 86"/>
                  <a:gd name="T63" fmla="*/ 2 h 44"/>
                  <a:gd name="T64" fmla="*/ 28 w 86"/>
                  <a:gd name="T65" fmla="*/ 6 h 44"/>
                  <a:gd name="T66" fmla="*/ 28 w 86"/>
                  <a:gd name="T67" fmla="*/ 6 h 44"/>
                  <a:gd name="T68" fmla="*/ 30 w 86"/>
                  <a:gd name="T69" fmla="*/ 8 h 44"/>
                  <a:gd name="T70" fmla="*/ 34 w 86"/>
                  <a:gd name="T71" fmla="*/ 10 h 44"/>
                  <a:gd name="T72" fmla="*/ 42 w 86"/>
                  <a:gd name="T73" fmla="*/ 12 h 44"/>
                  <a:gd name="T74" fmla="*/ 42 w 86"/>
                  <a:gd name="T75" fmla="*/ 12 h 44"/>
                  <a:gd name="T76" fmla="*/ 52 w 86"/>
                  <a:gd name="T77" fmla="*/ 16 h 44"/>
                  <a:gd name="T78" fmla="*/ 62 w 86"/>
                  <a:gd name="T7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44">
                    <a:moveTo>
                      <a:pt x="62" y="20"/>
                    </a:moveTo>
                    <a:lnTo>
                      <a:pt x="62" y="20"/>
                    </a:lnTo>
                    <a:lnTo>
                      <a:pt x="74" y="22"/>
                    </a:lnTo>
                    <a:lnTo>
                      <a:pt x="82" y="24"/>
                    </a:lnTo>
                    <a:lnTo>
                      <a:pt x="86" y="28"/>
                    </a:lnTo>
                    <a:lnTo>
                      <a:pt x="86" y="32"/>
                    </a:lnTo>
                    <a:lnTo>
                      <a:pt x="86" y="32"/>
                    </a:lnTo>
                    <a:lnTo>
                      <a:pt x="84" y="36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0" y="40"/>
                    </a:lnTo>
                    <a:lnTo>
                      <a:pt x="66" y="42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46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36"/>
                    </a:lnTo>
                    <a:lnTo>
                      <a:pt x="24" y="34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2" y="2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4" y="1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52" y="16"/>
                    </a:lnTo>
                    <a:lnTo>
                      <a:pt x="62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6" name="Freeform 49"/>
              <p:cNvSpPr>
                <a:spLocks/>
              </p:cNvSpPr>
              <p:nvPr/>
            </p:nvSpPr>
            <p:spPr bwMode="auto">
              <a:xfrm>
                <a:off x="1719263" y="2909888"/>
                <a:ext cx="146050" cy="53975"/>
              </a:xfrm>
              <a:custGeom>
                <a:avLst/>
                <a:gdLst>
                  <a:gd name="T0" fmla="*/ 64 w 92"/>
                  <a:gd name="T1" fmla="*/ 8 h 34"/>
                  <a:gd name="T2" fmla="*/ 64 w 92"/>
                  <a:gd name="T3" fmla="*/ 8 h 34"/>
                  <a:gd name="T4" fmla="*/ 72 w 92"/>
                  <a:gd name="T5" fmla="*/ 10 h 34"/>
                  <a:gd name="T6" fmla="*/ 80 w 92"/>
                  <a:gd name="T7" fmla="*/ 12 h 34"/>
                  <a:gd name="T8" fmla="*/ 84 w 92"/>
                  <a:gd name="T9" fmla="*/ 14 h 34"/>
                  <a:gd name="T10" fmla="*/ 86 w 92"/>
                  <a:gd name="T11" fmla="*/ 18 h 34"/>
                  <a:gd name="T12" fmla="*/ 86 w 92"/>
                  <a:gd name="T13" fmla="*/ 18 h 34"/>
                  <a:gd name="T14" fmla="*/ 88 w 92"/>
                  <a:gd name="T15" fmla="*/ 20 h 34"/>
                  <a:gd name="T16" fmla="*/ 92 w 92"/>
                  <a:gd name="T17" fmla="*/ 28 h 34"/>
                  <a:gd name="T18" fmla="*/ 92 w 92"/>
                  <a:gd name="T19" fmla="*/ 30 h 34"/>
                  <a:gd name="T20" fmla="*/ 90 w 92"/>
                  <a:gd name="T21" fmla="*/ 34 h 34"/>
                  <a:gd name="T22" fmla="*/ 88 w 92"/>
                  <a:gd name="T23" fmla="*/ 34 h 34"/>
                  <a:gd name="T24" fmla="*/ 80 w 92"/>
                  <a:gd name="T25" fmla="*/ 34 h 34"/>
                  <a:gd name="T26" fmla="*/ 80 w 92"/>
                  <a:gd name="T27" fmla="*/ 34 h 34"/>
                  <a:gd name="T28" fmla="*/ 72 w 92"/>
                  <a:gd name="T29" fmla="*/ 34 h 34"/>
                  <a:gd name="T30" fmla="*/ 64 w 92"/>
                  <a:gd name="T31" fmla="*/ 34 h 34"/>
                  <a:gd name="T32" fmla="*/ 58 w 92"/>
                  <a:gd name="T33" fmla="*/ 34 h 34"/>
                  <a:gd name="T34" fmla="*/ 58 w 92"/>
                  <a:gd name="T35" fmla="*/ 34 h 34"/>
                  <a:gd name="T36" fmla="*/ 54 w 92"/>
                  <a:gd name="T37" fmla="*/ 34 h 34"/>
                  <a:gd name="T38" fmla="*/ 50 w 92"/>
                  <a:gd name="T39" fmla="*/ 34 h 34"/>
                  <a:gd name="T40" fmla="*/ 44 w 92"/>
                  <a:gd name="T41" fmla="*/ 32 h 34"/>
                  <a:gd name="T42" fmla="*/ 44 w 92"/>
                  <a:gd name="T43" fmla="*/ 32 h 34"/>
                  <a:gd name="T44" fmla="*/ 36 w 92"/>
                  <a:gd name="T45" fmla="*/ 32 h 34"/>
                  <a:gd name="T46" fmla="*/ 30 w 92"/>
                  <a:gd name="T47" fmla="*/ 34 h 34"/>
                  <a:gd name="T48" fmla="*/ 30 w 92"/>
                  <a:gd name="T49" fmla="*/ 34 h 34"/>
                  <a:gd name="T50" fmla="*/ 26 w 92"/>
                  <a:gd name="T51" fmla="*/ 34 h 34"/>
                  <a:gd name="T52" fmla="*/ 20 w 92"/>
                  <a:gd name="T53" fmla="*/ 34 h 34"/>
                  <a:gd name="T54" fmla="*/ 16 w 92"/>
                  <a:gd name="T55" fmla="*/ 32 h 34"/>
                  <a:gd name="T56" fmla="*/ 12 w 92"/>
                  <a:gd name="T57" fmla="*/ 28 h 34"/>
                  <a:gd name="T58" fmla="*/ 12 w 92"/>
                  <a:gd name="T59" fmla="*/ 28 h 34"/>
                  <a:gd name="T60" fmla="*/ 0 w 92"/>
                  <a:gd name="T61" fmla="*/ 6 h 34"/>
                  <a:gd name="T62" fmla="*/ 0 w 92"/>
                  <a:gd name="T63" fmla="*/ 6 h 34"/>
                  <a:gd name="T64" fmla="*/ 0 w 92"/>
                  <a:gd name="T65" fmla="*/ 6 h 34"/>
                  <a:gd name="T66" fmla="*/ 2 w 92"/>
                  <a:gd name="T67" fmla="*/ 2 h 34"/>
                  <a:gd name="T68" fmla="*/ 6 w 92"/>
                  <a:gd name="T69" fmla="*/ 0 h 34"/>
                  <a:gd name="T70" fmla="*/ 14 w 92"/>
                  <a:gd name="T71" fmla="*/ 2 h 34"/>
                  <a:gd name="T72" fmla="*/ 14 w 92"/>
                  <a:gd name="T73" fmla="*/ 2 h 34"/>
                  <a:gd name="T74" fmla="*/ 28 w 92"/>
                  <a:gd name="T75" fmla="*/ 2 h 34"/>
                  <a:gd name="T76" fmla="*/ 28 w 92"/>
                  <a:gd name="T77" fmla="*/ 2 h 34"/>
                  <a:gd name="T78" fmla="*/ 32 w 92"/>
                  <a:gd name="T79" fmla="*/ 4 h 34"/>
                  <a:gd name="T80" fmla="*/ 36 w 92"/>
                  <a:gd name="T81" fmla="*/ 6 h 34"/>
                  <a:gd name="T82" fmla="*/ 36 w 92"/>
                  <a:gd name="T83" fmla="*/ 6 h 34"/>
                  <a:gd name="T84" fmla="*/ 42 w 92"/>
                  <a:gd name="T85" fmla="*/ 8 h 34"/>
                  <a:gd name="T86" fmla="*/ 50 w 92"/>
                  <a:gd name="T87" fmla="*/ 10 h 34"/>
                  <a:gd name="T88" fmla="*/ 64 w 92"/>
                  <a:gd name="T8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2" h="34">
                    <a:moveTo>
                      <a:pt x="64" y="8"/>
                    </a:moveTo>
                    <a:lnTo>
                      <a:pt x="64" y="8"/>
                    </a:lnTo>
                    <a:lnTo>
                      <a:pt x="72" y="10"/>
                    </a:lnTo>
                    <a:lnTo>
                      <a:pt x="80" y="12"/>
                    </a:lnTo>
                    <a:lnTo>
                      <a:pt x="84" y="14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8" y="20"/>
                    </a:lnTo>
                    <a:lnTo>
                      <a:pt x="92" y="28"/>
                    </a:lnTo>
                    <a:lnTo>
                      <a:pt x="92" y="30"/>
                    </a:lnTo>
                    <a:lnTo>
                      <a:pt x="90" y="34"/>
                    </a:lnTo>
                    <a:lnTo>
                      <a:pt x="88" y="34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72" y="34"/>
                    </a:lnTo>
                    <a:lnTo>
                      <a:pt x="64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4" y="34"/>
                    </a:lnTo>
                    <a:lnTo>
                      <a:pt x="50" y="34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6" y="32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0" y="34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42" y="8"/>
                    </a:lnTo>
                    <a:lnTo>
                      <a:pt x="50" y="10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7" name="Freeform 50"/>
              <p:cNvSpPr>
                <a:spLocks/>
              </p:cNvSpPr>
              <p:nvPr/>
            </p:nvSpPr>
            <p:spPr bwMode="auto">
              <a:xfrm>
                <a:off x="1719263" y="2909888"/>
                <a:ext cx="146050" cy="53975"/>
              </a:xfrm>
              <a:custGeom>
                <a:avLst/>
                <a:gdLst>
                  <a:gd name="T0" fmla="*/ 64 w 92"/>
                  <a:gd name="T1" fmla="*/ 8 h 34"/>
                  <a:gd name="T2" fmla="*/ 64 w 92"/>
                  <a:gd name="T3" fmla="*/ 8 h 34"/>
                  <a:gd name="T4" fmla="*/ 72 w 92"/>
                  <a:gd name="T5" fmla="*/ 10 h 34"/>
                  <a:gd name="T6" fmla="*/ 80 w 92"/>
                  <a:gd name="T7" fmla="*/ 12 h 34"/>
                  <a:gd name="T8" fmla="*/ 84 w 92"/>
                  <a:gd name="T9" fmla="*/ 14 h 34"/>
                  <a:gd name="T10" fmla="*/ 86 w 92"/>
                  <a:gd name="T11" fmla="*/ 18 h 34"/>
                  <a:gd name="T12" fmla="*/ 86 w 92"/>
                  <a:gd name="T13" fmla="*/ 18 h 34"/>
                  <a:gd name="T14" fmla="*/ 88 w 92"/>
                  <a:gd name="T15" fmla="*/ 20 h 34"/>
                  <a:gd name="T16" fmla="*/ 92 w 92"/>
                  <a:gd name="T17" fmla="*/ 28 h 34"/>
                  <a:gd name="T18" fmla="*/ 92 w 92"/>
                  <a:gd name="T19" fmla="*/ 30 h 34"/>
                  <a:gd name="T20" fmla="*/ 90 w 92"/>
                  <a:gd name="T21" fmla="*/ 34 h 34"/>
                  <a:gd name="T22" fmla="*/ 88 w 92"/>
                  <a:gd name="T23" fmla="*/ 34 h 34"/>
                  <a:gd name="T24" fmla="*/ 80 w 92"/>
                  <a:gd name="T25" fmla="*/ 34 h 34"/>
                  <a:gd name="T26" fmla="*/ 80 w 92"/>
                  <a:gd name="T27" fmla="*/ 34 h 34"/>
                  <a:gd name="T28" fmla="*/ 72 w 92"/>
                  <a:gd name="T29" fmla="*/ 34 h 34"/>
                  <a:gd name="T30" fmla="*/ 64 w 92"/>
                  <a:gd name="T31" fmla="*/ 34 h 34"/>
                  <a:gd name="T32" fmla="*/ 58 w 92"/>
                  <a:gd name="T33" fmla="*/ 34 h 34"/>
                  <a:gd name="T34" fmla="*/ 58 w 92"/>
                  <a:gd name="T35" fmla="*/ 34 h 34"/>
                  <a:gd name="T36" fmla="*/ 54 w 92"/>
                  <a:gd name="T37" fmla="*/ 34 h 34"/>
                  <a:gd name="T38" fmla="*/ 50 w 92"/>
                  <a:gd name="T39" fmla="*/ 34 h 34"/>
                  <a:gd name="T40" fmla="*/ 44 w 92"/>
                  <a:gd name="T41" fmla="*/ 32 h 34"/>
                  <a:gd name="T42" fmla="*/ 44 w 92"/>
                  <a:gd name="T43" fmla="*/ 32 h 34"/>
                  <a:gd name="T44" fmla="*/ 36 w 92"/>
                  <a:gd name="T45" fmla="*/ 32 h 34"/>
                  <a:gd name="T46" fmla="*/ 30 w 92"/>
                  <a:gd name="T47" fmla="*/ 34 h 34"/>
                  <a:gd name="T48" fmla="*/ 30 w 92"/>
                  <a:gd name="T49" fmla="*/ 34 h 34"/>
                  <a:gd name="T50" fmla="*/ 26 w 92"/>
                  <a:gd name="T51" fmla="*/ 34 h 34"/>
                  <a:gd name="T52" fmla="*/ 20 w 92"/>
                  <a:gd name="T53" fmla="*/ 34 h 34"/>
                  <a:gd name="T54" fmla="*/ 16 w 92"/>
                  <a:gd name="T55" fmla="*/ 32 h 34"/>
                  <a:gd name="T56" fmla="*/ 12 w 92"/>
                  <a:gd name="T57" fmla="*/ 28 h 34"/>
                  <a:gd name="T58" fmla="*/ 12 w 92"/>
                  <a:gd name="T59" fmla="*/ 28 h 34"/>
                  <a:gd name="T60" fmla="*/ 0 w 92"/>
                  <a:gd name="T61" fmla="*/ 6 h 34"/>
                  <a:gd name="T62" fmla="*/ 0 w 92"/>
                  <a:gd name="T63" fmla="*/ 6 h 34"/>
                  <a:gd name="T64" fmla="*/ 0 w 92"/>
                  <a:gd name="T65" fmla="*/ 6 h 34"/>
                  <a:gd name="T66" fmla="*/ 2 w 92"/>
                  <a:gd name="T67" fmla="*/ 2 h 34"/>
                  <a:gd name="T68" fmla="*/ 6 w 92"/>
                  <a:gd name="T69" fmla="*/ 0 h 34"/>
                  <a:gd name="T70" fmla="*/ 14 w 92"/>
                  <a:gd name="T71" fmla="*/ 2 h 34"/>
                  <a:gd name="T72" fmla="*/ 14 w 92"/>
                  <a:gd name="T73" fmla="*/ 2 h 34"/>
                  <a:gd name="T74" fmla="*/ 28 w 92"/>
                  <a:gd name="T75" fmla="*/ 2 h 34"/>
                  <a:gd name="T76" fmla="*/ 28 w 92"/>
                  <a:gd name="T77" fmla="*/ 2 h 34"/>
                  <a:gd name="T78" fmla="*/ 32 w 92"/>
                  <a:gd name="T79" fmla="*/ 4 h 34"/>
                  <a:gd name="T80" fmla="*/ 36 w 92"/>
                  <a:gd name="T81" fmla="*/ 6 h 34"/>
                  <a:gd name="T82" fmla="*/ 36 w 92"/>
                  <a:gd name="T83" fmla="*/ 6 h 34"/>
                  <a:gd name="T84" fmla="*/ 42 w 92"/>
                  <a:gd name="T85" fmla="*/ 8 h 34"/>
                  <a:gd name="T86" fmla="*/ 50 w 92"/>
                  <a:gd name="T87" fmla="*/ 10 h 34"/>
                  <a:gd name="T88" fmla="*/ 64 w 92"/>
                  <a:gd name="T8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2" h="34">
                    <a:moveTo>
                      <a:pt x="64" y="8"/>
                    </a:moveTo>
                    <a:lnTo>
                      <a:pt x="64" y="8"/>
                    </a:lnTo>
                    <a:lnTo>
                      <a:pt x="72" y="10"/>
                    </a:lnTo>
                    <a:lnTo>
                      <a:pt x="80" y="12"/>
                    </a:lnTo>
                    <a:lnTo>
                      <a:pt x="84" y="14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8" y="20"/>
                    </a:lnTo>
                    <a:lnTo>
                      <a:pt x="92" y="28"/>
                    </a:lnTo>
                    <a:lnTo>
                      <a:pt x="92" y="30"/>
                    </a:lnTo>
                    <a:lnTo>
                      <a:pt x="90" y="34"/>
                    </a:lnTo>
                    <a:lnTo>
                      <a:pt x="88" y="34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72" y="34"/>
                    </a:lnTo>
                    <a:lnTo>
                      <a:pt x="64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4" y="34"/>
                    </a:lnTo>
                    <a:lnTo>
                      <a:pt x="50" y="34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6" y="32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0" y="34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42" y="8"/>
                    </a:lnTo>
                    <a:lnTo>
                      <a:pt x="50" y="10"/>
                    </a:lnTo>
                    <a:lnTo>
                      <a:pt x="64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8" name="Freeform 51"/>
              <p:cNvSpPr>
                <a:spLocks/>
              </p:cNvSpPr>
              <p:nvPr/>
            </p:nvSpPr>
            <p:spPr bwMode="auto">
              <a:xfrm>
                <a:off x="1754188" y="2979738"/>
                <a:ext cx="146050" cy="76200"/>
              </a:xfrm>
              <a:custGeom>
                <a:avLst/>
                <a:gdLst>
                  <a:gd name="T0" fmla="*/ 64 w 92"/>
                  <a:gd name="T1" fmla="*/ 18 h 48"/>
                  <a:gd name="T2" fmla="*/ 64 w 92"/>
                  <a:gd name="T3" fmla="*/ 18 h 48"/>
                  <a:gd name="T4" fmla="*/ 74 w 92"/>
                  <a:gd name="T5" fmla="*/ 20 h 48"/>
                  <a:gd name="T6" fmla="*/ 80 w 92"/>
                  <a:gd name="T7" fmla="*/ 22 h 48"/>
                  <a:gd name="T8" fmla="*/ 84 w 92"/>
                  <a:gd name="T9" fmla="*/ 24 h 48"/>
                  <a:gd name="T10" fmla="*/ 86 w 92"/>
                  <a:gd name="T11" fmla="*/ 26 h 48"/>
                  <a:gd name="T12" fmla="*/ 86 w 92"/>
                  <a:gd name="T13" fmla="*/ 26 h 48"/>
                  <a:gd name="T14" fmla="*/ 90 w 92"/>
                  <a:gd name="T15" fmla="*/ 40 h 48"/>
                  <a:gd name="T16" fmla="*/ 92 w 92"/>
                  <a:gd name="T17" fmla="*/ 46 h 48"/>
                  <a:gd name="T18" fmla="*/ 92 w 92"/>
                  <a:gd name="T19" fmla="*/ 46 h 48"/>
                  <a:gd name="T20" fmla="*/ 92 w 92"/>
                  <a:gd name="T21" fmla="*/ 48 h 48"/>
                  <a:gd name="T22" fmla="*/ 86 w 92"/>
                  <a:gd name="T23" fmla="*/ 46 h 48"/>
                  <a:gd name="T24" fmla="*/ 86 w 92"/>
                  <a:gd name="T25" fmla="*/ 46 h 48"/>
                  <a:gd name="T26" fmla="*/ 76 w 92"/>
                  <a:gd name="T27" fmla="*/ 44 h 48"/>
                  <a:gd name="T28" fmla="*/ 64 w 92"/>
                  <a:gd name="T29" fmla="*/ 42 h 48"/>
                  <a:gd name="T30" fmla="*/ 64 w 92"/>
                  <a:gd name="T31" fmla="*/ 42 h 48"/>
                  <a:gd name="T32" fmla="*/ 52 w 92"/>
                  <a:gd name="T33" fmla="*/ 40 h 48"/>
                  <a:gd name="T34" fmla="*/ 40 w 92"/>
                  <a:gd name="T35" fmla="*/ 38 h 48"/>
                  <a:gd name="T36" fmla="*/ 40 w 92"/>
                  <a:gd name="T37" fmla="*/ 38 h 48"/>
                  <a:gd name="T38" fmla="*/ 28 w 92"/>
                  <a:gd name="T39" fmla="*/ 42 h 48"/>
                  <a:gd name="T40" fmla="*/ 22 w 92"/>
                  <a:gd name="T41" fmla="*/ 44 h 48"/>
                  <a:gd name="T42" fmla="*/ 22 w 92"/>
                  <a:gd name="T43" fmla="*/ 44 h 48"/>
                  <a:gd name="T44" fmla="*/ 22 w 92"/>
                  <a:gd name="T45" fmla="*/ 44 h 48"/>
                  <a:gd name="T46" fmla="*/ 18 w 92"/>
                  <a:gd name="T47" fmla="*/ 44 h 48"/>
                  <a:gd name="T48" fmla="*/ 14 w 92"/>
                  <a:gd name="T49" fmla="*/ 42 h 48"/>
                  <a:gd name="T50" fmla="*/ 8 w 92"/>
                  <a:gd name="T51" fmla="*/ 30 h 48"/>
                  <a:gd name="T52" fmla="*/ 0 w 92"/>
                  <a:gd name="T53" fmla="*/ 6 h 48"/>
                  <a:gd name="T54" fmla="*/ 0 w 92"/>
                  <a:gd name="T55" fmla="*/ 6 h 48"/>
                  <a:gd name="T56" fmla="*/ 0 w 92"/>
                  <a:gd name="T57" fmla="*/ 4 h 48"/>
                  <a:gd name="T58" fmla="*/ 0 w 92"/>
                  <a:gd name="T59" fmla="*/ 2 h 48"/>
                  <a:gd name="T60" fmla="*/ 4 w 92"/>
                  <a:gd name="T61" fmla="*/ 0 h 48"/>
                  <a:gd name="T62" fmla="*/ 14 w 92"/>
                  <a:gd name="T63" fmla="*/ 2 h 48"/>
                  <a:gd name="T64" fmla="*/ 14 w 92"/>
                  <a:gd name="T65" fmla="*/ 2 h 48"/>
                  <a:gd name="T66" fmla="*/ 32 w 92"/>
                  <a:gd name="T67" fmla="*/ 4 h 48"/>
                  <a:gd name="T68" fmla="*/ 32 w 92"/>
                  <a:gd name="T69" fmla="*/ 4 h 48"/>
                  <a:gd name="T70" fmla="*/ 38 w 92"/>
                  <a:gd name="T71" fmla="*/ 4 h 48"/>
                  <a:gd name="T72" fmla="*/ 46 w 92"/>
                  <a:gd name="T73" fmla="*/ 8 h 48"/>
                  <a:gd name="T74" fmla="*/ 46 w 92"/>
                  <a:gd name="T75" fmla="*/ 8 h 48"/>
                  <a:gd name="T76" fmla="*/ 52 w 92"/>
                  <a:gd name="T77" fmla="*/ 14 h 48"/>
                  <a:gd name="T78" fmla="*/ 56 w 92"/>
                  <a:gd name="T79" fmla="*/ 18 h 48"/>
                  <a:gd name="T80" fmla="*/ 64 w 92"/>
                  <a:gd name="T8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8">
                    <a:moveTo>
                      <a:pt x="64" y="18"/>
                    </a:moveTo>
                    <a:lnTo>
                      <a:pt x="64" y="18"/>
                    </a:lnTo>
                    <a:lnTo>
                      <a:pt x="74" y="20"/>
                    </a:lnTo>
                    <a:lnTo>
                      <a:pt x="80" y="22"/>
                    </a:lnTo>
                    <a:lnTo>
                      <a:pt x="84" y="24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90" y="40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76" y="44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52" y="4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28" y="42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4" y="42"/>
                    </a:lnTo>
                    <a:lnTo>
                      <a:pt x="8" y="3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2" y="14"/>
                    </a:lnTo>
                    <a:lnTo>
                      <a:pt x="56" y="18"/>
                    </a:lnTo>
                    <a:lnTo>
                      <a:pt x="64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9" name="Freeform 52"/>
              <p:cNvSpPr>
                <a:spLocks/>
              </p:cNvSpPr>
              <p:nvPr/>
            </p:nvSpPr>
            <p:spPr bwMode="auto">
              <a:xfrm>
                <a:off x="1754188" y="2979738"/>
                <a:ext cx="146050" cy="76200"/>
              </a:xfrm>
              <a:custGeom>
                <a:avLst/>
                <a:gdLst>
                  <a:gd name="T0" fmla="*/ 64 w 92"/>
                  <a:gd name="T1" fmla="*/ 18 h 48"/>
                  <a:gd name="T2" fmla="*/ 64 w 92"/>
                  <a:gd name="T3" fmla="*/ 18 h 48"/>
                  <a:gd name="T4" fmla="*/ 74 w 92"/>
                  <a:gd name="T5" fmla="*/ 20 h 48"/>
                  <a:gd name="T6" fmla="*/ 80 w 92"/>
                  <a:gd name="T7" fmla="*/ 22 h 48"/>
                  <a:gd name="T8" fmla="*/ 84 w 92"/>
                  <a:gd name="T9" fmla="*/ 24 h 48"/>
                  <a:gd name="T10" fmla="*/ 86 w 92"/>
                  <a:gd name="T11" fmla="*/ 26 h 48"/>
                  <a:gd name="T12" fmla="*/ 86 w 92"/>
                  <a:gd name="T13" fmla="*/ 26 h 48"/>
                  <a:gd name="T14" fmla="*/ 90 w 92"/>
                  <a:gd name="T15" fmla="*/ 40 h 48"/>
                  <a:gd name="T16" fmla="*/ 92 w 92"/>
                  <a:gd name="T17" fmla="*/ 46 h 48"/>
                  <a:gd name="T18" fmla="*/ 92 w 92"/>
                  <a:gd name="T19" fmla="*/ 46 h 48"/>
                  <a:gd name="T20" fmla="*/ 92 w 92"/>
                  <a:gd name="T21" fmla="*/ 48 h 48"/>
                  <a:gd name="T22" fmla="*/ 86 w 92"/>
                  <a:gd name="T23" fmla="*/ 46 h 48"/>
                  <a:gd name="T24" fmla="*/ 86 w 92"/>
                  <a:gd name="T25" fmla="*/ 46 h 48"/>
                  <a:gd name="T26" fmla="*/ 76 w 92"/>
                  <a:gd name="T27" fmla="*/ 44 h 48"/>
                  <a:gd name="T28" fmla="*/ 64 w 92"/>
                  <a:gd name="T29" fmla="*/ 42 h 48"/>
                  <a:gd name="T30" fmla="*/ 64 w 92"/>
                  <a:gd name="T31" fmla="*/ 42 h 48"/>
                  <a:gd name="T32" fmla="*/ 52 w 92"/>
                  <a:gd name="T33" fmla="*/ 40 h 48"/>
                  <a:gd name="T34" fmla="*/ 40 w 92"/>
                  <a:gd name="T35" fmla="*/ 38 h 48"/>
                  <a:gd name="T36" fmla="*/ 40 w 92"/>
                  <a:gd name="T37" fmla="*/ 38 h 48"/>
                  <a:gd name="T38" fmla="*/ 28 w 92"/>
                  <a:gd name="T39" fmla="*/ 42 h 48"/>
                  <a:gd name="T40" fmla="*/ 22 w 92"/>
                  <a:gd name="T41" fmla="*/ 44 h 48"/>
                  <a:gd name="T42" fmla="*/ 22 w 92"/>
                  <a:gd name="T43" fmla="*/ 44 h 48"/>
                  <a:gd name="T44" fmla="*/ 22 w 92"/>
                  <a:gd name="T45" fmla="*/ 44 h 48"/>
                  <a:gd name="T46" fmla="*/ 18 w 92"/>
                  <a:gd name="T47" fmla="*/ 44 h 48"/>
                  <a:gd name="T48" fmla="*/ 14 w 92"/>
                  <a:gd name="T49" fmla="*/ 42 h 48"/>
                  <a:gd name="T50" fmla="*/ 8 w 92"/>
                  <a:gd name="T51" fmla="*/ 30 h 48"/>
                  <a:gd name="T52" fmla="*/ 0 w 92"/>
                  <a:gd name="T53" fmla="*/ 6 h 48"/>
                  <a:gd name="T54" fmla="*/ 0 w 92"/>
                  <a:gd name="T55" fmla="*/ 6 h 48"/>
                  <a:gd name="T56" fmla="*/ 0 w 92"/>
                  <a:gd name="T57" fmla="*/ 4 h 48"/>
                  <a:gd name="T58" fmla="*/ 0 w 92"/>
                  <a:gd name="T59" fmla="*/ 2 h 48"/>
                  <a:gd name="T60" fmla="*/ 4 w 92"/>
                  <a:gd name="T61" fmla="*/ 0 h 48"/>
                  <a:gd name="T62" fmla="*/ 14 w 92"/>
                  <a:gd name="T63" fmla="*/ 2 h 48"/>
                  <a:gd name="T64" fmla="*/ 14 w 92"/>
                  <a:gd name="T65" fmla="*/ 2 h 48"/>
                  <a:gd name="T66" fmla="*/ 32 w 92"/>
                  <a:gd name="T67" fmla="*/ 4 h 48"/>
                  <a:gd name="T68" fmla="*/ 32 w 92"/>
                  <a:gd name="T69" fmla="*/ 4 h 48"/>
                  <a:gd name="T70" fmla="*/ 38 w 92"/>
                  <a:gd name="T71" fmla="*/ 4 h 48"/>
                  <a:gd name="T72" fmla="*/ 46 w 92"/>
                  <a:gd name="T73" fmla="*/ 8 h 48"/>
                  <a:gd name="T74" fmla="*/ 46 w 92"/>
                  <a:gd name="T75" fmla="*/ 8 h 48"/>
                  <a:gd name="T76" fmla="*/ 52 w 92"/>
                  <a:gd name="T77" fmla="*/ 14 h 48"/>
                  <a:gd name="T78" fmla="*/ 56 w 92"/>
                  <a:gd name="T79" fmla="*/ 18 h 48"/>
                  <a:gd name="T80" fmla="*/ 64 w 92"/>
                  <a:gd name="T8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8">
                    <a:moveTo>
                      <a:pt x="64" y="18"/>
                    </a:moveTo>
                    <a:lnTo>
                      <a:pt x="64" y="18"/>
                    </a:lnTo>
                    <a:lnTo>
                      <a:pt x="74" y="20"/>
                    </a:lnTo>
                    <a:lnTo>
                      <a:pt x="80" y="22"/>
                    </a:lnTo>
                    <a:lnTo>
                      <a:pt x="84" y="24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90" y="40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76" y="44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52" y="4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28" y="42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4" y="42"/>
                    </a:lnTo>
                    <a:lnTo>
                      <a:pt x="8" y="3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2" y="14"/>
                    </a:lnTo>
                    <a:lnTo>
                      <a:pt x="56" y="18"/>
                    </a:lnTo>
                    <a:lnTo>
                      <a:pt x="64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0" name="Freeform 53"/>
              <p:cNvSpPr>
                <a:spLocks/>
              </p:cNvSpPr>
              <p:nvPr/>
            </p:nvSpPr>
            <p:spPr bwMode="auto">
              <a:xfrm>
                <a:off x="1792288" y="3055938"/>
                <a:ext cx="158750" cy="107950"/>
              </a:xfrm>
              <a:custGeom>
                <a:avLst/>
                <a:gdLst>
                  <a:gd name="T0" fmla="*/ 64 w 100"/>
                  <a:gd name="T1" fmla="*/ 24 h 68"/>
                  <a:gd name="T2" fmla="*/ 64 w 100"/>
                  <a:gd name="T3" fmla="*/ 24 h 68"/>
                  <a:gd name="T4" fmla="*/ 72 w 100"/>
                  <a:gd name="T5" fmla="*/ 28 h 68"/>
                  <a:gd name="T6" fmla="*/ 80 w 100"/>
                  <a:gd name="T7" fmla="*/ 32 h 68"/>
                  <a:gd name="T8" fmla="*/ 86 w 100"/>
                  <a:gd name="T9" fmla="*/ 34 h 68"/>
                  <a:gd name="T10" fmla="*/ 86 w 100"/>
                  <a:gd name="T11" fmla="*/ 34 h 68"/>
                  <a:gd name="T12" fmla="*/ 90 w 100"/>
                  <a:gd name="T13" fmla="*/ 34 h 68"/>
                  <a:gd name="T14" fmla="*/ 92 w 100"/>
                  <a:gd name="T15" fmla="*/ 38 h 68"/>
                  <a:gd name="T16" fmla="*/ 96 w 100"/>
                  <a:gd name="T17" fmla="*/ 46 h 68"/>
                  <a:gd name="T18" fmla="*/ 96 w 100"/>
                  <a:gd name="T19" fmla="*/ 46 h 68"/>
                  <a:gd name="T20" fmla="*/ 100 w 100"/>
                  <a:gd name="T21" fmla="*/ 54 h 68"/>
                  <a:gd name="T22" fmla="*/ 100 w 100"/>
                  <a:gd name="T23" fmla="*/ 62 h 68"/>
                  <a:gd name="T24" fmla="*/ 100 w 100"/>
                  <a:gd name="T25" fmla="*/ 64 h 68"/>
                  <a:gd name="T26" fmla="*/ 100 w 100"/>
                  <a:gd name="T27" fmla="*/ 66 h 68"/>
                  <a:gd name="T28" fmla="*/ 98 w 100"/>
                  <a:gd name="T29" fmla="*/ 68 h 68"/>
                  <a:gd name="T30" fmla="*/ 94 w 100"/>
                  <a:gd name="T31" fmla="*/ 66 h 68"/>
                  <a:gd name="T32" fmla="*/ 94 w 100"/>
                  <a:gd name="T33" fmla="*/ 66 h 68"/>
                  <a:gd name="T34" fmla="*/ 82 w 100"/>
                  <a:gd name="T35" fmla="*/ 58 h 68"/>
                  <a:gd name="T36" fmla="*/ 74 w 100"/>
                  <a:gd name="T37" fmla="*/ 56 h 68"/>
                  <a:gd name="T38" fmla="*/ 74 w 100"/>
                  <a:gd name="T39" fmla="*/ 56 h 68"/>
                  <a:gd name="T40" fmla="*/ 68 w 100"/>
                  <a:gd name="T41" fmla="*/ 56 h 68"/>
                  <a:gd name="T42" fmla="*/ 64 w 100"/>
                  <a:gd name="T43" fmla="*/ 54 h 68"/>
                  <a:gd name="T44" fmla="*/ 54 w 100"/>
                  <a:gd name="T45" fmla="*/ 50 h 68"/>
                  <a:gd name="T46" fmla="*/ 54 w 100"/>
                  <a:gd name="T47" fmla="*/ 50 h 68"/>
                  <a:gd name="T48" fmla="*/ 44 w 100"/>
                  <a:gd name="T49" fmla="*/ 50 h 68"/>
                  <a:gd name="T50" fmla="*/ 36 w 100"/>
                  <a:gd name="T51" fmla="*/ 50 h 68"/>
                  <a:gd name="T52" fmla="*/ 36 w 100"/>
                  <a:gd name="T53" fmla="*/ 50 h 68"/>
                  <a:gd name="T54" fmla="*/ 32 w 100"/>
                  <a:gd name="T55" fmla="*/ 52 h 68"/>
                  <a:gd name="T56" fmla="*/ 26 w 100"/>
                  <a:gd name="T57" fmla="*/ 52 h 68"/>
                  <a:gd name="T58" fmla="*/ 22 w 100"/>
                  <a:gd name="T59" fmla="*/ 52 h 68"/>
                  <a:gd name="T60" fmla="*/ 18 w 100"/>
                  <a:gd name="T61" fmla="*/ 50 h 68"/>
                  <a:gd name="T62" fmla="*/ 16 w 100"/>
                  <a:gd name="T63" fmla="*/ 46 h 68"/>
                  <a:gd name="T64" fmla="*/ 12 w 100"/>
                  <a:gd name="T65" fmla="*/ 40 h 68"/>
                  <a:gd name="T66" fmla="*/ 12 w 100"/>
                  <a:gd name="T67" fmla="*/ 40 h 68"/>
                  <a:gd name="T68" fmla="*/ 6 w 100"/>
                  <a:gd name="T69" fmla="*/ 22 h 68"/>
                  <a:gd name="T70" fmla="*/ 2 w 100"/>
                  <a:gd name="T71" fmla="*/ 16 h 68"/>
                  <a:gd name="T72" fmla="*/ 2 w 100"/>
                  <a:gd name="T73" fmla="*/ 16 h 68"/>
                  <a:gd name="T74" fmla="*/ 0 w 100"/>
                  <a:gd name="T75" fmla="*/ 10 h 68"/>
                  <a:gd name="T76" fmla="*/ 2 w 100"/>
                  <a:gd name="T77" fmla="*/ 6 h 68"/>
                  <a:gd name="T78" fmla="*/ 4 w 100"/>
                  <a:gd name="T79" fmla="*/ 4 h 68"/>
                  <a:gd name="T80" fmla="*/ 8 w 100"/>
                  <a:gd name="T81" fmla="*/ 2 h 68"/>
                  <a:gd name="T82" fmla="*/ 8 w 100"/>
                  <a:gd name="T83" fmla="*/ 2 h 68"/>
                  <a:gd name="T84" fmla="*/ 22 w 100"/>
                  <a:gd name="T85" fmla="*/ 0 h 68"/>
                  <a:gd name="T86" fmla="*/ 26 w 100"/>
                  <a:gd name="T87" fmla="*/ 2 h 68"/>
                  <a:gd name="T88" fmla="*/ 28 w 100"/>
                  <a:gd name="T89" fmla="*/ 4 h 68"/>
                  <a:gd name="T90" fmla="*/ 28 w 100"/>
                  <a:gd name="T91" fmla="*/ 4 h 68"/>
                  <a:gd name="T92" fmla="*/ 36 w 100"/>
                  <a:gd name="T93" fmla="*/ 10 h 68"/>
                  <a:gd name="T94" fmla="*/ 46 w 100"/>
                  <a:gd name="T95" fmla="*/ 16 h 68"/>
                  <a:gd name="T96" fmla="*/ 64 w 100"/>
                  <a:gd name="T97" fmla="*/ 2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68">
                    <a:moveTo>
                      <a:pt x="64" y="24"/>
                    </a:moveTo>
                    <a:lnTo>
                      <a:pt x="64" y="24"/>
                    </a:lnTo>
                    <a:lnTo>
                      <a:pt x="72" y="28"/>
                    </a:lnTo>
                    <a:lnTo>
                      <a:pt x="80" y="32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90" y="34"/>
                    </a:lnTo>
                    <a:lnTo>
                      <a:pt x="92" y="38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100" y="54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98" y="68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82" y="58"/>
                    </a:lnTo>
                    <a:lnTo>
                      <a:pt x="74" y="56"/>
                    </a:lnTo>
                    <a:lnTo>
                      <a:pt x="74" y="56"/>
                    </a:lnTo>
                    <a:lnTo>
                      <a:pt x="68" y="56"/>
                    </a:lnTo>
                    <a:lnTo>
                      <a:pt x="64" y="54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44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2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6" y="4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46" y="16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1" name="Freeform 54"/>
              <p:cNvSpPr>
                <a:spLocks/>
              </p:cNvSpPr>
              <p:nvPr/>
            </p:nvSpPr>
            <p:spPr bwMode="auto">
              <a:xfrm>
                <a:off x="1792288" y="3055938"/>
                <a:ext cx="158750" cy="107950"/>
              </a:xfrm>
              <a:custGeom>
                <a:avLst/>
                <a:gdLst>
                  <a:gd name="T0" fmla="*/ 64 w 100"/>
                  <a:gd name="T1" fmla="*/ 24 h 68"/>
                  <a:gd name="T2" fmla="*/ 64 w 100"/>
                  <a:gd name="T3" fmla="*/ 24 h 68"/>
                  <a:gd name="T4" fmla="*/ 72 w 100"/>
                  <a:gd name="T5" fmla="*/ 28 h 68"/>
                  <a:gd name="T6" fmla="*/ 80 w 100"/>
                  <a:gd name="T7" fmla="*/ 32 h 68"/>
                  <a:gd name="T8" fmla="*/ 86 w 100"/>
                  <a:gd name="T9" fmla="*/ 34 h 68"/>
                  <a:gd name="T10" fmla="*/ 86 w 100"/>
                  <a:gd name="T11" fmla="*/ 34 h 68"/>
                  <a:gd name="T12" fmla="*/ 90 w 100"/>
                  <a:gd name="T13" fmla="*/ 34 h 68"/>
                  <a:gd name="T14" fmla="*/ 92 w 100"/>
                  <a:gd name="T15" fmla="*/ 38 h 68"/>
                  <a:gd name="T16" fmla="*/ 96 w 100"/>
                  <a:gd name="T17" fmla="*/ 46 h 68"/>
                  <a:gd name="T18" fmla="*/ 96 w 100"/>
                  <a:gd name="T19" fmla="*/ 46 h 68"/>
                  <a:gd name="T20" fmla="*/ 100 w 100"/>
                  <a:gd name="T21" fmla="*/ 54 h 68"/>
                  <a:gd name="T22" fmla="*/ 100 w 100"/>
                  <a:gd name="T23" fmla="*/ 62 h 68"/>
                  <a:gd name="T24" fmla="*/ 100 w 100"/>
                  <a:gd name="T25" fmla="*/ 64 h 68"/>
                  <a:gd name="T26" fmla="*/ 100 w 100"/>
                  <a:gd name="T27" fmla="*/ 66 h 68"/>
                  <a:gd name="T28" fmla="*/ 98 w 100"/>
                  <a:gd name="T29" fmla="*/ 68 h 68"/>
                  <a:gd name="T30" fmla="*/ 94 w 100"/>
                  <a:gd name="T31" fmla="*/ 66 h 68"/>
                  <a:gd name="T32" fmla="*/ 94 w 100"/>
                  <a:gd name="T33" fmla="*/ 66 h 68"/>
                  <a:gd name="T34" fmla="*/ 82 w 100"/>
                  <a:gd name="T35" fmla="*/ 58 h 68"/>
                  <a:gd name="T36" fmla="*/ 74 w 100"/>
                  <a:gd name="T37" fmla="*/ 56 h 68"/>
                  <a:gd name="T38" fmla="*/ 74 w 100"/>
                  <a:gd name="T39" fmla="*/ 56 h 68"/>
                  <a:gd name="T40" fmla="*/ 68 w 100"/>
                  <a:gd name="T41" fmla="*/ 56 h 68"/>
                  <a:gd name="T42" fmla="*/ 64 w 100"/>
                  <a:gd name="T43" fmla="*/ 54 h 68"/>
                  <a:gd name="T44" fmla="*/ 54 w 100"/>
                  <a:gd name="T45" fmla="*/ 50 h 68"/>
                  <a:gd name="T46" fmla="*/ 54 w 100"/>
                  <a:gd name="T47" fmla="*/ 50 h 68"/>
                  <a:gd name="T48" fmla="*/ 44 w 100"/>
                  <a:gd name="T49" fmla="*/ 50 h 68"/>
                  <a:gd name="T50" fmla="*/ 36 w 100"/>
                  <a:gd name="T51" fmla="*/ 50 h 68"/>
                  <a:gd name="T52" fmla="*/ 36 w 100"/>
                  <a:gd name="T53" fmla="*/ 50 h 68"/>
                  <a:gd name="T54" fmla="*/ 32 w 100"/>
                  <a:gd name="T55" fmla="*/ 52 h 68"/>
                  <a:gd name="T56" fmla="*/ 26 w 100"/>
                  <a:gd name="T57" fmla="*/ 52 h 68"/>
                  <a:gd name="T58" fmla="*/ 22 w 100"/>
                  <a:gd name="T59" fmla="*/ 52 h 68"/>
                  <a:gd name="T60" fmla="*/ 18 w 100"/>
                  <a:gd name="T61" fmla="*/ 50 h 68"/>
                  <a:gd name="T62" fmla="*/ 16 w 100"/>
                  <a:gd name="T63" fmla="*/ 46 h 68"/>
                  <a:gd name="T64" fmla="*/ 12 w 100"/>
                  <a:gd name="T65" fmla="*/ 40 h 68"/>
                  <a:gd name="T66" fmla="*/ 12 w 100"/>
                  <a:gd name="T67" fmla="*/ 40 h 68"/>
                  <a:gd name="T68" fmla="*/ 6 w 100"/>
                  <a:gd name="T69" fmla="*/ 22 h 68"/>
                  <a:gd name="T70" fmla="*/ 2 w 100"/>
                  <a:gd name="T71" fmla="*/ 16 h 68"/>
                  <a:gd name="T72" fmla="*/ 2 w 100"/>
                  <a:gd name="T73" fmla="*/ 16 h 68"/>
                  <a:gd name="T74" fmla="*/ 0 w 100"/>
                  <a:gd name="T75" fmla="*/ 10 h 68"/>
                  <a:gd name="T76" fmla="*/ 2 w 100"/>
                  <a:gd name="T77" fmla="*/ 6 h 68"/>
                  <a:gd name="T78" fmla="*/ 4 w 100"/>
                  <a:gd name="T79" fmla="*/ 4 h 68"/>
                  <a:gd name="T80" fmla="*/ 8 w 100"/>
                  <a:gd name="T81" fmla="*/ 2 h 68"/>
                  <a:gd name="T82" fmla="*/ 8 w 100"/>
                  <a:gd name="T83" fmla="*/ 2 h 68"/>
                  <a:gd name="T84" fmla="*/ 22 w 100"/>
                  <a:gd name="T85" fmla="*/ 0 h 68"/>
                  <a:gd name="T86" fmla="*/ 26 w 100"/>
                  <a:gd name="T87" fmla="*/ 2 h 68"/>
                  <a:gd name="T88" fmla="*/ 28 w 100"/>
                  <a:gd name="T89" fmla="*/ 4 h 68"/>
                  <a:gd name="T90" fmla="*/ 28 w 100"/>
                  <a:gd name="T91" fmla="*/ 4 h 68"/>
                  <a:gd name="T92" fmla="*/ 36 w 100"/>
                  <a:gd name="T93" fmla="*/ 10 h 68"/>
                  <a:gd name="T94" fmla="*/ 46 w 100"/>
                  <a:gd name="T95" fmla="*/ 16 h 68"/>
                  <a:gd name="T96" fmla="*/ 64 w 100"/>
                  <a:gd name="T97" fmla="*/ 2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68">
                    <a:moveTo>
                      <a:pt x="64" y="24"/>
                    </a:moveTo>
                    <a:lnTo>
                      <a:pt x="64" y="24"/>
                    </a:lnTo>
                    <a:lnTo>
                      <a:pt x="72" y="28"/>
                    </a:lnTo>
                    <a:lnTo>
                      <a:pt x="80" y="32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90" y="34"/>
                    </a:lnTo>
                    <a:lnTo>
                      <a:pt x="92" y="38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100" y="54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98" y="68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82" y="58"/>
                    </a:lnTo>
                    <a:lnTo>
                      <a:pt x="74" y="56"/>
                    </a:lnTo>
                    <a:lnTo>
                      <a:pt x="74" y="56"/>
                    </a:lnTo>
                    <a:lnTo>
                      <a:pt x="68" y="56"/>
                    </a:lnTo>
                    <a:lnTo>
                      <a:pt x="64" y="54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44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2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6" y="4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46" y="16"/>
                    </a:lnTo>
                    <a:lnTo>
                      <a:pt x="64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2" name="Freeform 55"/>
              <p:cNvSpPr>
                <a:spLocks/>
              </p:cNvSpPr>
              <p:nvPr/>
            </p:nvSpPr>
            <p:spPr bwMode="auto">
              <a:xfrm>
                <a:off x="1830388" y="3151188"/>
                <a:ext cx="146050" cy="101600"/>
              </a:xfrm>
              <a:custGeom>
                <a:avLst/>
                <a:gdLst>
                  <a:gd name="T0" fmla="*/ 50 w 92"/>
                  <a:gd name="T1" fmla="*/ 14 h 64"/>
                  <a:gd name="T2" fmla="*/ 50 w 92"/>
                  <a:gd name="T3" fmla="*/ 14 h 64"/>
                  <a:gd name="T4" fmla="*/ 60 w 92"/>
                  <a:gd name="T5" fmla="*/ 24 h 64"/>
                  <a:gd name="T6" fmla="*/ 68 w 92"/>
                  <a:gd name="T7" fmla="*/ 32 h 64"/>
                  <a:gd name="T8" fmla="*/ 76 w 92"/>
                  <a:gd name="T9" fmla="*/ 36 h 64"/>
                  <a:gd name="T10" fmla="*/ 76 w 92"/>
                  <a:gd name="T11" fmla="*/ 36 h 64"/>
                  <a:gd name="T12" fmla="*/ 82 w 92"/>
                  <a:gd name="T13" fmla="*/ 36 h 64"/>
                  <a:gd name="T14" fmla="*/ 86 w 92"/>
                  <a:gd name="T15" fmla="*/ 40 h 64"/>
                  <a:gd name="T16" fmla="*/ 88 w 92"/>
                  <a:gd name="T17" fmla="*/ 42 h 64"/>
                  <a:gd name="T18" fmla="*/ 88 w 92"/>
                  <a:gd name="T19" fmla="*/ 46 h 64"/>
                  <a:gd name="T20" fmla="*/ 88 w 92"/>
                  <a:gd name="T21" fmla="*/ 46 h 64"/>
                  <a:gd name="T22" fmla="*/ 92 w 92"/>
                  <a:gd name="T23" fmla="*/ 62 h 64"/>
                  <a:gd name="T24" fmla="*/ 92 w 92"/>
                  <a:gd name="T25" fmla="*/ 62 h 64"/>
                  <a:gd name="T26" fmla="*/ 92 w 92"/>
                  <a:gd name="T27" fmla="*/ 64 h 64"/>
                  <a:gd name="T28" fmla="*/ 88 w 92"/>
                  <a:gd name="T29" fmla="*/ 64 h 64"/>
                  <a:gd name="T30" fmla="*/ 84 w 92"/>
                  <a:gd name="T31" fmla="*/ 62 h 64"/>
                  <a:gd name="T32" fmla="*/ 84 w 92"/>
                  <a:gd name="T33" fmla="*/ 62 h 64"/>
                  <a:gd name="T34" fmla="*/ 76 w 92"/>
                  <a:gd name="T35" fmla="*/ 56 h 64"/>
                  <a:gd name="T36" fmla="*/ 66 w 92"/>
                  <a:gd name="T37" fmla="*/ 50 h 64"/>
                  <a:gd name="T38" fmla="*/ 52 w 92"/>
                  <a:gd name="T39" fmla="*/ 46 h 64"/>
                  <a:gd name="T40" fmla="*/ 40 w 92"/>
                  <a:gd name="T41" fmla="*/ 46 h 64"/>
                  <a:gd name="T42" fmla="*/ 40 w 92"/>
                  <a:gd name="T43" fmla="*/ 46 h 64"/>
                  <a:gd name="T44" fmla="*/ 30 w 92"/>
                  <a:gd name="T45" fmla="*/ 46 h 64"/>
                  <a:gd name="T46" fmla="*/ 26 w 92"/>
                  <a:gd name="T47" fmla="*/ 48 h 64"/>
                  <a:gd name="T48" fmla="*/ 26 w 92"/>
                  <a:gd name="T49" fmla="*/ 48 h 64"/>
                  <a:gd name="T50" fmla="*/ 28 w 92"/>
                  <a:gd name="T51" fmla="*/ 48 h 64"/>
                  <a:gd name="T52" fmla="*/ 28 w 92"/>
                  <a:gd name="T53" fmla="*/ 48 h 64"/>
                  <a:gd name="T54" fmla="*/ 24 w 92"/>
                  <a:gd name="T55" fmla="*/ 48 h 64"/>
                  <a:gd name="T56" fmla="*/ 18 w 92"/>
                  <a:gd name="T57" fmla="*/ 46 h 64"/>
                  <a:gd name="T58" fmla="*/ 14 w 92"/>
                  <a:gd name="T59" fmla="*/ 40 h 64"/>
                  <a:gd name="T60" fmla="*/ 14 w 92"/>
                  <a:gd name="T61" fmla="*/ 40 h 64"/>
                  <a:gd name="T62" fmla="*/ 4 w 92"/>
                  <a:gd name="T63" fmla="*/ 20 h 64"/>
                  <a:gd name="T64" fmla="*/ 0 w 92"/>
                  <a:gd name="T65" fmla="*/ 8 h 64"/>
                  <a:gd name="T66" fmla="*/ 0 w 92"/>
                  <a:gd name="T67" fmla="*/ 8 h 64"/>
                  <a:gd name="T68" fmla="*/ 0 w 92"/>
                  <a:gd name="T69" fmla="*/ 8 h 64"/>
                  <a:gd name="T70" fmla="*/ 0 w 92"/>
                  <a:gd name="T71" fmla="*/ 4 h 64"/>
                  <a:gd name="T72" fmla="*/ 2 w 92"/>
                  <a:gd name="T73" fmla="*/ 0 h 64"/>
                  <a:gd name="T74" fmla="*/ 10 w 92"/>
                  <a:gd name="T75" fmla="*/ 0 h 64"/>
                  <a:gd name="T76" fmla="*/ 10 w 92"/>
                  <a:gd name="T77" fmla="*/ 0 h 64"/>
                  <a:gd name="T78" fmla="*/ 28 w 92"/>
                  <a:gd name="T79" fmla="*/ 2 h 64"/>
                  <a:gd name="T80" fmla="*/ 38 w 92"/>
                  <a:gd name="T81" fmla="*/ 6 h 64"/>
                  <a:gd name="T82" fmla="*/ 38 w 92"/>
                  <a:gd name="T83" fmla="*/ 6 h 64"/>
                  <a:gd name="T84" fmla="*/ 50 w 92"/>
                  <a:gd name="T85" fmla="*/ 14 h 64"/>
                  <a:gd name="T86" fmla="*/ 50 w 92"/>
                  <a:gd name="T87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64">
                    <a:moveTo>
                      <a:pt x="50" y="14"/>
                    </a:moveTo>
                    <a:lnTo>
                      <a:pt x="50" y="14"/>
                    </a:lnTo>
                    <a:lnTo>
                      <a:pt x="60" y="24"/>
                    </a:lnTo>
                    <a:lnTo>
                      <a:pt x="68" y="32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82" y="36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8" y="46"/>
                    </a:lnTo>
                    <a:lnTo>
                      <a:pt x="88" y="46"/>
                    </a:lnTo>
                    <a:lnTo>
                      <a:pt x="92" y="62"/>
                    </a:lnTo>
                    <a:lnTo>
                      <a:pt x="92" y="62"/>
                    </a:lnTo>
                    <a:lnTo>
                      <a:pt x="92" y="64"/>
                    </a:lnTo>
                    <a:lnTo>
                      <a:pt x="88" y="64"/>
                    </a:lnTo>
                    <a:lnTo>
                      <a:pt x="84" y="62"/>
                    </a:lnTo>
                    <a:lnTo>
                      <a:pt x="84" y="62"/>
                    </a:lnTo>
                    <a:lnTo>
                      <a:pt x="76" y="56"/>
                    </a:lnTo>
                    <a:lnTo>
                      <a:pt x="66" y="50"/>
                    </a:lnTo>
                    <a:lnTo>
                      <a:pt x="52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0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18" y="46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4" y="2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8" y="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50" y="14"/>
                    </a:lnTo>
                    <a:lnTo>
                      <a:pt x="50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3" name="Freeform 56"/>
              <p:cNvSpPr>
                <a:spLocks/>
              </p:cNvSpPr>
              <p:nvPr/>
            </p:nvSpPr>
            <p:spPr bwMode="auto">
              <a:xfrm>
                <a:off x="1865313" y="3243263"/>
                <a:ext cx="130175" cy="120650"/>
              </a:xfrm>
              <a:custGeom>
                <a:avLst/>
                <a:gdLst>
                  <a:gd name="T0" fmla="*/ 46 w 82"/>
                  <a:gd name="T1" fmla="*/ 16 h 76"/>
                  <a:gd name="T2" fmla="*/ 46 w 82"/>
                  <a:gd name="T3" fmla="*/ 16 h 76"/>
                  <a:gd name="T4" fmla="*/ 52 w 82"/>
                  <a:gd name="T5" fmla="*/ 20 h 76"/>
                  <a:gd name="T6" fmla="*/ 56 w 82"/>
                  <a:gd name="T7" fmla="*/ 24 h 76"/>
                  <a:gd name="T8" fmla="*/ 62 w 82"/>
                  <a:gd name="T9" fmla="*/ 30 h 76"/>
                  <a:gd name="T10" fmla="*/ 62 w 82"/>
                  <a:gd name="T11" fmla="*/ 30 h 76"/>
                  <a:gd name="T12" fmla="*/ 68 w 82"/>
                  <a:gd name="T13" fmla="*/ 42 h 76"/>
                  <a:gd name="T14" fmla="*/ 70 w 82"/>
                  <a:gd name="T15" fmla="*/ 46 h 76"/>
                  <a:gd name="T16" fmla="*/ 74 w 82"/>
                  <a:gd name="T17" fmla="*/ 48 h 76"/>
                  <a:gd name="T18" fmla="*/ 74 w 82"/>
                  <a:gd name="T19" fmla="*/ 48 h 76"/>
                  <a:gd name="T20" fmla="*/ 80 w 82"/>
                  <a:gd name="T21" fmla="*/ 52 h 76"/>
                  <a:gd name="T22" fmla="*/ 82 w 82"/>
                  <a:gd name="T23" fmla="*/ 56 h 76"/>
                  <a:gd name="T24" fmla="*/ 82 w 82"/>
                  <a:gd name="T25" fmla="*/ 62 h 76"/>
                  <a:gd name="T26" fmla="*/ 82 w 82"/>
                  <a:gd name="T27" fmla="*/ 62 h 76"/>
                  <a:gd name="T28" fmla="*/ 82 w 82"/>
                  <a:gd name="T29" fmla="*/ 68 h 76"/>
                  <a:gd name="T30" fmla="*/ 80 w 82"/>
                  <a:gd name="T31" fmla="*/ 74 h 76"/>
                  <a:gd name="T32" fmla="*/ 80 w 82"/>
                  <a:gd name="T33" fmla="*/ 76 h 76"/>
                  <a:gd name="T34" fmla="*/ 78 w 82"/>
                  <a:gd name="T35" fmla="*/ 76 h 76"/>
                  <a:gd name="T36" fmla="*/ 72 w 82"/>
                  <a:gd name="T37" fmla="*/ 72 h 76"/>
                  <a:gd name="T38" fmla="*/ 72 w 82"/>
                  <a:gd name="T39" fmla="*/ 72 h 76"/>
                  <a:gd name="T40" fmla="*/ 64 w 82"/>
                  <a:gd name="T41" fmla="*/ 66 h 76"/>
                  <a:gd name="T42" fmla="*/ 54 w 82"/>
                  <a:gd name="T43" fmla="*/ 60 h 76"/>
                  <a:gd name="T44" fmla="*/ 44 w 82"/>
                  <a:gd name="T45" fmla="*/ 56 h 76"/>
                  <a:gd name="T46" fmla="*/ 44 w 82"/>
                  <a:gd name="T47" fmla="*/ 56 h 76"/>
                  <a:gd name="T48" fmla="*/ 36 w 82"/>
                  <a:gd name="T49" fmla="*/ 52 h 76"/>
                  <a:gd name="T50" fmla="*/ 26 w 82"/>
                  <a:gd name="T51" fmla="*/ 52 h 76"/>
                  <a:gd name="T52" fmla="*/ 26 w 82"/>
                  <a:gd name="T53" fmla="*/ 52 h 76"/>
                  <a:gd name="T54" fmla="*/ 22 w 82"/>
                  <a:gd name="T55" fmla="*/ 52 h 76"/>
                  <a:gd name="T56" fmla="*/ 18 w 82"/>
                  <a:gd name="T57" fmla="*/ 50 h 76"/>
                  <a:gd name="T58" fmla="*/ 14 w 82"/>
                  <a:gd name="T59" fmla="*/ 46 h 76"/>
                  <a:gd name="T60" fmla="*/ 10 w 82"/>
                  <a:gd name="T61" fmla="*/ 40 h 76"/>
                  <a:gd name="T62" fmla="*/ 10 w 82"/>
                  <a:gd name="T63" fmla="*/ 40 h 76"/>
                  <a:gd name="T64" fmla="*/ 4 w 82"/>
                  <a:gd name="T65" fmla="*/ 22 h 76"/>
                  <a:gd name="T66" fmla="*/ 0 w 82"/>
                  <a:gd name="T67" fmla="*/ 8 h 76"/>
                  <a:gd name="T68" fmla="*/ 0 w 82"/>
                  <a:gd name="T69" fmla="*/ 8 h 76"/>
                  <a:gd name="T70" fmla="*/ 2 w 82"/>
                  <a:gd name="T71" fmla="*/ 4 h 76"/>
                  <a:gd name="T72" fmla="*/ 6 w 82"/>
                  <a:gd name="T73" fmla="*/ 0 h 76"/>
                  <a:gd name="T74" fmla="*/ 12 w 82"/>
                  <a:gd name="T75" fmla="*/ 0 h 76"/>
                  <a:gd name="T76" fmla="*/ 12 w 82"/>
                  <a:gd name="T77" fmla="*/ 0 h 76"/>
                  <a:gd name="T78" fmla="*/ 30 w 82"/>
                  <a:gd name="T79" fmla="*/ 6 h 76"/>
                  <a:gd name="T80" fmla="*/ 38 w 82"/>
                  <a:gd name="T81" fmla="*/ 10 h 76"/>
                  <a:gd name="T82" fmla="*/ 46 w 82"/>
                  <a:gd name="T83" fmla="*/ 1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76">
                    <a:moveTo>
                      <a:pt x="46" y="16"/>
                    </a:moveTo>
                    <a:lnTo>
                      <a:pt x="46" y="16"/>
                    </a:lnTo>
                    <a:lnTo>
                      <a:pt x="52" y="20"/>
                    </a:lnTo>
                    <a:lnTo>
                      <a:pt x="56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8" y="42"/>
                    </a:lnTo>
                    <a:lnTo>
                      <a:pt x="70" y="46"/>
                    </a:lnTo>
                    <a:lnTo>
                      <a:pt x="74" y="48"/>
                    </a:lnTo>
                    <a:lnTo>
                      <a:pt x="74" y="48"/>
                    </a:lnTo>
                    <a:lnTo>
                      <a:pt x="80" y="52"/>
                    </a:lnTo>
                    <a:lnTo>
                      <a:pt x="82" y="56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2" y="68"/>
                    </a:lnTo>
                    <a:lnTo>
                      <a:pt x="80" y="74"/>
                    </a:lnTo>
                    <a:lnTo>
                      <a:pt x="80" y="76"/>
                    </a:lnTo>
                    <a:lnTo>
                      <a:pt x="78" y="76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64" y="66"/>
                    </a:lnTo>
                    <a:lnTo>
                      <a:pt x="54" y="60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3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4" y="46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4" y="2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30" y="6"/>
                    </a:lnTo>
                    <a:lnTo>
                      <a:pt x="38" y="10"/>
                    </a:lnTo>
                    <a:lnTo>
                      <a:pt x="46" y="1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4" name="Freeform 57"/>
              <p:cNvSpPr>
                <a:spLocks/>
              </p:cNvSpPr>
              <p:nvPr/>
            </p:nvSpPr>
            <p:spPr bwMode="auto">
              <a:xfrm>
                <a:off x="1865313" y="3243263"/>
                <a:ext cx="130175" cy="120650"/>
              </a:xfrm>
              <a:custGeom>
                <a:avLst/>
                <a:gdLst>
                  <a:gd name="T0" fmla="*/ 46 w 82"/>
                  <a:gd name="T1" fmla="*/ 16 h 76"/>
                  <a:gd name="T2" fmla="*/ 46 w 82"/>
                  <a:gd name="T3" fmla="*/ 16 h 76"/>
                  <a:gd name="T4" fmla="*/ 52 w 82"/>
                  <a:gd name="T5" fmla="*/ 20 h 76"/>
                  <a:gd name="T6" fmla="*/ 56 w 82"/>
                  <a:gd name="T7" fmla="*/ 24 h 76"/>
                  <a:gd name="T8" fmla="*/ 62 w 82"/>
                  <a:gd name="T9" fmla="*/ 30 h 76"/>
                  <a:gd name="T10" fmla="*/ 62 w 82"/>
                  <a:gd name="T11" fmla="*/ 30 h 76"/>
                  <a:gd name="T12" fmla="*/ 68 w 82"/>
                  <a:gd name="T13" fmla="*/ 42 h 76"/>
                  <a:gd name="T14" fmla="*/ 70 w 82"/>
                  <a:gd name="T15" fmla="*/ 46 h 76"/>
                  <a:gd name="T16" fmla="*/ 74 w 82"/>
                  <a:gd name="T17" fmla="*/ 48 h 76"/>
                  <a:gd name="T18" fmla="*/ 74 w 82"/>
                  <a:gd name="T19" fmla="*/ 48 h 76"/>
                  <a:gd name="T20" fmla="*/ 80 w 82"/>
                  <a:gd name="T21" fmla="*/ 52 h 76"/>
                  <a:gd name="T22" fmla="*/ 82 w 82"/>
                  <a:gd name="T23" fmla="*/ 56 h 76"/>
                  <a:gd name="T24" fmla="*/ 82 w 82"/>
                  <a:gd name="T25" fmla="*/ 62 h 76"/>
                  <a:gd name="T26" fmla="*/ 82 w 82"/>
                  <a:gd name="T27" fmla="*/ 62 h 76"/>
                  <a:gd name="T28" fmla="*/ 82 w 82"/>
                  <a:gd name="T29" fmla="*/ 68 h 76"/>
                  <a:gd name="T30" fmla="*/ 80 w 82"/>
                  <a:gd name="T31" fmla="*/ 74 h 76"/>
                  <a:gd name="T32" fmla="*/ 80 w 82"/>
                  <a:gd name="T33" fmla="*/ 76 h 76"/>
                  <a:gd name="T34" fmla="*/ 78 w 82"/>
                  <a:gd name="T35" fmla="*/ 76 h 76"/>
                  <a:gd name="T36" fmla="*/ 72 w 82"/>
                  <a:gd name="T37" fmla="*/ 72 h 76"/>
                  <a:gd name="T38" fmla="*/ 72 w 82"/>
                  <a:gd name="T39" fmla="*/ 72 h 76"/>
                  <a:gd name="T40" fmla="*/ 64 w 82"/>
                  <a:gd name="T41" fmla="*/ 66 h 76"/>
                  <a:gd name="T42" fmla="*/ 54 w 82"/>
                  <a:gd name="T43" fmla="*/ 60 h 76"/>
                  <a:gd name="T44" fmla="*/ 44 w 82"/>
                  <a:gd name="T45" fmla="*/ 56 h 76"/>
                  <a:gd name="T46" fmla="*/ 44 w 82"/>
                  <a:gd name="T47" fmla="*/ 56 h 76"/>
                  <a:gd name="T48" fmla="*/ 36 w 82"/>
                  <a:gd name="T49" fmla="*/ 52 h 76"/>
                  <a:gd name="T50" fmla="*/ 26 w 82"/>
                  <a:gd name="T51" fmla="*/ 52 h 76"/>
                  <a:gd name="T52" fmla="*/ 26 w 82"/>
                  <a:gd name="T53" fmla="*/ 52 h 76"/>
                  <a:gd name="T54" fmla="*/ 22 w 82"/>
                  <a:gd name="T55" fmla="*/ 52 h 76"/>
                  <a:gd name="T56" fmla="*/ 18 w 82"/>
                  <a:gd name="T57" fmla="*/ 50 h 76"/>
                  <a:gd name="T58" fmla="*/ 14 w 82"/>
                  <a:gd name="T59" fmla="*/ 46 h 76"/>
                  <a:gd name="T60" fmla="*/ 10 w 82"/>
                  <a:gd name="T61" fmla="*/ 40 h 76"/>
                  <a:gd name="T62" fmla="*/ 10 w 82"/>
                  <a:gd name="T63" fmla="*/ 40 h 76"/>
                  <a:gd name="T64" fmla="*/ 4 w 82"/>
                  <a:gd name="T65" fmla="*/ 22 h 76"/>
                  <a:gd name="T66" fmla="*/ 0 w 82"/>
                  <a:gd name="T67" fmla="*/ 8 h 76"/>
                  <a:gd name="T68" fmla="*/ 0 w 82"/>
                  <a:gd name="T69" fmla="*/ 8 h 76"/>
                  <a:gd name="T70" fmla="*/ 2 w 82"/>
                  <a:gd name="T71" fmla="*/ 4 h 76"/>
                  <a:gd name="T72" fmla="*/ 6 w 82"/>
                  <a:gd name="T73" fmla="*/ 0 h 76"/>
                  <a:gd name="T74" fmla="*/ 12 w 82"/>
                  <a:gd name="T75" fmla="*/ 0 h 76"/>
                  <a:gd name="T76" fmla="*/ 12 w 82"/>
                  <a:gd name="T77" fmla="*/ 0 h 76"/>
                  <a:gd name="T78" fmla="*/ 30 w 82"/>
                  <a:gd name="T79" fmla="*/ 6 h 76"/>
                  <a:gd name="T80" fmla="*/ 38 w 82"/>
                  <a:gd name="T81" fmla="*/ 10 h 76"/>
                  <a:gd name="T82" fmla="*/ 46 w 82"/>
                  <a:gd name="T83" fmla="*/ 1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76">
                    <a:moveTo>
                      <a:pt x="46" y="16"/>
                    </a:moveTo>
                    <a:lnTo>
                      <a:pt x="46" y="16"/>
                    </a:lnTo>
                    <a:lnTo>
                      <a:pt x="52" y="20"/>
                    </a:lnTo>
                    <a:lnTo>
                      <a:pt x="56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8" y="42"/>
                    </a:lnTo>
                    <a:lnTo>
                      <a:pt x="70" y="46"/>
                    </a:lnTo>
                    <a:lnTo>
                      <a:pt x="74" y="48"/>
                    </a:lnTo>
                    <a:lnTo>
                      <a:pt x="74" y="48"/>
                    </a:lnTo>
                    <a:lnTo>
                      <a:pt x="80" y="52"/>
                    </a:lnTo>
                    <a:lnTo>
                      <a:pt x="82" y="56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2" y="68"/>
                    </a:lnTo>
                    <a:lnTo>
                      <a:pt x="80" y="74"/>
                    </a:lnTo>
                    <a:lnTo>
                      <a:pt x="80" y="76"/>
                    </a:lnTo>
                    <a:lnTo>
                      <a:pt x="78" y="76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64" y="66"/>
                    </a:lnTo>
                    <a:lnTo>
                      <a:pt x="54" y="60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3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4" y="46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4" y="2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30" y="6"/>
                    </a:lnTo>
                    <a:lnTo>
                      <a:pt x="38" y="10"/>
                    </a:lnTo>
                    <a:lnTo>
                      <a:pt x="46" y="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5" name="Freeform 58"/>
              <p:cNvSpPr>
                <a:spLocks/>
              </p:cNvSpPr>
              <p:nvPr/>
            </p:nvSpPr>
            <p:spPr bwMode="auto">
              <a:xfrm>
                <a:off x="1897063" y="3344863"/>
                <a:ext cx="107950" cy="117475"/>
              </a:xfrm>
              <a:custGeom>
                <a:avLst/>
                <a:gdLst>
                  <a:gd name="T0" fmla="*/ 52 w 68"/>
                  <a:gd name="T1" fmla="*/ 30 h 74"/>
                  <a:gd name="T2" fmla="*/ 52 w 68"/>
                  <a:gd name="T3" fmla="*/ 30 h 74"/>
                  <a:gd name="T4" fmla="*/ 54 w 68"/>
                  <a:gd name="T5" fmla="*/ 38 h 74"/>
                  <a:gd name="T6" fmla="*/ 58 w 68"/>
                  <a:gd name="T7" fmla="*/ 44 h 74"/>
                  <a:gd name="T8" fmla="*/ 62 w 68"/>
                  <a:gd name="T9" fmla="*/ 48 h 74"/>
                  <a:gd name="T10" fmla="*/ 62 w 68"/>
                  <a:gd name="T11" fmla="*/ 48 h 74"/>
                  <a:gd name="T12" fmla="*/ 68 w 68"/>
                  <a:gd name="T13" fmla="*/ 54 h 74"/>
                  <a:gd name="T14" fmla="*/ 68 w 68"/>
                  <a:gd name="T15" fmla="*/ 58 h 74"/>
                  <a:gd name="T16" fmla="*/ 68 w 68"/>
                  <a:gd name="T17" fmla="*/ 62 h 74"/>
                  <a:gd name="T18" fmla="*/ 68 w 68"/>
                  <a:gd name="T19" fmla="*/ 62 h 74"/>
                  <a:gd name="T20" fmla="*/ 66 w 68"/>
                  <a:gd name="T21" fmla="*/ 74 h 74"/>
                  <a:gd name="T22" fmla="*/ 66 w 68"/>
                  <a:gd name="T23" fmla="*/ 74 h 74"/>
                  <a:gd name="T24" fmla="*/ 62 w 68"/>
                  <a:gd name="T25" fmla="*/ 74 h 74"/>
                  <a:gd name="T26" fmla="*/ 58 w 68"/>
                  <a:gd name="T27" fmla="*/ 72 h 74"/>
                  <a:gd name="T28" fmla="*/ 54 w 68"/>
                  <a:gd name="T29" fmla="*/ 68 h 74"/>
                  <a:gd name="T30" fmla="*/ 54 w 68"/>
                  <a:gd name="T31" fmla="*/ 68 h 74"/>
                  <a:gd name="T32" fmla="*/ 46 w 68"/>
                  <a:gd name="T33" fmla="*/ 58 h 74"/>
                  <a:gd name="T34" fmla="*/ 36 w 68"/>
                  <a:gd name="T35" fmla="*/ 52 h 74"/>
                  <a:gd name="T36" fmla="*/ 36 w 68"/>
                  <a:gd name="T37" fmla="*/ 52 h 74"/>
                  <a:gd name="T38" fmla="*/ 20 w 68"/>
                  <a:gd name="T39" fmla="*/ 46 h 74"/>
                  <a:gd name="T40" fmla="*/ 14 w 68"/>
                  <a:gd name="T41" fmla="*/ 46 h 74"/>
                  <a:gd name="T42" fmla="*/ 14 w 68"/>
                  <a:gd name="T43" fmla="*/ 46 h 74"/>
                  <a:gd name="T44" fmla="*/ 10 w 68"/>
                  <a:gd name="T45" fmla="*/ 42 h 74"/>
                  <a:gd name="T46" fmla="*/ 6 w 68"/>
                  <a:gd name="T47" fmla="*/ 38 h 74"/>
                  <a:gd name="T48" fmla="*/ 4 w 68"/>
                  <a:gd name="T49" fmla="*/ 32 h 74"/>
                  <a:gd name="T50" fmla="*/ 4 w 68"/>
                  <a:gd name="T51" fmla="*/ 32 h 74"/>
                  <a:gd name="T52" fmla="*/ 0 w 68"/>
                  <a:gd name="T53" fmla="*/ 10 h 74"/>
                  <a:gd name="T54" fmla="*/ 0 w 68"/>
                  <a:gd name="T55" fmla="*/ 10 h 74"/>
                  <a:gd name="T56" fmla="*/ 2 w 68"/>
                  <a:gd name="T57" fmla="*/ 4 h 74"/>
                  <a:gd name="T58" fmla="*/ 4 w 68"/>
                  <a:gd name="T59" fmla="*/ 2 h 74"/>
                  <a:gd name="T60" fmla="*/ 8 w 68"/>
                  <a:gd name="T61" fmla="*/ 0 h 74"/>
                  <a:gd name="T62" fmla="*/ 8 w 68"/>
                  <a:gd name="T63" fmla="*/ 0 h 74"/>
                  <a:gd name="T64" fmla="*/ 18 w 68"/>
                  <a:gd name="T65" fmla="*/ 2 h 74"/>
                  <a:gd name="T66" fmla="*/ 30 w 68"/>
                  <a:gd name="T67" fmla="*/ 8 h 74"/>
                  <a:gd name="T68" fmla="*/ 30 w 68"/>
                  <a:gd name="T69" fmla="*/ 8 h 74"/>
                  <a:gd name="T70" fmla="*/ 46 w 68"/>
                  <a:gd name="T71" fmla="*/ 18 h 74"/>
                  <a:gd name="T72" fmla="*/ 46 w 68"/>
                  <a:gd name="T73" fmla="*/ 18 h 74"/>
                  <a:gd name="T74" fmla="*/ 50 w 68"/>
                  <a:gd name="T75" fmla="*/ 26 h 74"/>
                  <a:gd name="T76" fmla="*/ 52 w 68"/>
                  <a:gd name="T77" fmla="*/ 30 h 74"/>
                  <a:gd name="T78" fmla="*/ 52 w 68"/>
                  <a:gd name="T79" fmla="*/ 3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8" h="74">
                    <a:moveTo>
                      <a:pt x="52" y="30"/>
                    </a:moveTo>
                    <a:lnTo>
                      <a:pt x="52" y="30"/>
                    </a:lnTo>
                    <a:lnTo>
                      <a:pt x="54" y="38"/>
                    </a:lnTo>
                    <a:lnTo>
                      <a:pt x="58" y="44"/>
                    </a:lnTo>
                    <a:lnTo>
                      <a:pt x="62" y="48"/>
                    </a:lnTo>
                    <a:lnTo>
                      <a:pt x="62" y="48"/>
                    </a:lnTo>
                    <a:lnTo>
                      <a:pt x="68" y="54"/>
                    </a:lnTo>
                    <a:lnTo>
                      <a:pt x="68" y="58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2" y="74"/>
                    </a:lnTo>
                    <a:lnTo>
                      <a:pt x="58" y="72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46" y="58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20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0" y="42"/>
                    </a:lnTo>
                    <a:lnTo>
                      <a:pt x="6" y="38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8" y="2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0" y="26"/>
                    </a:lnTo>
                    <a:lnTo>
                      <a:pt x="52" y="30"/>
                    </a:lnTo>
                    <a:lnTo>
                      <a:pt x="52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6" name="Freeform 59"/>
              <p:cNvSpPr>
                <a:spLocks/>
              </p:cNvSpPr>
              <p:nvPr/>
            </p:nvSpPr>
            <p:spPr bwMode="auto">
              <a:xfrm>
                <a:off x="1909763" y="3440113"/>
                <a:ext cx="101600" cy="117475"/>
              </a:xfrm>
              <a:custGeom>
                <a:avLst/>
                <a:gdLst>
                  <a:gd name="T0" fmla="*/ 40 w 64"/>
                  <a:gd name="T1" fmla="*/ 18 h 74"/>
                  <a:gd name="T2" fmla="*/ 40 w 64"/>
                  <a:gd name="T3" fmla="*/ 18 h 74"/>
                  <a:gd name="T4" fmla="*/ 44 w 64"/>
                  <a:gd name="T5" fmla="*/ 28 h 74"/>
                  <a:gd name="T6" fmla="*/ 48 w 64"/>
                  <a:gd name="T7" fmla="*/ 34 h 74"/>
                  <a:gd name="T8" fmla="*/ 52 w 64"/>
                  <a:gd name="T9" fmla="*/ 38 h 74"/>
                  <a:gd name="T10" fmla="*/ 52 w 64"/>
                  <a:gd name="T11" fmla="*/ 38 h 74"/>
                  <a:gd name="T12" fmla="*/ 58 w 64"/>
                  <a:gd name="T13" fmla="*/ 42 h 74"/>
                  <a:gd name="T14" fmla="*/ 62 w 64"/>
                  <a:gd name="T15" fmla="*/ 46 h 74"/>
                  <a:gd name="T16" fmla="*/ 64 w 64"/>
                  <a:gd name="T17" fmla="*/ 52 h 74"/>
                  <a:gd name="T18" fmla="*/ 64 w 64"/>
                  <a:gd name="T19" fmla="*/ 58 h 74"/>
                  <a:gd name="T20" fmla="*/ 64 w 64"/>
                  <a:gd name="T21" fmla="*/ 58 h 74"/>
                  <a:gd name="T22" fmla="*/ 64 w 64"/>
                  <a:gd name="T23" fmla="*/ 64 h 74"/>
                  <a:gd name="T24" fmla="*/ 62 w 64"/>
                  <a:gd name="T25" fmla="*/ 70 h 74"/>
                  <a:gd name="T26" fmla="*/ 62 w 64"/>
                  <a:gd name="T27" fmla="*/ 72 h 74"/>
                  <a:gd name="T28" fmla="*/ 60 w 64"/>
                  <a:gd name="T29" fmla="*/ 74 h 74"/>
                  <a:gd name="T30" fmla="*/ 58 w 64"/>
                  <a:gd name="T31" fmla="*/ 74 h 74"/>
                  <a:gd name="T32" fmla="*/ 54 w 64"/>
                  <a:gd name="T33" fmla="*/ 72 h 74"/>
                  <a:gd name="T34" fmla="*/ 54 w 64"/>
                  <a:gd name="T35" fmla="*/ 72 h 74"/>
                  <a:gd name="T36" fmla="*/ 38 w 64"/>
                  <a:gd name="T37" fmla="*/ 58 h 74"/>
                  <a:gd name="T38" fmla="*/ 30 w 64"/>
                  <a:gd name="T39" fmla="*/ 54 h 74"/>
                  <a:gd name="T40" fmla="*/ 22 w 64"/>
                  <a:gd name="T41" fmla="*/ 50 h 74"/>
                  <a:gd name="T42" fmla="*/ 22 w 64"/>
                  <a:gd name="T43" fmla="*/ 50 h 74"/>
                  <a:gd name="T44" fmla="*/ 10 w 64"/>
                  <a:gd name="T45" fmla="*/ 46 h 74"/>
                  <a:gd name="T46" fmla="*/ 10 w 64"/>
                  <a:gd name="T47" fmla="*/ 46 h 74"/>
                  <a:gd name="T48" fmla="*/ 8 w 64"/>
                  <a:gd name="T49" fmla="*/ 46 h 74"/>
                  <a:gd name="T50" fmla="*/ 6 w 64"/>
                  <a:gd name="T51" fmla="*/ 46 h 74"/>
                  <a:gd name="T52" fmla="*/ 2 w 64"/>
                  <a:gd name="T53" fmla="*/ 42 h 74"/>
                  <a:gd name="T54" fmla="*/ 0 w 64"/>
                  <a:gd name="T55" fmla="*/ 32 h 74"/>
                  <a:gd name="T56" fmla="*/ 0 w 64"/>
                  <a:gd name="T57" fmla="*/ 32 h 74"/>
                  <a:gd name="T58" fmla="*/ 0 w 64"/>
                  <a:gd name="T59" fmla="*/ 8 h 74"/>
                  <a:gd name="T60" fmla="*/ 0 w 64"/>
                  <a:gd name="T61" fmla="*/ 8 h 74"/>
                  <a:gd name="T62" fmla="*/ 0 w 64"/>
                  <a:gd name="T63" fmla="*/ 4 h 74"/>
                  <a:gd name="T64" fmla="*/ 2 w 64"/>
                  <a:gd name="T65" fmla="*/ 2 h 74"/>
                  <a:gd name="T66" fmla="*/ 8 w 64"/>
                  <a:gd name="T67" fmla="*/ 0 h 74"/>
                  <a:gd name="T68" fmla="*/ 8 w 64"/>
                  <a:gd name="T69" fmla="*/ 0 h 74"/>
                  <a:gd name="T70" fmla="*/ 16 w 64"/>
                  <a:gd name="T71" fmla="*/ 2 h 74"/>
                  <a:gd name="T72" fmla="*/ 26 w 64"/>
                  <a:gd name="T73" fmla="*/ 6 h 74"/>
                  <a:gd name="T74" fmla="*/ 34 w 64"/>
                  <a:gd name="T75" fmla="*/ 10 h 74"/>
                  <a:gd name="T76" fmla="*/ 40 w 64"/>
                  <a:gd name="T77" fmla="*/ 18 h 74"/>
                  <a:gd name="T78" fmla="*/ 40 w 64"/>
                  <a:gd name="T79" fmla="*/ 1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" h="74">
                    <a:moveTo>
                      <a:pt x="40" y="18"/>
                    </a:moveTo>
                    <a:lnTo>
                      <a:pt x="40" y="18"/>
                    </a:lnTo>
                    <a:lnTo>
                      <a:pt x="44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8" y="42"/>
                    </a:lnTo>
                    <a:lnTo>
                      <a:pt x="62" y="46"/>
                    </a:lnTo>
                    <a:lnTo>
                      <a:pt x="64" y="52"/>
                    </a:lnTo>
                    <a:lnTo>
                      <a:pt x="64" y="58"/>
                    </a:lnTo>
                    <a:lnTo>
                      <a:pt x="64" y="58"/>
                    </a:lnTo>
                    <a:lnTo>
                      <a:pt x="64" y="64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60" y="74"/>
                    </a:lnTo>
                    <a:lnTo>
                      <a:pt x="58" y="74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38" y="58"/>
                    </a:lnTo>
                    <a:lnTo>
                      <a:pt x="30" y="54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2" y="4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4" y="10"/>
                    </a:lnTo>
                    <a:lnTo>
                      <a:pt x="40" y="18"/>
                    </a:ln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7" name="Freeform 60"/>
              <p:cNvSpPr>
                <a:spLocks/>
              </p:cNvSpPr>
              <p:nvPr/>
            </p:nvSpPr>
            <p:spPr bwMode="auto">
              <a:xfrm>
                <a:off x="1909763" y="3538538"/>
                <a:ext cx="95250" cy="101600"/>
              </a:xfrm>
              <a:custGeom>
                <a:avLst/>
                <a:gdLst>
                  <a:gd name="T0" fmla="*/ 34 w 60"/>
                  <a:gd name="T1" fmla="*/ 14 h 64"/>
                  <a:gd name="T2" fmla="*/ 34 w 60"/>
                  <a:gd name="T3" fmla="*/ 14 h 64"/>
                  <a:gd name="T4" fmla="*/ 40 w 60"/>
                  <a:gd name="T5" fmla="*/ 22 h 64"/>
                  <a:gd name="T6" fmla="*/ 52 w 60"/>
                  <a:gd name="T7" fmla="*/ 32 h 64"/>
                  <a:gd name="T8" fmla="*/ 52 w 60"/>
                  <a:gd name="T9" fmla="*/ 32 h 64"/>
                  <a:gd name="T10" fmla="*/ 56 w 60"/>
                  <a:gd name="T11" fmla="*/ 44 h 64"/>
                  <a:gd name="T12" fmla="*/ 60 w 60"/>
                  <a:gd name="T13" fmla="*/ 58 h 64"/>
                  <a:gd name="T14" fmla="*/ 60 w 60"/>
                  <a:gd name="T15" fmla="*/ 58 h 64"/>
                  <a:gd name="T16" fmla="*/ 58 w 60"/>
                  <a:gd name="T17" fmla="*/ 62 h 64"/>
                  <a:gd name="T18" fmla="*/ 58 w 60"/>
                  <a:gd name="T19" fmla="*/ 64 h 64"/>
                  <a:gd name="T20" fmla="*/ 54 w 60"/>
                  <a:gd name="T21" fmla="*/ 64 h 64"/>
                  <a:gd name="T22" fmla="*/ 50 w 60"/>
                  <a:gd name="T23" fmla="*/ 60 h 64"/>
                  <a:gd name="T24" fmla="*/ 50 w 60"/>
                  <a:gd name="T25" fmla="*/ 60 h 64"/>
                  <a:gd name="T26" fmla="*/ 42 w 60"/>
                  <a:gd name="T27" fmla="*/ 56 h 64"/>
                  <a:gd name="T28" fmla="*/ 34 w 60"/>
                  <a:gd name="T29" fmla="*/ 52 h 64"/>
                  <a:gd name="T30" fmla="*/ 16 w 60"/>
                  <a:gd name="T31" fmla="*/ 46 h 64"/>
                  <a:gd name="T32" fmla="*/ 16 w 60"/>
                  <a:gd name="T33" fmla="*/ 46 h 64"/>
                  <a:gd name="T34" fmla="*/ 10 w 60"/>
                  <a:gd name="T35" fmla="*/ 44 h 64"/>
                  <a:gd name="T36" fmla="*/ 6 w 60"/>
                  <a:gd name="T37" fmla="*/ 42 h 64"/>
                  <a:gd name="T38" fmla="*/ 2 w 60"/>
                  <a:gd name="T39" fmla="*/ 38 h 64"/>
                  <a:gd name="T40" fmla="*/ 2 w 60"/>
                  <a:gd name="T41" fmla="*/ 28 h 64"/>
                  <a:gd name="T42" fmla="*/ 2 w 60"/>
                  <a:gd name="T43" fmla="*/ 28 h 64"/>
                  <a:gd name="T44" fmla="*/ 2 w 60"/>
                  <a:gd name="T45" fmla="*/ 6 h 64"/>
                  <a:gd name="T46" fmla="*/ 2 w 60"/>
                  <a:gd name="T47" fmla="*/ 6 h 64"/>
                  <a:gd name="T48" fmla="*/ 0 w 60"/>
                  <a:gd name="T49" fmla="*/ 4 h 64"/>
                  <a:gd name="T50" fmla="*/ 2 w 60"/>
                  <a:gd name="T51" fmla="*/ 2 h 64"/>
                  <a:gd name="T52" fmla="*/ 4 w 60"/>
                  <a:gd name="T53" fmla="*/ 0 h 64"/>
                  <a:gd name="T54" fmla="*/ 14 w 60"/>
                  <a:gd name="T55" fmla="*/ 2 h 64"/>
                  <a:gd name="T56" fmla="*/ 14 w 60"/>
                  <a:gd name="T57" fmla="*/ 2 h 64"/>
                  <a:gd name="T58" fmla="*/ 22 w 60"/>
                  <a:gd name="T59" fmla="*/ 6 h 64"/>
                  <a:gd name="T60" fmla="*/ 30 w 60"/>
                  <a:gd name="T61" fmla="*/ 10 h 64"/>
                  <a:gd name="T62" fmla="*/ 34 w 60"/>
                  <a:gd name="T63" fmla="*/ 14 h 64"/>
                  <a:gd name="T64" fmla="*/ 34 w 60"/>
                  <a:gd name="T65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4">
                    <a:moveTo>
                      <a:pt x="34" y="14"/>
                    </a:moveTo>
                    <a:lnTo>
                      <a:pt x="34" y="14"/>
                    </a:lnTo>
                    <a:lnTo>
                      <a:pt x="40" y="2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6" y="44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58" y="62"/>
                    </a:lnTo>
                    <a:lnTo>
                      <a:pt x="58" y="64"/>
                    </a:lnTo>
                    <a:lnTo>
                      <a:pt x="54" y="64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42" y="56"/>
                    </a:lnTo>
                    <a:lnTo>
                      <a:pt x="34" y="52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0" y="44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4" y="14"/>
                    </a:ln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8" name="Freeform 61"/>
              <p:cNvSpPr>
                <a:spLocks/>
              </p:cNvSpPr>
              <p:nvPr/>
            </p:nvSpPr>
            <p:spPr bwMode="auto">
              <a:xfrm>
                <a:off x="1906588" y="3621088"/>
                <a:ext cx="95250" cy="117475"/>
              </a:xfrm>
              <a:custGeom>
                <a:avLst/>
                <a:gdLst>
                  <a:gd name="T0" fmla="*/ 34 w 60"/>
                  <a:gd name="T1" fmla="*/ 18 h 74"/>
                  <a:gd name="T2" fmla="*/ 34 w 60"/>
                  <a:gd name="T3" fmla="*/ 18 h 74"/>
                  <a:gd name="T4" fmla="*/ 38 w 60"/>
                  <a:gd name="T5" fmla="*/ 24 h 74"/>
                  <a:gd name="T6" fmla="*/ 44 w 60"/>
                  <a:gd name="T7" fmla="*/ 34 h 74"/>
                  <a:gd name="T8" fmla="*/ 44 w 60"/>
                  <a:gd name="T9" fmla="*/ 34 h 74"/>
                  <a:gd name="T10" fmla="*/ 52 w 60"/>
                  <a:gd name="T11" fmla="*/ 44 h 74"/>
                  <a:gd name="T12" fmla="*/ 56 w 60"/>
                  <a:gd name="T13" fmla="*/ 48 h 74"/>
                  <a:gd name="T14" fmla="*/ 56 w 60"/>
                  <a:gd name="T15" fmla="*/ 48 h 74"/>
                  <a:gd name="T16" fmla="*/ 58 w 60"/>
                  <a:gd name="T17" fmla="*/ 52 h 74"/>
                  <a:gd name="T18" fmla="*/ 60 w 60"/>
                  <a:gd name="T19" fmla="*/ 56 h 74"/>
                  <a:gd name="T20" fmla="*/ 60 w 60"/>
                  <a:gd name="T21" fmla="*/ 62 h 74"/>
                  <a:gd name="T22" fmla="*/ 60 w 60"/>
                  <a:gd name="T23" fmla="*/ 62 h 74"/>
                  <a:gd name="T24" fmla="*/ 58 w 60"/>
                  <a:gd name="T25" fmla="*/ 68 h 74"/>
                  <a:gd name="T26" fmla="*/ 58 w 60"/>
                  <a:gd name="T27" fmla="*/ 68 h 74"/>
                  <a:gd name="T28" fmla="*/ 58 w 60"/>
                  <a:gd name="T29" fmla="*/ 70 h 74"/>
                  <a:gd name="T30" fmla="*/ 58 w 60"/>
                  <a:gd name="T31" fmla="*/ 74 h 74"/>
                  <a:gd name="T32" fmla="*/ 54 w 60"/>
                  <a:gd name="T33" fmla="*/ 74 h 74"/>
                  <a:gd name="T34" fmla="*/ 48 w 60"/>
                  <a:gd name="T35" fmla="*/ 70 h 74"/>
                  <a:gd name="T36" fmla="*/ 48 w 60"/>
                  <a:gd name="T37" fmla="*/ 70 h 74"/>
                  <a:gd name="T38" fmla="*/ 28 w 60"/>
                  <a:gd name="T39" fmla="*/ 52 h 74"/>
                  <a:gd name="T40" fmla="*/ 20 w 60"/>
                  <a:gd name="T41" fmla="*/ 44 h 74"/>
                  <a:gd name="T42" fmla="*/ 12 w 60"/>
                  <a:gd name="T43" fmla="*/ 40 h 74"/>
                  <a:gd name="T44" fmla="*/ 12 w 60"/>
                  <a:gd name="T45" fmla="*/ 40 h 74"/>
                  <a:gd name="T46" fmla="*/ 6 w 60"/>
                  <a:gd name="T47" fmla="*/ 38 h 74"/>
                  <a:gd name="T48" fmla="*/ 2 w 60"/>
                  <a:gd name="T49" fmla="*/ 36 h 74"/>
                  <a:gd name="T50" fmla="*/ 0 w 60"/>
                  <a:gd name="T51" fmla="*/ 34 h 74"/>
                  <a:gd name="T52" fmla="*/ 0 w 60"/>
                  <a:gd name="T53" fmla="*/ 28 h 74"/>
                  <a:gd name="T54" fmla="*/ 0 w 60"/>
                  <a:gd name="T55" fmla="*/ 28 h 74"/>
                  <a:gd name="T56" fmla="*/ 2 w 60"/>
                  <a:gd name="T57" fmla="*/ 14 h 74"/>
                  <a:gd name="T58" fmla="*/ 2 w 60"/>
                  <a:gd name="T59" fmla="*/ 4 h 74"/>
                  <a:gd name="T60" fmla="*/ 2 w 60"/>
                  <a:gd name="T61" fmla="*/ 4 h 74"/>
                  <a:gd name="T62" fmla="*/ 4 w 60"/>
                  <a:gd name="T63" fmla="*/ 2 h 74"/>
                  <a:gd name="T64" fmla="*/ 6 w 60"/>
                  <a:gd name="T65" fmla="*/ 0 h 74"/>
                  <a:gd name="T66" fmla="*/ 10 w 60"/>
                  <a:gd name="T67" fmla="*/ 0 h 74"/>
                  <a:gd name="T68" fmla="*/ 10 w 60"/>
                  <a:gd name="T69" fmla="*/ 0 h 74"/>
                  <a:gd name="T70" fmla="*/ 26 w 60"/>
                  <a:gd name="T71" fmla="*/ 12 h 74"/>
                  <a:gd name="T72" fmla="*/ 34 w 60"/>
                  <a:gd name="T73" fmla="*/ 18 h 74"/>
                  <a:gd name="T74" fmla="*/ 34 w 60"/>
                  <a:gd name="T75" fmla="*/ 1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74">
                    <a:moveTo>
                      <a:pt x="34" y="18"/>
                    </a:moveTo>
                    <a:lnTo>
                      <a:pt x="34" y="18"/>
                    </a:lnTo>
                    <a:lnTo>
                      <a:pt x="38" y="2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52" y="44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8" y="52"/>
                    </a:lnTo>
                    <a:lnTo>
                      <a:pt x="60" y="56"/>
                    </a:lnTo>
                    <a:lnTo>
                      <a:pt x="60" y="62"/>
                    </a:lnTo>
                    <a:lnTo>
                      <a:pt x="60" y="62"/>
                    </a:lnTo>
                    <a:lnTo>
                      <a:pt x="58" y="68"/>
                    </a:lnTo>
                    <a:lnTo>
                      <a:pt x="58" y="68"/>
                    </a:lnTo>
                    <a:lnTo>
                      <a:pt x="58" y="70"/>
                    </a:lnTo>
                    <a:lnTo>
                      <a:pt x="58" y="74"/>
                    </a:lnTo>
                    <a:lnTo>
                      <a:pt x="54" y="74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28" y="52"/>
                    </a:lnTo>
                    <a:lnTo>
                      <a:pt x="20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6" y="38"/>
                    </a:lnTo>
                    <a:lnTo>
                      <a:pt x="2" y="36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6" y="12"/>
                    </a:lnTo>
                    <a:lnTo>
                      <a:pt x="34" y="18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9" name="Freeform 62"/>
              <p:cNvSpPr>
                <a:spLocks/>
              </p:cNvSpPr>
              <p:nvPr/>
            </p:nvSpPr>
            <p:spPr bwMode="auto">
              <a:xfrm>
                <a:off x="1900238" y="3722688"/>
                <a:ext cx="92075" cy="88900"/>
              </a:xfrm>
              <a:custGeom>
                <a:avLst/>
                <a:gdLst>
                  <a:gd name="T0" fmla="*/ 14 w 58"/>
                  <a:gd name="T1" fmla="*/ 2 h 56"/>
                  <a:gd name="T2" fmla="*/ 14 w 58"/>
                  <a:gd name="T3" fmla="*/ 2 h 56"/>
                  <a:gd name="T4" fmla="*/ 24 w 58"/>
                  <a:gd name="T5" fmla="*/ 6 h 56"/>
                  <a:gd name="T6" fmla="*/ 32 w 58"/>
                  <a:gd name="T7" fmla="*/ 12 h 56"/>
                  <a:gd name="T8" fmla="*/ 38 w 58"/>
                  <a:gd name="T9" fmla="*/ 18 h 56"/>
                  <a:gd name="T10" fmla="*/ 38 w 58"/>
                  <a:gd name="T11" fmla="*/ 18 h 56"/>
                  <a:gd name="T12" fmla="*/ 46 w 58"/>
                  <a:gd name="T13" fmla="*/ 26 h 56"/>
                  <a:gd name="T14" fmla="*/ 50 w 58"/>
                  <a:gd name="T15" fmla="*/ 30 h 56"/>
                  <a:gd name="T16" fmla="*/ 50 w 58"/>
                  <a:gd name="T17" fmla="*/ 30 h 56"/>
                  <a:gd name="T18" fmla="*/ 56 w 58"/>
                  <a:gd name="T19" fmla="*/ 36 h 56"/>
                  <a:gd name="T20" fmla="*/ 58 w 58"/>
                  <a:gd name="T21" fmla="*/ 46 h 56"/>
                  <a:gd name="T22" fmla="*/ 58 w 58"/>
                  <a:gd name="T23" fmla="*/ 46 h 56"/>
                  <a:gd name="T24" fmla="*/ 56 w 58"/>
                  <a:gd name="T25" fmla="*/ 50 h 56"/>
                  <a:gd name="T26" fmla="*/ 54 w 58"/>
                  <a:gd name="T27" fmla="*/ 54 h 56"/>
                  <a:gd name="T28" fmla="*/ 52 w 58"/>
                  <a:gd name="T29" fmla="*/ 56 h 56"/>
                  <a:gd name="T30" fmla="*/ 46 w 58"/>
                  <a:gd name="T31" fmla="*/ 56 h 56"/>
                  <a:gd name="T32" fmla="*/ 46 w 58"/>
                  <a:gd name="T33" fmla="*/ 56 h 56"/>
                  <a:gd name="T34" fmla="*/ 30 w 58"/>
                  <a:gd name="T35" fmla="*/ 50 h 56"/>
                  <a:gd name="T36" fmla="*/ 14 w 58"/>
                  <a:gd name="T37" fmla="*/ 44 h 56"/>
                  <a:gd name="T38" fmla="*/ 14 w 58"/>
                  <a:gd name="T39" fmla="*/ 44 h 56"/>
                  <a:gd name="T40" fmla="*/ 8 w 58"/>
                  <a:gd name="T41" fmla="*/ 44 h 56"/>
                  <a:gd name="T42" fmla="*/ 4 w 58"/>
                  <a:gd name="T43" fmla="*/ 40 h 56"/>
                  <a:gd name="T44" fmla="*/ 2 w 58"/>
                  <a:gd name="T45" fmla="*/ 34 h 56"/>
                  <a:gd name="T46" fmla="*/ 0 w 58"/>
                  <a:gd name="T47" fmla="*/ 28 h 56"/>
                  <a:gd name="T48" fmla="*/ 0 w 58"/>
                  <a:gd name="T49" fmla="*/ 28 h 56"/>
                  <a:gd name="T50" fmla="*/ 0 w 58"/>
                  <a:gd name="T51" fmla="*/ 16 h 56"/>
                  <a:gd name="T52" fmla="*/ 2 w 58"/>
                  <a:gd name="T53" fmla="*/ 6 h 56"/>
                  <a:gd name="T54" fmla="*/ 2 w 58"/>
                  <a:gd name="T55" fmla="*/ 6 h 56"/>
                  <a:gd name="T56" fmla="*/ 2 w 58"/>
                  <a:gd name="T57" fmla="*/ 4 h 56"/>
                  <a:gd name="T58" fmla="*/ 2 w 58"/>
                  <a:gd name="T59" fmla="*/ 2 h 56"/>
                  <a:gd name="T60" fmla="*/ 6 w 58"/>
                  <a:gd name="T61" fmla="*/ 0 h 56"/>
                  <a:gd name="T62" fmla="*/ 14 w 58"/>
                  <a:gd name="T63" fmla="*/ 2 h 56"/>
                  <a:gd name="T64" fmla="*/ 14 w 58"/>
                  <a:gd name="T65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56">
                    <a:moveTo>
                      <a:pt x="14" y="2"/>
                    </a:moveTo>
                    <a:lnTo>
                      <a:pt x="14" y="2"/>
                    </a:lnTo>
                    <a:lnTo>
                      <a:pt x="24" y="6"/>
                    </a:lnTo>
                    <a:lnTo>
                      <a:pt x="32" y="12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46" y="26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6" y="36"/>
                    </a:lnTo>
                    <a:lnTo>
                      <a:pt x="58" y="46"/>
                    </a:lnTo>
                    <a:lnTo>
                      <a:pt x="58" y="46"/>
                    </a:lnTo>
                    <a:lnTo>
                      <a:pt x="56" y="50"/>
                    </a:lnTo>
                    <a:lnTo>
                      <a:pt x="54" y="54"/>
                    </a:lnTo>
                    <a:lnTo>
                      <a:pt x="52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30" y="5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8" y="44"/>
                    </a:lnTo>
                    <a:lnTo>
                      <a:pt x="4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1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0" name="Freeform 63"/>
              <p:cNvSpPr>
                <a:spLocks/>
              </p:cNvSpPr>
              <p:nvPr/>
            </p:nvSpPr>
            <p:spPr bwMode="auto">
              <a:xfrm>
                <a:off x="1881188" y="3821113"/>
                <a:ext cx="98425" cy="73025"/>
              </a:xfrm>
              <a:custGeom>
                <a:avLst/>
                <a:gdLst>
                  <a:gd name="T0" fmla="*/ 22 w 62"/>
                  <a:gd name="T1" fmla="*/ 2 h 46"/>
                  <a:gd name="T2" fmla="*/ 22 w 62"/>
                  <a:gd name="T3" fmla="*/ 2 h 46"/>
                  <a:gd name="T4" fmla="*/ 32 w 62"/>
                  <a:gd name="T5" fmla="*/ 8 h 46"/>
                  <a:gd name="T6" fmla="*/ 40 w 62"/>
                  <a:gd name="T7" fmla="*/ 12 h 46"/>
                  <a:gd name="T8" fmla="*/ 46 w 62"/>
                  <a:gd name="T9" fmla="*/ 14 h 46"/>
                  <a:gd name="T10" fmla="*/ 46 w 62"/>
                  <a:gd name="T11" fmla="*/ 14 h 46"/>
                  <a:gd name="T12" fmla="*/ 52 w 62"/>
                  <a:gd name="T13" fmla="*/ 16 h 46"/>
                  <a:gd name="T14" fmla="*/ 58 w 62"/>
                  <a:gd name="T15" fmla="*/ 22 h 46"/>
                  <a:gd name="T16" fmla="*/ 60 w 62"/>
                  <a:gd name="T17" fmla="*/ 28 h 46"/>
                  <a:gd name="T18" fmla="*/ 62 w 62"/>
                  <a:gd name="T19" fmla="*/ 36 h 46"/>
                  <a:gd name="T20" fmla="*/ 62 w 62"/>
                  <a:gd name="T21" fmla="*/ 36 h 46"/>
                  <a:gd name="T22" fmla="*/ 60 w 62"/>
                  <a:gd name="T23" fmla="*/ 42 h 46"/>
                  <a:gd name="T24" fmla="*/ 58 w 62"/>
                  <a:gd name="T25" fmla="*/ 44 h 46"/>
                  <a:gd name="T26" fmla="*/ 52 w 62"/>
                  <a:gd name="T27" fmla="*/ 46 h 46"/>
                  <a:gd name="T28" fmla="*/ 42 w 62"/>
                  <a:gd name="T29" fmla="*/ 44 h 46"/>
                  <a:gd name="T30" fmla="*/ 42 w 62"/>
                  <a:gd name="T31" fmla="*/ 44 h 46"/>
                  <a:gd name="T32" fmla="*/ 28 w 62"/>
                  <a:gd name="T33" fmla="*/ 40 h 46"/>
                  <a:gd name="T34" fmla="*/ 20 w 62"/>
                  <a:gd name="T35" fmla="*/ 42 h 46"/>
                  <a:gd name="T36" fmla="*/ 20 w 62"/>
                  <a:gd name="T37" fmla="*/ 42 h 46"/>
                  <a:gd name="T38" fmla="*/ 12 w 62"/>
                  <a:gd name="T39" fmla="*/ 42 h 46"/>
                  <a:gd name="T40" fmla="*/ 6 w 62"/>
                  <a:gd name="T41" fmla="*/ 40 h 46"/>
                  <a:gd name="T42" fmla="*/ 2 w 62"/>
                  <a:gd name="T43" fmla="*/ 38 h 46"/>
                  <a:gd name="T44" fmla="*/ 0 w 62"/>
                  <a:gd name="T45" fmla="*/ 36 h 46"/>
                  <a:gd name="T46" fmla="*/ 0 w 62"/>
                  <a:gd name="T47" fmla="*/ 32 h 46"/>
                  <a:gd name="T48" fmla="*/ 0 w 62"/>
                  <a:gd name="T49" fmla="*/ 26 h 46"/>
                  <a:gd name="T50" fmla="*/ 0 w 62"/>
                  <a:gd name="T51" fmla="*/ 26 h 46"/>
                  <a:gd name="T52" fmla="*/ 4 w 62"/>
                  <a:gd name="T53" fmla="*/ 8 h 46"/>
                  <a:gd name="T54" fmla="*/ 4 w 62"/>
                  <a:gd name="T55" fmla="*/ 8 h 46"/>
                  <a:gd name="T56" fmla="*/ 4 w 62"/>
                  <a:gd name="T57" fmla="*/ 6 h 46"/>
                  <a:gd name="T58" fmla="*/ 4 w 62"/>
                  <a:gd name="T59" fmla="*/ 2 h 46"/>
                  <a:gd name="T60" fmla="*/ 6 w 62"/>
                  <a:gd name="T61" fmla="*/ 0 h 46"/>
                  <a:gd name="T62" fmla="*/ 10 w 62"/>
                  <a:gd name="T63" fmla="*/ 0 h 46"/>
                  <a:gd name="T64" fmla="*/ 14 w 62"/>
                  <a:gd name="T65" fmla="*/ 0 h 46"/>
                  <a:gd name="T66" fmla="*/ 22 w 62"/>
                  <a:gd name="T67" fmla="*/ 2 h 46"/>
                  <a:gd name="T68" fmla="*/ 22 w 62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46">
                    <a:moveTo>
                      <a:pt x="22" y="2"/>
                    </a:moveTo>
                    <a:lnTo>
                      <a:pt x="22" y="2"/>
                    </a:lnTo>
                    <a:lnTo>
                      <a:pt x="32" y="8"/>
                    </a:lnTo>
                    <a:lnTo>
                      <a:pt x="40" y="12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2" y="16"/>
                    </a:lnTo>
                    <a:lnTo>
                      <a:pt x="58" y="22"/>
                    </a:lnTo>
                    <a:lnTo>
                      <a:pt x="60" y="28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0" y="42"/>
                    </a:lnTo>
                    <a:lnTo>
                      <a:pt x="58" y="44"/>
                    </a:lnTo>
                    <a:lnTo>
                      <a:pt x="52" y="46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28" y="40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12" y="42"/>
                    </a:lnTo>
                    <a:lnTo>
                      <a:pt x="6" y="40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2" y="2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1" name="Freeform 64"/>
              <p:cNvSpPr>
                <a:spLocks/>
              </p:cNvSpPr>
              <p:nvPr/>
            </p:nvSpPr>
            <p:spPr bwMode="auto">
              <a:xfrm>
                <a:off x="1862138" y="3910013"/>
                <a:ext cx="92075" cy="98425"/>
              </a:xfrm>
              <a:custGeom>
                <a:avLst/>
                <a:gdLst>
                  <a:gd name="T0" fmla="*/ 24 w 58"/>
                  <a:gd name="T1" fmla="*/ 10 h 62"/>
                  <a:gd name="T2" fmla="*/ 24 w 58"/>
                  <a:gd name="T3" fmla="*/ 10 h 62"/>
                  <a:gd name="T4" fmla="*/ 30 w 58"/>
                  <a:gd name="T5" fmla="*/ 18 h 62"/>
                  <a:gd name="T6" fmla="*/ 36 w 58"/>
                  <a:gd name="T7" fmla="*/ 26 h 62"/>
                  <a:gd name="T8" fmla="*/ 40 w 58"/>
                  <a:gd name="T9" fmla="*/ 28 h 62"/>
                  <a:gd name="T10" fmla="*/ 44 w 58"/>
                  <a:gd name="T11" fmla="*/ 30 h 62"/>
                  <a:gd name="T12" fmla="*/ 44 w 58"/>
                  <a:gd name="T13" fmla="*/ 30 h 62"/>
                  <a:gd name="T14" fmla="*/ 50 w 58"/>
                  <a:gd name="T15" fmla="*/ 32 h 62"/>
                  <a:gd name="T16" fmla="*/ 54 w 58"/>
                  <a:gd name="T17" fmla="*/ 36 h 62"/>
                  <a:gd name="T18" fmla="*/ 58 w 58"/>
                  <a:gd name="T19" fmla="*/ 40 h 62"/>
                  <a:gd name="T20" fmla="*/ 58 w 58"/>
                  <a:gd name="T21" fmla="*/ 44 h 62"/>
                  <a:gd name="T22" fmla="*/ 58 w 58"/>
                  <a:gd name="T23" fmla="*/ 44 h 62"/>
                  <a:gd name="T24" fmla="*/ 58 w 58"/>
                  <a:gd name="T25" fmla="*/ 52 h 62"/>
                  <a:gd name="T26" fmla="*/ 58 w 58"/>
                  <a:gd name="T27" fmla="*/ 56 h 62"/>
                  <a:gd name="T28" fmla="*/ 58 w 58"/>
                  <a:gd name="T29" fmla="*/ 56 h 62"/>
                  <a:gd name="T30" fmla="*/ 56 w 58"/>
                  <a:gd name="T31" fmla="*/ 60 h 62"/>
                  <a:gd name="T32" fmla="*/ 52 w 58"/>
                  <a:gd name="T33" fmla="*/ 62 h 62"/>
                  <a:gd name="T34" fmla="*/ 46 w 58"/>
                  <a:gd name="T35" fmla="*/ 62 h 62"/>
                  <a:gd name="T36" fmla="*/ 46 w 58"/>
                  <a:gd name="T37" fmla="*/ 62 h 62"/>
                  <a:gd name="T38" fmla="*/ 34 w 58"/>
                  <a:gd name="T39" fmla="*/ 58 h 62"/>
                  <a:gd name="T40" fmla="*/ 28 w 58"/>
                  <a:gd name="T41" fmla="*/ 56 h 62"/>
                  <a:gd name="T42" fmla="*/ 28 w 58"/>
                  <a:gd name="T43" fmla="*/ 56 h 62"/>
                  <a:gd name="T44" fmla="*/ 16 w 58"/>
                  <a:gd name="T45" fmla="*/ 52 h 62"/>
                  <a:gd name="T46" fmla="*/ 8 w 58"/>
                  <a:gd name="T47" fmla="*/ 46 h 62"/>
                  <a:gd name="T48" fmla="*/ 8 w 58"/>
                  <a:gd name="T49" fmla="*/ 46 h 62"/>
                  <a:gd name="T50" fmla="*/ 4 w 58"/>
                  <a:gd name="T51" fmla="*/ 44 h 62"/>
                  <a:gd name="T52" fmla="*/ 2 w 58"/>
                  <a:gd name="T53" fmla="*/ 40 h 62"/>
                  <a:gd name="T54" fmla="*/ 0 w 58"/>
                  <a:gd name="T55" fmla="*/ 34 h 62"/>
                  <a:gd name="T56" fmla="*/ 0 w 58"/>
                  <a:gd name="T57" fmla="*/ 24 h 62"/>
                  <a:gd name="T58" fmla="*/ 0 w 58"/>
                  <a:gd name="T59" fmla="*/ 24 h 62"/>
                  <a:gd name="T60" fmla="*/ 2 w 58"/>
                  <a:gd name="T61" fmla="*/ 10 h 62"/>
                  <a:gd name="T62" fmla="*/ 2 w 58"/>
                  <a:gd name="T63" fmla="*/ 10 h 62"/>
                  <a:gd name="T64" fmla="*/ 4 w 58"/>
                  <a:gd name="T65" fmla="*/ 8 h 62"/>
                  <a:gd name="T66" fmla="*/ 6 w 58"/>
                  <a:gd name="T67" fmla="*/ 2 h 62"/>
                  <a:gd name="T68" fmla="*/ 10 w 58"/>
                  <a:gd name="T69" fmla="*/ 0 h 62"/>
                  <a:gd name="T70" fmla="*/ 12 w 58"/>
                  <a:gd name="T71" fmla="*/ 2 h 62"/>
                  <a:gd name="T72" fmla="*/ 18 w 58"/>
                  <a:gd name="T73" fmla="*/ 4 h 62"/>
                  <a:gd name="T74" fmla="*/ 24 w 58"/>
                  <a:gd name="T75" fmla="*/ 10 h 62"/>
                  <a:gd name="T76" fmla="*/ 24 w 58"/>
                  <a:gd name="T7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" h="62">
                    <a:moveTo>
                      <a:pt x="24" y="10"/>
                    </a:moveTo>
                    <a:lnTo>
                      <a:pt x="24" y="10"/>
                    </a:lnTo>
                    <a:lnTo>
                      <a:pt x="30" y="18"/>
                    </a:lnTo>
                    <a:lnTo>
                      <a:pt x="36" y="26"/>
                    </a:lnTo>
                    <a:lnTo>
                      <a:pt x="40" y="28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50" y="32"/>
                    </a:lnTo>
                    <a:lnTo>
                      <a:pt x="54" y="36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52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56" y="60"/>
                    </a:lnTo>
                    <a:lnTo>
                      <a:pt x="52" y="62"/>
                    </a:lnTo>
                    <a:lnTo>
                      <a:pt x="46" y="62"/>
                    </a:lnTo>
                    <a:lnTo>
                      <a:pt x="46" y="62"/>
                    </a:lnTo>
                    <a:lnTo>
                      <a:pt x="34" y="58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16" y="52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4" y="44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8" y="4"/>
                    </a:lnTo>
                    <a:lnTo>
                      <a:pt x="24" y="10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2" name="Freeform 65"/>
              <p:cNvSpPr>
                <a:spLocks/>
              </p:cNvSpPr>
              <p:nvPr/>
            </p:nvSpPr>
            <p:spPr bwMode="auto">
              <a:xfrm>
                <a:off x="1830388" y="4040188"/>
                <a:ext cx="117475" cy="117475"/>
              </a:xfrm>
              <a:custGeom>
                <a:avLst/>
                <a:gdLst>
                  <a:gd name="T0" fmla="*/ 34 w 74"/>
                  <a:gd name="T1" fmla="*/ 10 h 74"/>
                  <a:gd name="T2" fmla="*/ 34 w 74"/>
                  <a:gd name="T3" fmla="*/ 10 h 74"/>
                  <a:gd name="T4" fmla="*/ 42 w 74"/>
                  <a:gd name="T5" fmla="*/ 16 h 74"/>
                  <a:gd name="T6" fmla="*/ 48 w 74"/>
                  <a:gd name="T7" fmla="*/ 20 h 74"/>
                  <a:gd name="T8" fmla="*/ 54 w 74"/>
                  <a:gd name="T9" fmla="*/ 20 h 74"/>
                  <a:gd name="T10" fmla="*/ 54 w 74"/>
                  <a:gd name="T11" fmla="*/ 20 h 74"/>
                  <a:gd name="T12" fmla="*/ 62 w 74"/>
                  <a:gd name="T13" fmla="*/ 22 h 74"/>
                  <a:gd name="T14" fmla="*/ 68 w 74"/>
                  <a:gd name="T15" fmla="*/ 24 h 74"/>
                  <a:gd name="T16" fmla="*/ 74 w 74"/>
                  <a:gd name="T17" fmla="*/ 30 h 74"/>
                  <a:gd name="T18" fmla="*/ 74 w 74"/>
                  <a:gd name="T19" fmla="*/ 40 h 74"/>
                  <a:gd name="T20" fmla="*/ 74 w 74"/>
                  <a:gd name="T21" fmla="*/ 40 h 74"/>
                  <a:gd name="T22" fmla="*/ 74 w 74"/>
                  <a:gd name="T23" fmla="*/ 58 h 74"/>
                  <a:gd name="T24" fmla="*/ 74 w 74"/>
                  <a:gd name="T25" fmla="*/ 64 h 74"/>
                  <a:gd name="T26" fmla="*/ 74 w 74"/>
                  <a:gd name="T27" fmla="*/ 64 h 74"/>
                  <a:gd name="T28" fmla="*/ 74 w 74"/>
                  <a:gd name="T29" fmla="*/ 66 h 74"/>
                  <a:gd name="T30" fmla="*/ 72 w 74"/>
                  <a:gd name="T31" fmla="*/ 70 h 74"/>
                  <a:gd name="T32" fmla="*/ 68 w 74"/>
                  <a:gd name="T33" fmla="*/ 74 h 74"/>
                  <a:gd name="T34" fmla="*/ 64 w 74"/>
                  <a:gd name="T35" fmla="*/ 74 h 74"/>
                  <a:gd name="T36" fmla="*/ 58 w 74"/>
                  <a:gd name="T37" fmla="*/ 74 h 74"/>
                  <a:gd name="T38" fmla="*/ 58 w 74"/>
                  <a:gd name="T39" fmla="*/ 74 h 74"/>
                  <a:gd name="T40" fmla="*/ 44 w 74"/>
                  <a:gd name="T41" fmla="*/ 68 h 74"/>
                  <a:gd name="T42" fmla="*/ 38 w 74"/>
                  <a:gd name="T43" fmla="*/ 64 h 74"/>
                  <a:gd name="T44" fmla="*/ 38 w 74"/>
                  <a:gd name="T45" fmla="*/ 64 h 74"/>
                  <a:gd name="T46" fmla="*/ 34 w 74"/>
                  <a:gd name="T47" fmla="*/ 62 h 74"/>
                  <a:gd name="T48" fmla="*/ 30 w 74"/>
                  <a:gd name="T49" fmla="*/ 60 h 74"/>
                  <a:gd name="T50" fmla="*/ 24 w 74"/>
                  <a:gd name="T51" fmla="*/ 58 h 74"/>
                  <a:gd name="T52" fmla="*/ 18 w 74"/>
                  <a:gd name="T53" fmla="*/ 54 h 74"/>
                  <a:gd name="T54" fmla="*/ 18 w 74"/>
                  <a:gd name="T55" fmla="*/ 54 h 74"/>
                  <a:gd name="T56" fmla="*/ 16 w 74"/>
                  <a:gd name="T57" fmla="*/ 50 h 74"/>
                  <a:gd name="T58" fmla="*/ 12 w 74"/>
                  <a:gd name="T59" fmla="*/ 48 h 74"/>
                  <a:gd name="T60" fmla="*/ 8 w 74"/>
                  <a:gd name="T61" fmla="*/ 46 h 74"/>
                  <a:gd name="T62" fmla="*/ 8 w 74"/>
                  <a:gd name="T63" fmla="*/ 46 h 74"/>
                  <a:gd name="T64" fmla="*/ 6 w 74"/>
                  <a:gd name="T65" fmla="*/ 46 h 74"/>
                  <a:gd name="T66" fmla="*/ 2 w 74"/>
                  <a:gd name="T67" fmla="*/ 42 h 74"/>
                  <a:gd name="T68" fmla="*/ 0 w 74"/>
                  <a:gd name="T69" fmla="*/ 36 h 74"/>
                  <a:gd name="T70" fmla="*/ 0 w 74"/>
                  <a:gd name="T71" fmla="*/ 30 h 74"/>
                  <a:gd name="T72" fmla="*/ 2 w 74"/>
                  <a:gd name="T73" fmla="*/ 24 h 74"/>
                  <a:gd name="T74" fmla="*/ 2 w 74"/>
                  <a:gd name="T75" fmla="*/ 24 h 74"/>
                  <a:gd name="T76" fmla="*/ 6 w 74"/>
                  <a:gd name="T77" fmla="*/ 4 h 74"/>
                  <a:gd name="T78" fmla="*/ 6 w 74"/>
                  <a:gd name="T79" fmla="*/ 4 h 74"/>
                  <a:gd name="T80" fmla="*/ 8 w 74"/>
                  <a:gd name="T81" fmla="*/ 2 h 74"/>
                  <a:gd name="T82" fmla="*/ 14 w 74"/>
                  <a:gd name="T83" fmla="*/ 0 h 74"/>
                  <a:gd name="T84" fmla="*/ 18 w 74"/>
                  <a:gd name="T85" fmla="*/ 0 h 74"/>
                  <a:gd name="T86" fmla="*/ 22 w 74"/>
                  <a:gd name="T87" fmla="*/ 0 h 74"/>
                  <a:gd name="T88" fmla="*/ 28 w 74"/>
                  <a:gd name="T89" fmla="*/ 4 h 74"/>
                  <a:gd name="T90" fmla="*/ 34 w 74"/>
                  <a:gd name="T91" fmla="*/ 10 h 74"/>
                  <a:gd name="T92" fmla="*/ 34 w 74"/>
                  <a:gd name="T93" fmla="*/ 1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74">
                    <a:moveTo>
                      <a:pt x="34" y="10"/>
                    </a:moveTo>
                    <a:lnTo>
                      <a:pt x="34" y="10"/>
                    </a:lnTo>
                    <a:lnTo>
                      <a:pt x="42" y="16"/>
                    </a:lnTo>
                    <a:lnTo>
                      <a:pt x="48" y="20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62" y="22"/>
                    </a:lnTo>
                    <a:lnTo>
                      <a:pt x="68" y="24"/>
                    </a:lnTo>
                    <a:lnTo>
                      <a:pt x="74" y="3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58"/>
                    </a:lnTo>
                    <a:lnTo>
                      <a:pt x="74" y="64"/>
                    </a:lnTo>
                    <a:lnTo>
                      <a:pt x="74" y="64"/>
                    </a:lnTo>
                    <a:lnTo>
                      <a:pt x="74" y="66"/>
                    </a:lnTo>
                    <a:lnTo>
                      <a:pt x="72" y="70"/>
                    </a:lnTo>
                    <a:lnTo>
                      <a:pt x="68" y="74"/>
                    </a:lnTo>
                    <a:lnTo>
                      <a:pt x="64" y="74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44" y="68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4" y="62"/>
                    </a:lnTo>
                    <a:lnTo>
                      <a:pt x="30" y="60"/>
                    </a:lnTo>
                    <a:lnTo>
                      <a:pt x="24" y="5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6" y="50"/>
                    </a:lnTo>
                    <a:lnTo>
                      <a:pt x="12" y="4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8" y="4"/>
                    </a:lnTo>
                    <a:lnTo>
                      <a:pt x="34" y="10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3" name="Freeform 66"/>
              <p:cNvSpPr>
                <a:spLocks/>
              </p:cNvSpPr>
              <p:nvPr/>
            </p:nvSpPr>
            <p:spPr bwMode="auto">
              <a:xfrm>
                <a:off x="1795463" y="4170363"/>
                <a:ext cx="130175" cy="107950"/>
              </a:xfrm>
              <a:custGeom>
                <a:avLst/>
                <a:gdLst>
                  <a:gd name="T0" fmla="*/ 38 w 82"/>
                  <a:gd name="T1" fmla="*/ 10 h 68"/>
                  <a:gd name="T2" fmla="*/ 38 w 82"/>
                  <a:gd name="T3" fmla="*/ 10 h 68"/>
                  <a:gd name="T4" fmla="*/ 44 w 82"/>
                  <a:gd name="T5" fmla="*/ 14 h 68"/>
                  <a:gd name="T6" fmla="*/ 56 w 82"/>
                  <a:gd name="T7" fmla="*/ 18 h 68"/>
                  <a:gd name="T8" fmla="*/ 56 w 82"/>
                  <a:gd name="T9" fmla="*/ 18 h 68"/>
                  <a:gd name="T10" fmla="*/ 68 w 82"/>
                  <a:gd name="T11" fmla="*/ 22 h 68"/>
                  <a:gd name="T12" fmla="*/ 76 w 82"/>
                  <a:gd name="T13" fmla="*/ 26 h 68"/>
                  <a:gd name="T14" fmla="*/ 76 w 82"/>
                  <a:gd name="T15" fmla="*/ 26 h 68"/>
                  <a:gd name="T16" fmla="*/ 78 w 82"/>
                  <a:gd name="T17" fmla="*/ 28 h 68"/>
                  <a:gd name="T18" fmla="*/ 80 w 82"/>
                  <a:gd name="T19" fmla="*/ 32 h 68"/>
                  <a:gd name="T20" fmla="*/ 82 w 82"/>
                  <a:gd name="T21" fmla="*/ 38 h 68"/>
                  <a:gd name="T22" fmla="*/ 82 w 82"/>
                  <a:gd name="T23" fmla="*/ 46 h 68"/>
                  <a:gd name="T24" fmla="*/ 82 w 82"/>
                  <a:gd name="T25" fmla="*/ 46 h 68"/>
                  <a:gd name="T26" fmla="*/ 82 w 82"/>
                  <a:gd name="T27" fmla="*/ 56 h 68"/>
                  <a:gd name="T28" fmla="*/ 76 w 82"/>
                  <a:gd name="T29" fmla="*/ 64 h 68"/>
                  <a:gd name="T30" fmla="*/ 70 w 82"/>
                  <a:gd name="T31" fmla="*/ 68 h 68"/>
                  <a:gd name="T32" fmla="*/ 66 w 82"/>
                  <a:gd name="T33" fmla="*/ 68 h 68"/>
                  <a:gd name="T34" fmla="*/ 62 w 82"/>
                  <a:gd name="T35" fmla="*/ 66 h 68"/>
                  <a:gd name="T36" fmla="*/ 62 w 82"/>
                  <a:gd name="T37" fmla="*/ 66 h 68"/>
                  <a:gd name="T38" fmla="*/ 56 w 82"/>
                  <a:gd name="T39" fmla="*/ 64 h 68"/>
                  <a:gd name="T40" fmla="*/ 52 w 82"/>
                  <a:gd name="T41" fmla="*/ 62 h 68"/>
                  <a:gd name="T42" fmla="*/ 48 w 82"/>
                  <a:gd name="T43" fmla="*/ 62 h 68"/>
                  <a:gd name="T44" fmla="*/ 48 w 82"/>
                  <a:gd name="T45" fmla="*/ 62 h 68"/>
                  <a:gd name="T46" fmla="*/ 42 w 82"/>
                  <a:gd name="T47" fmla="*/ 62 h 68"/>
                  <a:gd name="T48" fmla="*/ 36 w 82"/>
                  <a:gd name="T49" fmla="*/ 62 h 68"/>
                  <a:gd name="T50" fmla="*/ 32 w 82"/>
                  <a:gd name="T51" fmla="*/ 58 h 68"/>
                  <a:gd name="T52" fmla="*/ 32 w 82"/>
                  <a:gd name="T53" fmla="*/ 58 h 68"/>
                  <a:gd name="T54" fmla="*/ 28 w 82"/>
                  <a:gd name="T55" fmla="*/ 56 h 68"/>
                  <a:gd name="T56" fmla="*/ 24 w 82"/>
                  <a:gd name="T57" fmla="*/ 54 h 68"/>
                  <a:gd name="T58" fmla="*/ 14 w 82"/>
                  <a:gd name="T59" fmla="*/ 52 h 68"/>
                  <a:gd name="T60" fmla="*/ 14 w 82"/>
                  <a:gd name="T61" fmla="*/ 52 h 68"/>
                  <a:gd name="T62" fmla="*/ 10 w 82"/>
                  <a:gd name="T63" fmla="*/ 50 h 68"/>
                  <a:gd name="T64" fmla="*/ 4 w 82"/>
                  <a:gd name="T65" fmla="*/ 48 h 68"/>
                  <a:gd name="T66" fmla="*/ 2 w 82"/>
                  <a:gd name="T67" fmla="*/ 48 h 68"/>
                  <a:gd name="T68" fmla="*/ 2 w 82"/>
                  <a:gd name="T69" fmla="*/ 44 h 68"/>
                  <a:gd name="T70" fmla="*/ 0 w 82"/>
                  <a:gd name="T71" fmla="*/ 40 h 68"/>
                  <a:gd name="T72" fmla="*/ 2 w 82"/>
                  <a:gd name="T73" fmla="*/ 32 h 68"/>
                  <a:gd name="T74" fmla="*/ 2 w 82"/>
                  <a:gd name="T75" fmla="*/ 32 h 68"/>
                  <a:gd name="T76" fmla="*/ 4 w 82"/>
                  <a:gd name="T77" fmla="*/ 10 h 68"/>
                  <a:gd name="T78" fmla="*/ 4 w 82"/>
                  <a:gd name="T79" fmla="*/ 10 h 68"/>
                  <a:gd name="T80" fmla="*/ 6 w 82"/>
                  <a:gd name="T81" fmla="*/ 6 h 68"/>
                  <a:gd name="T82" fmla="*/ 10 w 82"/>
                  <a:gd name="T83" fmla="*/ 2 h 68"/>
                  <a:gd name="T84" fmla="*/ 16 w 82"/>
                  <a:gd name="T85" fmla="*/ 0 h 68"/>
                  <a:gd name="T86" fmla="*/ 16 w 82"/>
                  <a:gd name="T87" fmla="*/ 0 h 68"/>
                  <a:gd name="T88" fmla="*/ 28 w 82"/>
                  <a:gd name="T89" fmla="*/ 4 h 68"/>
                  <a:gd name="T90" fmla="*/ 38 w 82"/>
                  <a:gd name="T91" fmla="*/ 10 h 68"/>
                  <a:gd name="T92" fmla="*/ 38 w 82"/>
                  <a:gd name="T93" fmla="*/ 1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2" h="68">
                    <a:moveTo>
                      <a:pt x="38" y="10"/>
                    </a:moveTo>
                    <a:lnTo>
                      <a:pt x="38" y="10"/>
                    </a:lnTo>
                    <a:lnTo>
                      <a:pt x="44" y="14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68" y="22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8" y="28"/>
                    </a:lnTo>
                    <a:lnTo>
                      <a:pt x="80" y="32"/>
                    </a:lnTo>
                    <a:lnTo>
                      <a:pt x="82" y="38"/>
                    </a:lnTo>
                    <a:lnTo>
                      <a:pt x="82" y="46"/>
                    </a:lnTo>
                    <a:lnTo>
                      <a:pt x="82" y="46"/>
                    </a:lnTo>
                    <a:lnTo>
                      <a:pt x="82" y="56"/>
                    </a:lnTo>
                    <a:lnTo>
                      <a:pt x="76" y="64"/>
                    </a:lnTo>
                    <a:lnTo>
                      <a:pt x="70" y="68"/>
                    </a:lnTo>
                    <a:lnTo>
                      <a:pt x="66" y="68"/>
                    </a:lnTo>
                    <a:lnTo>
                      <a:pt x="62" y="66"/>
                    </a:lnTo>
                    <a:lnTo>
                      <a:pt x="62" y="66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2" y="62"/>
                    </a:lnTo>
                    <a:lnTo>
                      <a:pt x="36" y="62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28" y="56"/>
                    </a:lnTo>
                    <a:lnTo>
                      <a:pt x="24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0" y="50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38" y="10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4" name="Freeform 67"/>
              <p:cNvSpPr>
                <a:spLocks/>
              </p:cNvSpPr>
              <p:nvPr/>
            </p:nvSpPr>
            <p:spPr bwMode="auto">
              <a:xfrm>
                <a:off x="1776413" y="4291013"/>
                <a:ext cx="139700" cy="111125"/>
              </a:xfrm>
              <a:custGeom>
                <a:avLst/>
                <a:gdLst>
                  <a:gd name="T0" fmla="*/ 36 w 88"/>
                  <a:gd name="T1" fmla="*/ 10 h 70"/>
                  <a:gd name="T2" fmla="*/ 36 w 88"/>
                  <a:gd name="T3" fmla="*/ 10 h 70"/>
                  <a:gd name="T4" fmla="*/ 46 w 88"/>
                  <a:gd name="T5" fmla="*/ 14 h 70"/>
                  <a:gd name="T6" fmla="*/ 58 w 88"/>
                  <a:gd name="T7" fmla="*/ 18 h 70"/>
                  <a:gd name="T8" fmla="*/ 68 w 88"/>
                  <a:gd name="T9" fmla="*/ 20 h 70"/>
                  <a:gd name="T10" fmla="*/ 68 w 88"/>
                  <a:gd name="T11" fmla="*/ 20 h 70"/>
                  <a:gd name="T12" fmla="*/ 76 w 88"/>
                  <a:gd name="T13" fmla="*/ 20 h 70"/>
                  <a:gd name="T14" fmla="*/ 82 w 88"/>
                  <a:gd name="T15" fmla="*/ 24 h 70"/>
                  <a:gd name="T16" fmla="*/ 84 w 88"/>
                  <a:gd name="T17" fmla="*/ 28 h 70"/>
                  <a:gd name="T18" fmla="*/ 88 w 88"/>
                  <a:gd name="T19" fmla="*/ 34 h 70"/>
                  <a:gd name="T20" fmla="*/ 88 w 88"/>
                  <a:gd name="T21" fmla="*/ 34 h 70"/>
                  <a:gd name="T22" fmla="*/ 88 w 88"/>
                  <a:gd name="T23" fmla="*/ 40 h 70"/>
                  <a:gd name="T24" fmla="*/ 88 w 88"/>
                  <a:gd name="T25" fmla="*/ 46 h 70"/>
                  <a:gd name="T26" fmla="*/ 84 w 88"/>
                  <a:gd name="T27" fmla="*/ 54 h 70"/>
                  <a:gd name="T28" fmla="*/ 80 w 88"/>
                  <a:gd name="T29" fmla="*/ 58 h 70"/>
                  <a:gd name="T30" fmla="*/ 80 w 88"/>
                  <a:gd name="T31" fmla="*/ 58 h 70"/>
                  <a:gd name="T32" fmla="*/ 76 w 88"/>
                  <a:gd name="T33" fmla="*/ 64 h 70"/>
                  <a:gd name="T34" fmla="*/ 70 w 88"/>
                  <a:gd name="T35" fmla="*/ 68 h 70"/>
                  <a:gd name="T36" fmla="*/ 66 w 88"/>
                  <a:gd name="T37" fmla="*/ 70 h 70"/>
                  <a:gd name="T38" fmla="*/ 64 w 88"/>
                  <a:gd name="T39" fmla="*/ 70 h 70"/>
                  <a:gd name="T40" fmla="*/ 58 w 88"/>
                  <a:gd name="T41" fmla="*/ 68 h 70"/>
                  <a:gd name="T42" fmla="*/ 54 w 88"/>
                  <a:gd name="T43" fmla="*/ 66 h 70"/>
                  <a:gd name="T44" fmla="*/ 54 w 88"/>
                  <a:gd name="T45" fmla="*/ 66 h 70"/>
                  <a:gd name="T46" fmla="*/ 44 w 88"/>
                  <a:gd name="T47" fmla="*/ 58 h 70"/>
                  <a:gd name="T48" fmla="*/ 32 w 88"/>
                  <a:gd name="T49" fmla="*/ 52 h 70"/>
                  <a:gd name="T50" fmla="*/ 16 w 88"/>
                  <a:gd name="T51" fmla="*/ 48 h 70"/>
                  <a:gd name="T52" fmla="*/ 16 w 88"/>
                  <a:gd name="T53" fmla="*/ 48 h 70"/>
                  <a:gd name="T54" fmla="*/ 12 w 88"/>
                  <a:gd name="T55" fmla="*/ 48 h 70"/>
                  <a:gd name="T56" fmla="*/ 6 w 88"/>
                  <a:gd name="T57" fmla="*/ 44 h 70"/>
                  <a:gd name="T58" fmla="*/ 2 w 88"/>
                  <a:gd name="T59" fmla="*/ 38 h 70"/>
                  <a:gd name="T60" fmla="*/ 0 w 88"/>
                  <a:gd name="T61" fmla="*/ 30 h 70"/>
                  <a:gd name="T62" fmla="*/ 0 w 88"/>
                  <a:gd name="T63" fmla="*/ 30 h 70"/>
                  <a:gd name="T64" fmla="*/ 2 w 88"/>
                  <a:gd name="T65" fmla="*/ 20 h 70"/>
                  <a:gd name="T66" fmla="*/ 2 w 88"/>
                  <a:gd name="T67" fmla="*/ 12 h 70"/>
                  <a:gd name="T68" fmla="*/ 4 w 88"/>
                  <a:gd name="T69" fmla="*/ 6 h 70"/>
                  <a:gd name="T70" fmla="*/ 4 w 88"/>
                  <a:gd name="T71" fmla="*/ 6 h 70"/>
                  <a:gd name="T72" fmla="*/ 6 w 88"/>
                  <a:gd name="T73" fmla="*/ 4 h 70"/>
                  <a:gd name="T74" fmla="*/ 12 w 88"/>
                  <a:gd name="T75" fmla="*/ 0 h 70"/>
                  <a:gd name="T76" fmla="*/ 16 w 88"/>
                  <a:gd name="T77" fmla="*/ 0 h 70"/>
                  <a:gd name="T78" fmla="*/ 22 w 88"/>
                  <a:gd name="T79" fmla="*/ 2 h 70"/>
                  <a:gd name="T80" fmla="*/ 28 w 88"/>
                  <a:gd name="T81" fmla="*/ 4 h 70"/>
                  <a:gd name="T82" fmla="*/ 36 w 88"/>
                  <a:gd name="T83" fmla="*/ 10 h 70"/>
                  <a:gd name="T84" fmla="*/ 36 w 88"/>
                  <a:gd name="T85" fmla="*/ 1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70">
                    <a:moveTo>
                      <a:pt x="36" y="10"/>
                    </a:moveTo>
                    <a:lnTo>
                      <a:pt x="36" y="10"/>
                    </a:lnTo>
                    <a:lnTo>
                      <a:pt x="46" y="14"/>
                    </a:lnTo>
                    <a:lnTo>
                      <a:pt x="58" y="18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76" y="20"/>
                    </a:lnTo>
                    <a:lnTo>
                      <a:pt x="82" y="24"/>
                    </a:lnTo>
                    <a:lnTo>
                      <a:pt x="84" y="28"/>
                    </a:lnTo>
                    <a:lnTo>
                      <a:pt x="88" y="34"/>
                    </a:lnTo>
                    <a:lnTo>
                      <a:pt x="88" y="34"/>
                    </a:lnTo>
                    <a:lnTo>
                      <a:pt x="88" y="40"/>
                    </a:lnTo>
                    <a:lnTo>
                      <a:pt x="88" y="46"/>
                    </a:lnTo>
                    <a:lnTo>
                      <a:pt x="84" y="54"/>
                    </a:lnTo>
                    <a:lnTo>
                      <a:pt x="80" y="58"/>
                    </a:lnTo>
                    <a:lnTo>
                      <a:pt x="80" y="58"/>
                    </a:lnTo>
                    <a:lnTo>
                      <a:pt x="76" y="64"/>
                    </a:lnTo>
                    <a:lnTo>
                      <a:pt x="70" y="68"/>
                    </a:lnTo>
                    <a:lnTo>
                      <a:pt x="66" y="70"/>
                    </a:lnTo>
                    <a:lnTo>
                      <a:pt x="64" y="70"/>
                    </a:lnTo>
                    <a:lnTo>
                      <a:pt x="58" y="68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44" y="58"/>
                    </a:lnTo>
                    <a:lnTo>
                      <a:pt x="32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2" y="48"/>
                    </a:lnTo>
                    <a:lnTo>
                      <a:pt x="6" y="44"/>
                    </a:lnTo>
                    <a:lnTo>
                      <a:pt x="2" y="3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5" name="Freeform 68"/>
              <p:cNvSpPr>
                <a:spLocks/>
              </p:cNvSpPr>
              <p:nvPr/>
            </p:nvSpPr>
            <p:spPr bwMode="auto">
              <a:xfrm>
                <a:off x="1773238" y="4395788"/>
                <a:ext cx="136525" cy="120650"/>
              </a:xfrm>
              <a:custGeom>
                <a:avLst/>
                <a:gdLst>
                  <a:gd name="T0" fmla="*/ 44 w 86"/>
                  <a:gd name="T1" fmla="*/ 22 h 76"/>
                  <a:gd name="T2" fmla="*/ 66 w 86"/>
                  <a:gd name="T3" fmla="*/ 22 h 76"/>
                  <a:gd name="T4" fmla="*/ 66 w 86"/>
                  <a:gd name="T5" fmla="*/ 22 h 76"/>
                  <a:gd name="T6" fmla="*/ 68 w 86"/>
                  <a:gd name="T7" fmla="*/ 22 h 76"/>
                  <a:gd name="T8" fmla="*/ 72 w 86"/>
                  <a:gd name="T9" fmla="*/ 24 h 76"/>
                  <a:gd name="T10" fmla="*/ 80 w 86"/>
                  <a:gd name="T11" fmla="*/ 28 h 76"/>
                  <a:gd name="T12" fmla="*/ 82 w 86"/>
                  <a:gd name="T13" fmla="*/ 32 h 76"/>
                  <a:gd name="T14" fmla="*/ 84 w 86"/>
                  <a:gd name="T15" fmla="*/ 38 h 76"/>
                  <a:gd name="T16" fmla="*/ 84 w 86"/>
                  <a:gd name="T17" fmla="*/ 38 h 76"/>
                  <a:gd name="T18" fmla="*/ 86 w 86"/>
                  <a:gd name="T19" fmla="*/ 48 h 76"/>
                  <a:gd name="T20" fmla="*/ 84 w 86"/>
                  <a:gd name="T21" fmla="*/ 56 h 76"/>
                  <a:gd name="T22" fmla="*/ 82 w 86"/>
                  <a:gd name="T23" fmla="*/ 64 h 76"/>
                  <a:gd name="T24" fmla="*/ 78 w 86"/>
                  <a:gd name="T25" fmla="*/ 70 h 76"/>
                  <a:gd name="T26" fmla="*/ 78 w 86"/>
                  <a:gd name="T27" fmla="*/ 70 h 76"/>
                  <a:gd name="T28" fmla="*/ 74 w 86"/>
                  <a:gd name="T29" fmla="*/ 72 h 76"/>
                  <a:gd name="T30" fmla="*/ 68 w 86"/>
                  <a:gd name="T31" fmla="*/ 76 h 76"/>
                  <a:gd name="T32" fmla="*/ 58 w 86"/>
                  <a:gd name="T33" fmla="*/ 76 h 76"/>
                  <a:gd name="T34" fmla="*/ 46 w 86"/>
                  <a:gd name="T35" fmla="*/ 72 h 76"/>
                  <a:gd name="T36" fmla="*/ 46 w 86"/>
                  <a:gd name="T37" fmla="*/ 72 h 76"/>
                  <a:gd name="T38" fmla="*/ 36 w 86"/>
                  <a:gd name="T39" fmla="*/ 70 h 76"/>
                  <a:gd name="T40" fmla="*/ 36 w 86"/>
                  <a:gd name="T41" fmla="*/ 70 h 76"/>
                  <a:gd name="T42" fmla="*/ 30 w 86"/>
                  <a:gd name="T43" fmla="*/ 68 h 76"/>
                  <a:gd name="T44" fmla="*/ 26 w 86"/>
                  <a:gd name="T45" fmla="*/ 68 h 76"/>
                  <a:gd name="T46" fmla="*/ 24 w 86"/>
                  <a:gd name="T47" fmla="*/ 66 h 76"/>
                  <a:gd name="T48" fmla="*/ 24 w 86"/>
                  <a:gd name="T49" fmla="*/ 66 h 76"/>
                  <a:gd name="T50" fmla="*/ 22 w 86"/>
                  <a:gd name="T51" fmla="*/ 64 h 76"/>
                  <a:gd name="T52" fmla="*/ 18 w 86"/>
                  <a:gd name="T53" fmla="*/ 62 h 76"/>
                  <a:gd name="T54" fmla="*/ 14 w 86"/>
                  <a:gd name="T55" fmla="*/ 62 h 76"/>
                  <a:gd name="T56" fmla="*/ 14 w 86"/>
                  <a:gd name="T57" fmla="*/ 62 h 76"/>
                  <a:gd name="T58" fmla="*/ 12 w 86"/>
                  <a:gd name="T59" fmla="*/ 62 h 76"/>
                  <a:gd name="T60" fmla="*/ 8 w 86"/>
                  <a:gd name="T61" fmla="*/ 60 h 76"/>
                  <a:gd name="T62" fmla="*/ 2 w 86"/>
                  <a:gd name="T63" fmla="*/ 56 h 76"/>
                  <a:gd name="T64" fmla="*/ 0 w 86"/>
                  <a:gd name="T65" fmla="*/ 48 h 76"/>
                  <a:gd name="T66" fmla="*/ 0 w 86"/>
                  <a:gd name="T67" fmla="*/ 48 h 76"/>
                  <a:gd name="T68" fmla="*/ 0 w 86"/>
                  <a:gd name="T69" fmla="*/ 20 h 76"/>
                  <a:gd name="T70" fmla="*/ 2 w 86"/>
                  <a:gd name="T71" fmla="*/ 4 h 76"/>
                  <a:gd name="T72" fmla="*/ 2 w 86"/>
                  <a:gd name="T73" fmla="*/ 4 h 76"/>
                  <a:gd name="T74" fmla="*/ 2 w 86"/>
                  <a:gd name="T75" fmla="*/ 2 h 76"/>
                  <a:gd name="T76" fmla="*/ 2 w 86"/>
                  <a:gd name="T77" fmla="*/ 0 h 76"/>
                  <a:gd name="T78" fmla="*/ 6 w 86"/>
                  <a:gd name="T79" fmla="*/ 0 h 76"/>
                  <a:gd name="T80" fmla="*/ 14 w 86"/>
                  <a:gd name="T81" fmla="*/ 2 h 76"/>
                  <a:gd name="T82" fmla="*/ 14 w 86"/>
                  <a:gd name="T83" fmla="*/ 2 h 76"/>
                  <a:gd name="T84" fmla="*/ 22 w 86"/>
                  <a:gd name="T85" fmla="*/ 8 h 76"/>
                  <a:gd name="T86" fmla="*/ 28 w 86"/>
                  <a:gd name="T87" fmla="*/ 14 h 76"/>
                  <a:gd name="T88" fmla="*/ 36 w 86"/>
                  <a:gd name="T89" fmla="*/ 18 h 76"/>
                  <a:gd name="T90" fmla="*/ 44 w 86"/>
                  <a:gd name="T91" fmla="*/ 22 h 76"/>
                  <a:gd name="T92" fmla="*/ 44 w 86"/>
                  <a:gd name="T93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6" h="76">
                    <a:moveTo>
                      <a:pt x="44" y="22"/>
                    </a:moveTo>
                    <a:lnTo>
                      <a:pt x="66" y="22"/>
                    </a:lnTo>
                    <a:lnTo>
                      <a:pt x="66" y="22"/>
                    </a:lnTo>
                    <a:lnTo>
                      <a:pt x="68" y="22"/>
                    </a:lnTo>
                    <a:lnTo>
                      <a:pt x="72" y="24"/>
                    </a:lnTo>
                    <a:lnTo>
                      <a:pt x="80" y="28"/>
                    </a:lnTo>
                    <a:lnTo>
                      <a:pt x="82" y="32"/>
                    </a:lnTo>
                    <a:lnTo>
                      <a:pt x="84" y="38"/>
                    </a:lnTo>
                    <a:lnTo>
                      <a:pt x="84" y="38"/>
                    </a:lnTo>
                    <a:lnTo>
                      <a:pt x="86" y="48"/>
                    </a:lnTo>
                    <a:lnTo>
                      <a:pt x="84" y="56"/>
                    </a:lnTo>
                    <a:lnTo>
                      <a:pt x="82" y="64"/>
                    </a:lnTo>
                    <a:lnTo>
                      <a:pt x="78" y="70"/>
                    </a:lnTo>
                    <a:lnTo>
                      <a:pt x="78" y="70"/>
                    </a:lnTo>
                    <a:lnTo>
                      <a:pt x="74" y="72"/>
                    </a:lnTo>
                    <a:lnTo>
                      <a:pt x="68" y="76"/>
                    </a:lnTo>
                    <a:lnTo>
                      <a:pt x="58" y="7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0" y="68"/>
                    </a:lnTo>
                    <a:lnTo>
                      <a:pt x="26" y="68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22" y="64"/>
                    </a:lnTo>
                    <a:lnTo>
                      <a:pt x="18" y="62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2" y="62"/>
                    </a:lnTo>
                    <a:lnTo>
                      <a:pt x="8" y="60"/>
                    </a:lnTo>
                    <a:lnTo>
                      <a:pt x="2" y="5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2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2" y="8"/>
                    </a:lnTo>
                    <a:lnTo>
                      <a:pt x="28" y="14"/>
                    </a:lnTo>
                    <a:lnTo>
                      <a:pt x="36" y="18"/>
                    </a:lnTo>
                    <a:lnTo>
                      <a:pt x="44" y="22"/>
                    </a:lnTo>
                    <a:lnTo>
                      <a:pt x="44" y="2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6" name="Freeform 69"/>
              <p:cNvSpPr>
                <a:spLocks/>
              </p:cNvSpPr>
              <p:nvPr/>
            </p:nvSpPr>
            <p:spPr bwMode="auto">
              <a:xfrm>
                <a:off x="1782763" y="4525963"/>
                <a:ext cx="130175" cy="123825"/>
              </a:xfrm>
              <a:custGeom>
                <a:avLst/>
                <a:gdLst>
                  <a:gd name="T0" fmla="*/ 64 w 82"/>
                  <a:gd name="T1" fmla="*/ 28 h 78"/>
                  <a:gd name="T2" fmla="*/ 64 w 82"/>
                  <a:gd name="T3" fmla="*/ 28 h 78"/>
                  <a:gd name="T4" fmla="*/ 72 w 82"/>
                  <a:gd name="T5" fmla="*/ 32 h 78"/>
                  <a:gd name="T6" fmla="*/ 78 w 82"/>
                  <a:gd name="T7" fmla="*/ 38 h 78"/>
                  <a:gd name="T8" fmla="*/ 80 w 82"/>
                  <a:gd name="T9" fmla="*/ 40 h 78"/>
                  <a:gd name="T10" fmla="*/ 82 w 82"/>
                  <a:gd name="T11" fmla="*/ 44 h 78"/>
                  <a:gd name="T12" fmla="*/ 82 w 82"/>
                  <a:gd name="T13" fmla="*/ 44 h 78"/>
                  <a:gd name="T14" fmla="*/ 82 w 82"/>
                  <a:gd name="T15" fmla="*/ 68 h 78"/>
                  <a:gd name="T16" fmla="*/ 82 w 82"/>
                  <a:gd name="T17" fmla="*/ 68 h 78"/>
                  <a:gd name="T18" fmla="*/ 82 w 82"/>
                  <a:gd name="T19" fmla="*/ 70 h 78"/>
                  <a:gd name="T20" fmla="*/ 78 w 82"/>
                  <a:gd name="T21" fmla="*/ 74 h 78"/>
                  <a:gd name="T22" fmla="*/ 72 w 82"/>
                  <a:gd name="T23" fmla="*/ 78 h 78"/>
                  <a:gd name="T24" fmla="*/ 68 w 82"/>
                  <a:gd name="T25" fmla="*/ 78 h 78"/>
                  <a:gd name="T26" fmla="*/ 62 w 82"/>
                  <a:gd name="T27" fmla="*/ 78 h 78"/>
                  <a:gd name="T28" fmla="*/ 62 w 82"/>
                  <a:gd name="T29" fmla="*/ 78 h 78"/>
                  <a:gd name="T30" fmla="*/ 36 w 82"/>
                  <a:gd name="T31" fmla="*/ 72 h 78"/>
                  <a:gd name="T32" fmla="*/ 24 w 82"/>
                  <a:gd name="T33" fmla="*/ 70 h 78"/>
                  <a:gd name="T34" fmla="*/ 24 w 82"/>
                  <a:gd name="T35" fmla="*/ 70 h 78"/>
                  <a:gd name="T36" fmla="*/ 18 w 82"/>
                  <a:gd name="T37" fmla="*/ 70 h 78"/>
                  <a:gd name="T38" fmla="*/ 14 w 82"/>
                  <a:gd name="T39" fmla="*/ 70 h 78"/>
                  <a:gd name="T40" fmla="*/ 10 w 82"/>
                  <a:gd name="T41" fmla="*/ 64 h 78"/>
                  <a:gd name="T42" fmla="*/ 6 w 82"/>
                  <a:gd name="T43" fmla="*/ 54 h 78"/>
                  <a:gd name="T44" fmla="*/ 6 w 82"/>
                  <a:gd name="T45" fmla="*/ 54 h 78"/>
                  <a:gd name="T46" fmla="*/ 0 w 82"/>
                  <a:gd name="T47" fmla="*/ 10 h 78"/>
                  <a:gd name="T48" fmla="*/ 0 w 82"/>
                  <a:gd name="T49" fmla="*/ 10 h 78"/>
                  <a:gd name="T50" fmla="*/ 0 w 82"/>
                  <a:gd name="T51" fmla="*/ 8 h 78"/>
                  <a:gd name="T52" fmla="*/ 0 w 82"/>
                  <a:gd name="T53" fmla="*/ 4 h 78"/>
                  <a:gd name="T54" fmla="*/ 2 w 82"/>
                  <a:gd name="T55" fmla="*/ 2 h 78"/>
                  <a:gd name="T56" fmla="*/ 10 w 82"/>
                  <a:gd name="T57" fmla="*/ 0 h 78"/>
                  <a:gd name="T58" fmla="*/ 10 w 82"/>
                  <a:gd name="T59" fmla="*/ 0 h 78"/>
                  <a:gd name="T60" fmla="*/ 18 w 82"/>
                  <a:gd name="T61" fmla="*/ 0 h 78"/>
                  <a:gd name="T62" fmla="*/ 22 w 82"/>
                  <a:gd name="T63" fmla="*/ 2 h 78"/>
                  <a:gd name="T64" fmla="*/ 26 w 82"/>
                  <a:gd name="T65" fmla="*/ 4 h 78"/>
                  <a:gd name="T66" fmla="*/ 32 w 82"/>
                  <a:gd name="T67" fmla="*/ 10 h 78"/>
                  <a:gd name="T68" fmla="*/ 32 w 82"/>
                  <a:gd name="T69" fmla="*/ 10 h 78"/>
                  <a:gd name="T70" fmla="*/ 38 w 82"/>
                  <a:gd name="T71" fmla="*/ 12 h 78"/>
                  <a:gd name="T72" fmla="*/ 42 w 82"/>
                  <a:gd name="T73" fmla="*/ 14 h 78"/>
                  <a:gd name="T74" fmla="*/ 46 w 82"/>
                  <a:gd name="T75" fmla="*/ 14 h 78"/>
                  <a:gd name="T76" fmla="*/ 46 w 82"/>
                  <a:gd name="T77" fmla="*/ 14 h 78"/>
                  <a:gd name="T78" fmla="*/ 54 w 82"/>
                  <a:gd name="T79" fmla="*/ 20 h 78"/>
                  <a:gd name="T80" fmla="*/ 54 w 82"/>
                  <a:gd name="T81" fmla="*/ 20 h 78"/>
                  <a:gd name="T82" fmla="*/ 60 w 82"/>
                  <a:gd name="T83" fmla="*/ 26 h 78"/>
                  <a:gd name="T84" fmla="*/ 64 w 82"/>
                  <a:gd name="T85" fmla="*/ 28 h 78"/>
                  <a:gd name="T86" fmla="*/ 64 w 82"/>
                  <a:gd name="T87" fmla="*/ 2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" h="78">
                    <a:moveTo>
                      <a:pt x="64" y="28"/>
                    </a:moveTo>
                    <a:lnTo>
                      <a:pt x="64" y="28"/>
                    </a:lnTo>
                    <a:lnTo>
                      <a:pt x="72" y="32"/>
                    </a:lnTo>
                    <a:lnTo>
                      <a:pt x="78" y="38"/>
                    </a:lnTo>
                    <a:lnTo>
                      <a:pt x="80" y="40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82" y="70"/>
                    </a:lnTo>
                    <a:lnTo>
                      <a:pt x="78" y="74"/>
                    </a:lnTo>
                    <a:lnTo>
                      <a:pt x="72" y="78"/>
                    </a:lnTo>
                    <a:lnTo>
                      <a:pt x="68" y="78"/>
                    </a:lnTo>
                    <a:lnTo>
                      <a:pt x="62" y="78"/>
                    </a:lnTo>
                    <a:lnTo>
                      <a:pt x="62" y="78"/>
                    </a:lnTo>
                    <a:lnTo>
                      <a:pt x="36" y="72"/>
                    </a:lnTo>
                    <a:lnTo>
                      <a:pt x="24" y="70"/>
                    </a:lnTo>
                    <a:lnTo>
                      <a:pt x="24" y="70"/>
                    </a:lnTo>
                    <a:lnTo>
                      <a:pt x="18" y="70"/>
                    </a:lnTo>
                    <a:lnTo>
                      <a:pt x="14" y="70"/>
                    </a:lnTo>
                    <a:lnTo>
                      <a:pt x="10" y="6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6" y="4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8" y="12"/>
                    </a:lnTo>
                    <a:lnTo>
                      <a:pt x="42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60" y="26"/>
                    </a:lnTo>
                    <a:lnTo>
                      <a:pt x="64" y="28"/>
                    </a:lnTo>
                    <a:lnTo>
                      <a:pt x="64" y="2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7" name="Freeform 70"/>
              <p:cNvSpPr>
                <a:spLocks/>
              </p:cNvSpPr>
              <p:nvPr/>
            </p:nvSpPr>
            <p:spPr bwMode="auto">
              <a:xfrm>
                <a:off x="1811338" y="4668838"/>
                <a:ext cx="187325" cy="339725"/>
              </a:xfrm>
              <a:custGeom>
                <a:avLst/>
                <a:gdLst>
                  <a:gd name="T0" fmla="*/ 6 w 118"/>
                  <a:gd name="T1" fmla="*/ 10 h 214"/>
                  <a:gd name="T2" fmla="*/ 6 w 118"/>
                  <a:gd name="T3" fmla="*/ 10 h 214"/>
                  <a:gd name="T4" fmla="*/ 20 w 118"/>
                  <a:gd name="T5" fmla="*/ 40 h 214"/>
                  <a:gd name="T6" fmla="*/ 38 w 118"/>
                  <a:gd name="T7" fmla="*/ 68 h 214"/>
                  <a:gd name="T8" fmla="*/ 58 w 118"/>
                  <a:gd name="T9" fmla="*/ 96 h 214"/>
                  <a:gd name="T10" fmla="*/ 58 w 118"/>
                  <a:gd name="T11" fmla="*/ 96 h 214"/>
                  <a:gd name="T12" fmla="*/ 62 w 118"/>
                  <a:gd name="T13" fmla="*/ 106 h 214"/>
                  <a:gd name="T14" fmla="*/ 70 w 118"/>
                  <a:gd name="T15" fmla="*/ 120 h 214"/>
                  <a:gd name="T16" fmla="*/ 70 w 118"/>
                  <a:gd name="T17" fmla="*/ 120 h 214"/>
                  <a:gd name="T18" fmla="*/ 82 w 118"/>
                  <a:gd name="T19" fmla="*/ 140 h 214"/>
                  <a:gd name="T20" fmla="*/ 94 w 118"/>
                  <a:gd name="T21" fmla="*/ 162 h 214"/>
                  <a:gd name="T22" fmla="*/ 94 w 118"/>
                  <a:gd name="T23" fmla="*/ 162 h 214"/>
                  <a:gd name="T24" fmla="*/ 104 w 118"/>
                  <a:gd name="T25" fmla="*/ 190 h 214"/>
                  <a:gd name="T26" fmla="*/ 110 w 118"/>
                  <a:gd name="T27" fmla="*/ 214 h 214"/>
                  <a:gd name="T28" fmla="*/ 110 w 118"/>
                  <a:gd name="T29" fmla="*/ 214 h 214"/>
                  <a:gd name="T30" fmla="*/ 114 w 118"/>
                  <a:gd name="T31" fmla="*/ 202 h 214"/>
                  <a:gd name="T32" fmla="*/ 116 w 118"/>
                  <a:gd name="T33" fmla="*/ 190 h 214"/>
                  <a:gd name="T34" fmla="*/ 118 w 118"/>
                  <a:gd name="T35" fmla="*/ 178 h 214"/>
                  <a:gd name="T36" fmla="*/ 118 w 118"/>
                  <a:gd name="T37" fmla="*/ 178 h 214"/>
                  <a:gd name="T38" fmla="*/ 118 w 118"/>
                  <a:gd name="T39" fmla="*/ 164 h 214"/>
                  <a:gd name="T40" fmla="*/ 116 w 118"/>
                  <a:gd name="T41" fmla="*/ 160 h 214"/>
                  <a:gd name="T42" fmla="*/ 114 w 118"/>
                  <a:gd name="T43" fmla="*/ 158 h 214"/>
                  <a:gd name="T44" fmla="*/ 114 w 118"/>
                  <a:gd name="T45" fmla="*/ 158 h 214"/>
                  <a:gd name="T46" fmla="*/ 110 w 118"/>
                  <a:gd name="T47" fmla="*/ 154 h 214"/>
                  <a:gd name="T48" fmla="*/ 110 w 118"/>
                  <a:gd name="T49" fmla="*/ 148 h 214"/>
                  <a:gd name="T50" fmla="*/ 108 w 118"/>
                  <a:gd name="T51" fmla="*/ 136 h 214"/>
                  <a:gd name="T52" fmla="*/ 108 w 118"/>
                  <a:gd name="T53" fmla="*/ 136 h 214"/>
                  <a:gd name="T54" fmla="*/ 104 w 118"/>
                  <a:gd name="T55" fmla="*/ 126 h 214"/>
                  <a:gd name="T56" fmla="*/ 98 w 118"/>
                  <a:gd name="T57" fmla="*/ 116 h 214"/>
                  <a:gd name="T58" fmla="*/ 98 w 118"/>
                  <a:gd name="T59" fmla="*/ 116 h 214"/>
                  <a:gd name="T60" fmla="*/ 96 w 118"/>
                  <a:gd name="T61" fmla="*/ 112 h 214"/>
                  <a:gd name="T62" fmla="*/ 96 w 118"/>
                  <a:gd name="T63" fmla="*/ 108 h 214"/>
                  <a:gd name="T64" fmla="*/ 94 w 118"/>
                  <a:gd name="T65" fmla="*/ 100 h 214"/>
                  <a:gd name="T66" fmla="*/ 96 w 118"/>
                  <a:gd name="T67" fmla="*/ 92 h 214"/>
                  <a:gd name="T68" fmla="*/ 96 w 118"/>
                  <a:gd name="T69" fmla="*/ 92 h 214"/>
                  <a:gd name="T70" fmla="*/ 98 w 118"/>
                  <a:gd name="T71" fmla="*/ 84 h 214"/>
                  <a:gd name="T72" fmla="*/ 96 w 118"/>
                  <a:gd name="T73" fmla="*/ 76 h 214"/>
                  <a:gd name="T74" fmla="*/ 90 w 118"/>
                  <a:gd name="T75" fmla="*/ 68 h 214"/>
                  <a:gd name="T76" fmla="*/ 82 w 118"/>
                  <a:gd name="T77" fmla="*/ 64 h 214"/>
                  <a:gd name="T78" fmla="*/ 82 w 118"/>
                  <a:gd name="T79" fmla="*/ 64 h 214"/>
                  <a:gd name="T80" fmla="*/ 74 w 118"/>
                  <a:gd name="T81" fmla="*/ 60 h 214"/>
                  <a:gd name="T82" fmla="*/ 68 w 118"/>
                  <a:gd name="T83" fmla="*/ 56 h 214"/>
                  <a:gd name="T84" fmla="*/ 64 w 118"/>
                  <a:gd name="T85" fmla="*/ 50 h 214"/>
                  <a:gd name="T86" fmla="*/ 62 w 118"/>
                  <a:gd name="T87" fmla="*/ 42 h 214"/>
                  <a:gd name="T88" fmla="*/ 62 w 118"/>
                  <a:gd name="T89" fmla="*/ 42 h 214"/>
                  <a:gd name="T90" fmla="*/ 60 w 118"/>
                  <a:gd name="T91" fmla="*/ 34 h 214"/>
                  <a:gd name="T92" fmla="*/ 58 w 118"/>
                  <a:gd name="T93" fmla="*/ 24 h 214"/>
                  <a:gd name="T94" fmla="*/ 54 w 118"/>
                  <a:gd name="T95" fmla="*/ 20 h 214"/>
                  <a:gd name="T96" fmla="*/ 50 w 118"/>
                  <a:gd name="T97" fmla="*/ 16 h 214"/>
                  <a:gd name="T98" fmla="*/ 46 w 118"/>
                  <a:gd name="T99" fmla="*/ 14 h 214"/>
                  <a:gd name="T100" fmla="*/ 40 w 118"/>
                  <a:gd name="T101" fmla="*/ 12 h 214"/>
                  <a:gd name="T102" fmla="*/ 40 w 118"/>
                  <a:gd name="T103" fmla="*/ 12 h 214"/>
                  <a:gd name="T104" fmla="*/ 20 w 118"/>
                  <a:gd name="T105" fmla="*/ 10 h 214"/>
                  <a:gd name="T106" fmla="*/ 18 w 118"/>
                  <a:gd name="T107" fmla="*/ 8 h 214"/>
                  <a:gd name="T108" fmla="*/ 16 w 118"/>
                  <a:gd name="T109" fmla="*/ 6 h 214"/>
                  <a:gd name="T110" fmla="*/ 16 w 118"/>
                  <a:gd name="T111" fmla="*/ 6 h 214"/>
                  <a:gd name="T112" fmla="*/ 12 w 118"/>
                  <a:gd name="T113" fmla="*/ 4 h 214"/>
                  <a:gd name="T114" fmla="*/ 4 w 118"/>
                  <a:gd name="T115" fmla="*/ 0 h 214"/>
                  <a:gd name="T116" fmla="*/ 2 w 118"/>
                  <a:gd name="T117" fmla="*/ 0 h 214"/>
                  <a:gd name="T118" fmla="*/ 0 w 118"/>
                  <a:gd name="T119" fmla="*/ 2 h 214"/>
                  <a:gd name="T120" fmla="*/ 2 w 118"/>
                  <a:gd name="T121" fmla="*/ 6 h 214"/>
                  <a:gd name="T122" fmla="*/ 6 w 118"/>
                  <a:gd name="T123" fmla="*/ 1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" h="214">
                    <a:moveTo>
                      <a:pt x="6" y="10"/>
                    </a:moveTo>
                    <a:lnTo>
                      <a:pt x="6" y="10"/>
                    </a:lnTo>
                    <a:lnTo>
                      <a:pt x="20" y="40"/>
                    </a:lnTo>
                    <a:lnTo>
                      <a:pt x="38" y="68"/>
                    </a:lnTo>
                    <a:lnTo>
                      <a:pt x="58" y="96"/>
                    </a:lnTo>
                    <a:lnTo>
                      <a:pt x="58" y="96"/>
                    </a:lnTo>
                    <a:lnTo>
                      <a:pt x="62" y="106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82" y="140"/>
                    </a:lnTo>
                    <a:lnTo>
                      <a:pt x="94" y="162"/>
                    </a:lnTo>
                    <a:lnTo>
                      <a:pt x="94" y="162"/>
                    </a:lnTo>
                    <a:lnTo>
                      <a:pt x="104" y="190"/>
                    </a:lnTo>
                    <a:lnTo>
                      <a:pt x="110" y="214"/>
                    </a:lnTo>
                    <a:lnTo>
                      <a:pt x="110" y="214"/>
                    </a:lnTo>
                    <a:lnTo>
                      <a:pt x="114" y="202"/>
                    </a:lnTo>
                    <a:lnTo>
                      <a:pt x="116" y="190"/>
                    </a:lnTo>
                    <a:lnTo>
                      <a:pt x="118" y="178"/>
                    </a:lnTo>
                    <a:lnTo>
                      <a:pt x="118" y="178"/>
                    </a:lnTo>
                    <a:lnTo>
                      <a:pt x="118" y="164"/>
                    </a:lnTo>
                    <a:lnTo>
                      <a:pt x="116" y="160"/>
                    </a:lnTo>
                    <a:lnTo>
                      <a:pt x="114" y="158"/>
                    </a:lnTo>
                    <a:lnTo>
                      <a:pt x="114" y="158"/>
                    </a:lnTo>
                    <a:lnTo>
                      <a:pt x="110" y="154"/>
                    </a:lnTo>
                    <a:lnTo>
                      <a:pt x="110" y="148"/>
                    </a:lnTo>
                    <a:lnTo>
                      <a:pt x="108" y="136"/>
                    </a:lnTo>
                    <a:lnTo>
                      <a:pt x="108" y="136"/>
                    </a:lnTo>
                    <a:lnTo>
                      <a:pt x="104" y="12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6" y="112"/>
                    </a:lnTo>
                    <a:lnTo>
                      <a:pt x="96" y="108"/>
                    </a:lnTo>
                    <a:lnTo>
                      <a:pt x="94" y="100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8" y="84"/>
                    </a:lnTo>
                    <a:lnTo>
                      <a:pt x="96" y="76"/>
                    </a:lnTo>
                    <a:lnTo>
                      <a:pt x="90" y="68"/>
                    </a:lnTo>
                    <a:lnTo>
                      <a:pt x="82" y="64"/>
                    </a:lnTo>
                    <a:lnTo>
                      <a:pt x="82" y="64"/>
                    </a:lnTo>
                    <a:lnTo>
                      <a:pt x="74" y="60"/>
                    </a:lnTo>
                    <a:lnTo>
                      <a:pt x="68" y="56"/>
                    </a:lnTo>
                    <a:lnTo>
                      <a:pt x="64" y="5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60" y="34"/>
                    </a:lnTo>
                    <a:lnTo>
                      <a:pt x="58" y="24"/>
                    </a:lnTo>
                    <a:lnTo>
                      <a:pt x="54" y="20"/>
                    </a:lnTo>
                    <a:lnTo>
                      <a:pt x="50" y="16"/>
                    </a:lnTo>
                    <a:lnTo>
                      <a:pt x="46" y="14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2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8" name="Freeform 71"/>
              <p:cNvSpPr>
                <a:spLocks/>
              </p:cNvSpPr>
              <p:nvPr/>
            </p:nvSpPr>
            <p:spPr bwMode="auto">
              <a:xfrm>
                <a:off x="1811338" y="4668838"/>
                <a:ext cx="187325" cy="339725"/>
              </a:xfrm>
              <a:custGeom>
                <a:avLst/>
                <a:gdLst>
                  <a:gd name="T0" fmla="*/ 6 w 118"/>
                  <a:gd name="T1" fmla="*/ 10 h 214"/>
                  <a:gd name="T2" fmla="*/ 6 w 118"/>
                  <a:gd name="T3" fmla="*/ 10 h 214"/>
                  <a:gd name="T4" fmla="*/ 20 w 118"/>
                  <a:gd name="T5" fmla="*/ 40 h 214"/>
                  <a:gd name="T6" fmla="*/ 38 w 118"/>
                  <a:gd name="T7" fmla="*/ 68 h 214"/>
                  <a:gd name="T8" fmla="*/ 58 w 118"/>
                  <a:gd name="T9" fmla="*/ 96 h 214"/>
                  <a:gd name="T10" fmla="*/ 58 w 118"/>
                  <a:gd name="T11" fmla="*/ 96 h 214"/>
                  <a:gd name="T12" fmla="*/ 62 w 118"/>
                  <a:gd name="T13" fmla="*/ 106 h 214"/>
                  <a:gd name="T14" fmla="*/ 70 w 118"/>
                  <a:gd name="T15" fmla="*/ 120 h 214"/>
                  <a:gd name="T16" fmla="*/ 70 w 118"/>
                  <a:gd name="T17" fmla="*/ 120 h 214"/>
                  <a:gd name="T18" fmla="*/ 82 w 118"/>
                  <a:gd name="T19" fmla="*/ 140 h 214"/>
                  <a:gd name="T20" fmla="*/ 94 w 118"/>
                  <a:gd name="T21" fmla="*/ 162 h 214"/>
                  <a:gd name="T22" fmla="*/ 94 w 118"/>
                  <a:gd name="T23" fmla="*/ 162 h 214"/>
                  <a:gd name="T24" fmla="*/ 104 w 118"/>
                  <a:gd name="T25" fmla="*/ 190 h 214"/>
                  <a:gd name="T26" fmla="*/ 110 w 118"/>
                  <a:gd name="T27" fmla="*/ 214 h 214"/>
                  <a:gd name="T28" fmla="*/ 110 w 118"/>
                  <a:gd name="T29" fmla="*/ 214 h 214"/>
                  <a:gd name="T30" fmla="*/ 114 w 118"/>
                  <a:gd name="T31" fmla="*/ 202 h 214"/>
                  <a:gd name="T32" fmla="*/ 116 w 118"/>
                  <a:gd name="T33" fmla="*/ 190 h 214"/>
                  <a:gd name="T34" fmla="*/ 118 w 118"/>
                  <a:gd name="T35" fmla="*/ 178 h 214"/>
                  <a:gd name="T36" fmla="*/ 118 w 118"/>
                  <a:gd name="T37" fmla="*/ 178 h 214"/>
                  <a:gd name="T38" fmla="*/ 118 w 118"/>
                  <a:gd name="T39" fmla="*/ 164 h 214"/>
                  <a:gd name="T40" fmla="*/ 116 w 118"/>
                  <a:gd name="T41" fmla="*/ 160 h 214"/>
                  <a:gd name="T42" fmla="*/ 114 w 118"/>
                  <a:gd name="T43" fmla="*/ 158 h 214"/>
                  <a:gd name="T44" fmla="*/ 114 w 118"/>
                  <a:gd name="T45" fmla="*/ 158 h 214"/>
                  <a:gd name="T46" fmla="*/ 110 w 118"/>
                  <a:gd name="T47" fmla="*/ 154 h 214"/>
                  <a:gd name="T48" fmla="*/ 110 w 118"/>
                  <a:gd name="T49" fmla="*/ 148 h 214"/>
                  <a:gd name="T50" fmla="*/ 108 w 118"/>
                  <a:gd name="T51" fmla="*/ 136 h 214"/>
                  <a:gd name="T52" fmla="*/ 108 w 118"/>
                  <a:gd name="T53" fmla="*/ 136 h 214"/>
                  <a:gd name="T54" fmla="*/ 104 w 118"/>
                  <a:gd name="T55" fmla="*/ 126 h 214"/>
                  <a:gd name="T56" fmla="*/ 98 w 118"/>
                  <a:gd name="T57" fmla="*/ 116 h 214"/>
                  <a:gd name="T58" fmla="*/ 98 w 118"/>
                  <a:gd name="T59" fmla="*/ 116 h 214"/>
                  <a:gd name="T60" fmla="*/ 96 w 118"/>
                  <a:gd name="T61" fmla="*/ 112 h 214"/>
                  <a:gd name="T62" fmla="*/ 96 w 118"/>
                  <a:gd name="T63" fmla="*/ 108 h 214"/>
                  <a:gd name="T64" fmla="*/ 94 w 118"/>
                  <a:gd name="T65" fmla="*/ 100 h 214"/>
                  <a:gd name="T66" fmla="*/ 96 w 118"/>
                  <a:gd name="T67" fmla="*/ 92 h 214"/>
                  <a:gd name="T68" fmla="*/ 96 w 118"/>
                  <a:gd name="T69" fmla="*/ 92 h 214"/>
                  <a:gd name="T70" fmla="*/ 98 w 118"/>
                  <a:gd name="T71" fmla="*/ 84 h 214"/>
                  <a:gd name="T72" fmla="*/ 96 w 118"/>
                  <a:gd name="T73" fmla="*/ 76 h 214"/>
                  <a:gd name="T74" fmla="*/ 90 w 118"/>
                  <a:gd name="T75" fmla="*/ 68 h 214"/>
                  <a:gd name="T76" fmla="*/ 82 w 118"/>
                  <a:gd name="T77" fmla="*/ 64 h 214"/>
                  <a:gd name="T78" fmla="*/ 82 w 118"/>
                  <a:gd name="T79" fmla="*/ 64 h 214"/>
                  <a:gd name="T80" fmla="*/ 74 w 118"/>
                  <a:gd name="T81" fmla="*/ 60 h 214"/>
                  <a:gd name="T82" fmla="*/ 68 w 118"/>
                  <a:gd name="T83" fmla="*/ 56 h 214"/>
                  <a:gd name="T84" fmla="*/ 64 w 118"/>
                  <a:gd name="T85" fmla="*/ 50 h 214"/>
                  <a:gd name="T86" fmla="*/ 62 w 118"/>
                  <a:gd name="T87" fmla="*/ 42 h 214"/>
                  <a:gd name="T88" fmla="*/ 62 w 118"/>
                  <a:gd name="T89" fmla="*/ 42 h 214"/>
                  <a:gd name="T90" fmla="*/ 60 w 118"/>
                  <a:gd name="T91" fmla="*/ 34 h 214"/>
                  <a:gd name="T92" fmla="*/ 58 w 118"/>
                  <a:gd name="T93" fmla="*/ 24 h 214"/>
                  <a:gd name="T94" fmla="*/ 54 w 118"/>
                  <a:gd name="T95" fmla="*/ 20 h 214"/>
                  <a:gd name="T96" fmla="*/ 50 w 118"/>
                  <a:gd name="T97" fmla="*/ 16 h 214"/>
                  <a:gd name="T98" fmla="*/ 46 w 118"/>
                  <a:gd name="T99" fmla="*/ 14 h 214"/>
                  <a:gd name="T100" fmla="*/ 40 w 118"/>
                  <a:gd name="T101" fmla="*/ 12 h 214"/>
                  <a:gd name="T102" fmla="*/ 40 w 118"/>
                  <a:gd name="T103" fmla="*/ 12 h 214"/>
                  <a:gd name="T104" fmla="*/ 20 w 118"/>
                  <a:gd name="T105" fmla="*/ 10 h 214"/>
                  <a:gd name="T106" fmla="*/ 18 w 118"/>
                  <a:gd name="T107" fmla="*/ 8 h 214"/>
                  <a:gd name="T108" fmla="*/ 16 w 118"/>
                  <a:gd name="T109" fmla="*/ 6 h 214"/>
                  <a:gd name="T110" fmla="*/ 16 w 118"/>
                  <a:gd name="T111" fmla="*/ 6 h 214"/>
                  <a:gd name="T112" fmla="*/ 12 w 118"/>
                  <a:gd name="T113" fmla="*/ 4 h 214"/>
                  <a:gd name="T114" fmla="*/ 4 w 118"/>
                  <a:gd name="T115" fmla="*/ 0 h 214"/>
                  <a:gd name="T116" fmla="*/ 2 w 118"/>
                  <a:gd name="T117" fmla="*/ 0 h 214"/>
                  <a:gd name="T118" fmla="*/ 0 w 118"/>
                  <a:gd name="T119" fmla="*/ 2 h 214"/>
                  <a:gd name="T120" fmla="*/ 2 w 118"/>
                  <a:gd name="T121" fmla="*/ 6 h 214"/>
                  <a:gd name="T122" fmla="*/ 6 w 118"/>
                  <a:gd name="T123" fmla="*/ 1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" h="214">
                    <a:moveTo>
                      <a:pt x="6" y="10"/>
                    </a:moveTo>
                    <a:lnTo>
                      <a:pt x="6" y="10"/>
                    </a:lnTo>
                    <a:lnTo>
                      <a:pt x="20" y="40"/>
                    </a:lnTo>
                    <a:lnTo>
                      <a:pt x="38" y="68"/>
                    </a:lnTo>
                    <a:lnTo>
                      <a:pt x="58" y="96"/>
                    </a:lnTo>
                    <a:lnTo>
                      <a:pt x="58" y="96"/>
                    </a:lnTo>
                    <a:lnTo>
                      <a:pt x="62" y="106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82" y="140"/>
                    </a:lnTo>
                    <a:lnTo>
                      <a:pt x="94" y="162"/>
                    </a:lnTo>
                    <a:lnTo>
                      <a:pt x="94" y="162"/>
                    </a:lnTo>
                    <a:lnTo>
                      <a:pt x="104" y="190"/>
                    </a:lnTo>
                    <a:lnTo>
                      <a:pt x="110" y="214"/>
                    </a:lnTo>
                    <a:lnTo>
                      <a:pt x="110" y="214"/>
                    </a:lnTo>
                    <a:lnTo>
                      <a:pt x="114" y="202"/>
                    </a:lnTo>
                    <a:lnTo>
                      <a:pt x="116" y="190"/>
                    </a:lnTo>
                    <a:lnTo>
                      <a:pt x="118" y="178"/>
                    </a:lnTo>
                    <a:lnTo>
                      <a:pt x="118" y="178"/>
                    </a:lnTo>
                    <a:lnTo>
                      <a:pt x="118" y="164"/>
                    </a:lnTo>
                    <a:lnTo>
                      <a:pt x="116" y="160"/>
                    </a:lnTo>
                    <a:lnTo>
                      <a:pt x="114" y="158"/>
                    </a:lnTo>
                    <a:lnTo>
                      <a:pt x="114" y="158"/>
                    </a:lnTo>
                    <a:lnTo>
                      <a:pt x="110" y="154"/>
                    </a:lnTo>
                    <a:lnTo>
                      <a:pt x="110" y="148"/>
                    </a:lnTo>
                    <a:lnTo>
                      <a:pt x="108" y="136"/>
                    </a:lnTo>
                    <a:lnTo>
                      <a:pt x="108" y="136"/>
                    </a:lnTo>
                    <a:lnTo>
                      <a:pt x="104" y="12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6" y="112"/>
                    </a:lnTo>
                    <a:lnTo>
                      <a:pt x="96" y="108"/>
                    </a:lnTo>
                    <a:lnTo>
                      <a:pt x="94" y="100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8" y="84"/>
                    </a:lnTo>
                    <a:lnTo>
                      <a:pt x="96" y="76"/>
                    </a:lnTo>
                    <a:lnTo>
                      <a:pt x="90" y="68"/>
                    </a:lnTo>
                    <a:lnTo>
                      <a:pt x="82" y="64"/>
                    </a:lnTo>
                    <a:lnTo>
                      <a:pt x="82" y="64"/>
                    </a:lnTo>
                    <a:lnTo>
                      <a:pt x="74" y="60"/>
                    </a:lnTo>
                    <a:lnTo>
                      <a:pt x="68" y="56"/>
                    </a:lnTo>
                    <a:lnTo>
                      <a:pt x="64" y="5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60" y="34"/>
                    </a:lnTo>
                    <a:lnTo>
                      <a:pt x="58" y="24"/>
                    </a:lnTo>
                    <a:lnTo>
                      <a:pt x="54" y="20"/>
                    </a:lnTo>
                    <a:lnTo>
                      <a:pt x="50" y="16"/>
                    </a:lnTo>
                    <a:lnTo>
                      <a:pt x="46" y="14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2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2120" name="Picture 7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4438" y="1935163"/>
                <a:ext cx="733425" cy="292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19" name="Freeform 73"/>
              <p:cNvSpPr>
                <a:spLocks/>
              </p:cNvSpPr>
              <p:nvPr/>
            </p:nvSpPr>
            <p:spPr bwMode="auto">
              <a:xfrm>
                <a:off x="1084263" y="1852613"/>
                <a:ext cx="1079500" cy="3397250"/>
              </a:xfrm>
              <a:custGeom>
                <a:avLst/>
                <a:gdLst>
                  <a:gd name="T0" fmla="*/ 94 w 680"/>
                  <a:gd name="T1" fmla="*/ 1832 h 2140"/>
                  <a:gd name="T2" fmla="*/ 48 w 680"/>
                  <a:gd name="T3" fmla="*/ 1494 h 2140"/>
                  <a:gd name="T4" fmla="*/ 42 w 680"/>
                  <a:gd name="T5" fmla="*/ 1222 h 2140"/>
                  <a:gd name="T6" fmla="*/ 158 w 680"/>
                  <a:gd name="T7" fmla="*/ 900 h 2140"/>
                  <a:gd name="T8" fmla="*/ 250 w 680"/>
                  <a:gd name="T9" fmla="*/ 730 h 2140"/>
                  <a:gd name="T10" fmla="*/ 188 w 680"/>
                  <a:gd name="T11" fmla="*/ 582 h 2140"/>
                  <a:gd name="T12" fmla="*/ 110 w 680"/>
                  <a:gd name="T13" fmla="*/ 568 h 2140"/>
                  <a:gd name="T14" fmla="*/ 76 w 680"/>
                  <a:gd name="T15" fmla="*/ 542 h 2140"/>
                  <a:gd name="T16" fmla="*/ 76 w 680"/>
                  <a:gd name="T17" fmla="*/ 502 h 2140"/>
                  <a:gd name="T18" fmla="*/ 64 w 680"/>
                  <a:gd name="T19" fmla="*/ 470 h 2140"/>
                  <a:gd name="T20" fmla="*/ 64 w 680"/>
                  <a:gd name="T21" fmla="*/ 468 h 2140"/>
                  <a:gd name="T22" fmla="*/ 52 w 680"/>
                  <a:gd name="T23" fmla="*/ 450 h 2140"/>
                  <a:gd name="T24" fmla="*/ 58 w 680"/>
                  <a:gd name="T25" fmla="*/ 440 h 2140"/>
                  <a:gd name="T26" fmla="*/ 50 w 680"/>
                  <a:gd name="T27" fmla="*/ 402 h 2140"/>
                  <a:gd name="T28" fmla="*/ 18 w 680"/>
                  <a:gd name="T29" fmla="*/ 382 h 2140"/>
                  <a:gd name="T30" fmla="*/ 26 w 680"/>
                  <a:gd name="T31" fmla="*/ 364 h 2140"/>
                  <a:gd name="T32" fmla="*/ 78 w 680"/>
                  <a:gd name="T33" fmla="*/ 252 h 2140"/>
                  <a:gd name="T34" fmla="*/ 96 w 680"/>
                  <a:gd name="T35" fmla="*/ 130 h 2140"/>
                  <a:gd name="T36" fmla="*/ 296 w 680"/>
                  <a:gd name="T37" fmla="*/ 18 h 2140"/>
                  <a:gd name="T38" fmla="*/ 508 w 680"/>
                  <a:gd name="T39" fmla="*/ 84 h 2140"/>
                  <a:gd name="T40" fmla="*/ 576 w 680"/>
                  <a:gd name="T41" fmla="*/ 264 h 2140"/>
                  <a:gd name="T42" fmla="*/ 478 w 680"/>
                  <a:gd name="T43" fmla="*/ 458 h 2140"/>
                  <a:gd name="T44" fmla="*/ 484 w 680"/>
                  <a:gd name="T45" fmla="*/ 606 h 2140"/>
                  <a:gd name="T46" fmla="*/ 626 w 680"/>
                  <a:gd name="T47" fmla="*/ 864 h 2140"/>
                  <a:gd name="T48" fmla="*/ 622 w 680"/>
                  <a:gd name="T49" fmla="*/ 1180 h 2140"/>
                  <a:gd name="T50" fmla="*/ 542 w 680"/>
                  <a:gd name="T51" fmla="*/ 1664 h 2140"/>
                  <a:gd name="T52" fmla="*/ 624 w 680"/>
                  <a:gd name="T53" fmla="*/ 1894 h 2140"/>
                  <a:gd name="T54" fmla="*/ 656 w 680"/>
                  <a:gd name="T55" fmla="*/ 2130 h 2140"/>
                  <a:gd name="T56" fmla="*/ 672 w 680"/>
                  <a:gd name="T57" fmla="*/ 2132 h 2140"/>
                  <a:gd name="T58" fmla="*/ 640 w 680"/>
                  <a:gd name="T59" fmla="*/ 1886 h 2140"/>
                  <a:gd name="T60" fmla="*/ 558 w 680"/>
                  <a:gd name="T61" fmla="*/ 1664 h 2140"/>
                  <a:gd name="T62" fmla="*/ 638 w 680"/>
                  <a:gd name="T63" fmla="*/ 1182 h 2140"/>
                  <a:gd name="T64" fmla="*/ 642 w 680"/>
                  <a:gd name="T65" fmla="*/ 860 h 2140"/>
                  <a:gd name="T66" fmla="*/ 500 w 680"/>
                  <a:gd name="T67" fmla="*/ 600 h 2140"/>
                  <a:gd name="T68" fmla="*/ 492 w 680"/>
                  <a:gd name="T69" fmla="*/ 464 h 2140"/>
                  <a:gd name="T70" fmla="*/ 568 w 680"/>
                  <a:gd name="T71" fmla="*/ 340 h 2140"/>
                  <a:gd name="T72" fmla="*/ 562 w 680"/>
                  <a:gd name="T73" fmla="*/ 130 h 2140"/>
                  <a:gd name="T74" fmla="*/ 358 w 680"/>
                  <a:gd name="T75" fmla="*/ 2 h 2140"/>
                  <a:gd name="T76" fmla="*/ 132 w 680"/>
                  <a:gd name="T77" fmla="*/ 62 h 2140"/>
                  <a:gd name="T78" fmla="*/ 62 w 680"/>
                  <a:gd name="T79" fmla="*/ 246 h 2140"/>
                  <a:gd name="T80" fmla="*/ 54 w 680"/>
                  <a:gd name="T81" fmla="*/ 298 h 2140"/>
                  <a:gd name="T82" fmla="*/ 2 w 680"/>
                  <a:gd name="T83" fmla="*/ 372 h 2140"/>
                  <a:gd name="T84" fmla="*/ 26 w 680"/>
                  <a:gd name="T85" fmla="*/ 410 h 2140"/>
                  <a:gd name="T86" fmla="*/ 42 w 680"/>
                  <a:gd name="T87" fmla="*/ 424 h 2140"/>
                  <a:gd name="T88" fmla="*/ 42 w 680"/>
                  <a:gd name="T89" fmla="*/ 440 h 2140"/>
                  <a:gd name="T90" fmla="*/ 52 w 680"/>
                  <a:gd name="T91" fmla="*/ 460 h 2140"/>
                  <a:gd name="T92" fmla="*/ 52 w 680"/>
                  <a:gd name="T93" fmla="*/ 458 h 2140"/>
                  <a:gd name="T94" fmla="*/ 46 w 680"/>
                  <a:gd name="T95" fmla="*/ 470 h 2140"/>
                  <a:gd name="T96" fmla="*/ 60 w 680"/>
                  <a:gd name="T97" fmla="*/ 490 h 2140"/>
                  <a:gd name="T98" fmla="*/ 60 w 680"/>
                  <a:gd name="T99" fmla="*/ 502 h 2140"/>
                  <a:gd name="T100" fmla="*/ 62 w 680"/>
                  <a:gd name="T101" fmla="*/ 548 h 2140"/>
                  <a:gd name="T102" fmla="*/ 112 w 680"/>
                  <a:gd name="T103" fmla="*/ 586 h 2140"/>
                  <a:gd name="T104" fmla="*/ 190 w 680"/>
                  <a:gd name="T105" fmla="*/ 602 h 2140"/>
                  <a:gd name="T106" fmla="*/ 232 w 680"/>
                  <a:gd name="T107" fmla="*/ 744 h 2140"/>
                  <a:gd name="T108" fmla="*/ 216 w 680"/>
                  <a:gd name="T109" fmla="*/ 796 h 2140"/>
                  <a:gd name="T110" fmla="*/ 54 w 680"/>
                  <a:gd name="T111" fmla="*/ 1076 h 2140"/>
                  <a:gd name="T112" fmla="*/ 28 w 680"/>
                  <a:gd name="T113" fmla="*/ 1306 h 2140"/>
                  <a:gd name="T114" fmla="*/ 62 w 680"/>
                  <a:gd name="T115" fmla="*/ 1730 h 2140"/>
                  <a:gd name="T116" fmla="*/ 80 w 680"/>
                  <a:gd name="T117" fmla="*/ 2046 h 2140"/>
                  <a:gd name="T118" fmla="*/ 82 w 680"/>
                  <a:gd name="T119" fmla="*/ 2128 h 2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80" h="2140">
                    <a:moveTo>
                      <a:pt x="88" y="2120"/>
                    </a:moveTo>
                    <a:lnTo>
                      <a:pt x="88" y="2120"/>
                    </a:lnTo>
                    <a:lnTo>
                      <a:pt x="96" y="2048"/>
                    </a:lnTo>
                    <a:lnTo>
                      <a:pt x="96" y="2048"/>
                    </a:lnTo>
                    <a:lnTo>
                      <a:pt x="102" y="1986"/>
                    </a:lnTo>
                    <a:lnTo>
                      <a:pt x="106" y="1932"/>
                    </a:lnTo>
                    <a:lnTo>
                      <a:pt x="106" y="1932"/>
                    </a:lnTo>
                    <a:lnTo>
                      <a:pt x="104" y="1920"/>
                    </a:lnTo>
                    <a:lnTo>
                      <a:pt x="104" y="1920"/>
                    </a:lnTo>
                    <a:lnTo>
                      <a:pt x="100" y="1878"/>
                    </a:lnTo>
                    <a:lnTo>
                      <a:pt x="94" y="1832"/>
                    </a:lnTo>
                    <a:lnTo>
                      <a:pt x="94" y="1832"/>
                    </a:lnTo>
                    <a:lnTo>
                      <a:pt x="84" y="1762"/>
                    </a:lnTo>
                    <a:lnTo>
                      <a:pt x="84" y="1762"/>
                    </a:lnTo>
                    <a:lnTo>
                      <a:pt x="78" y="1726"/>
                    </a:lnTo>
                    <a:lnTo>
                      <a:pt x="78" y="1726"/>
                    </a:lnTo>
                    <a:lnTo>
                      <a:pt x="70" y="1684"/>
                    </a:lnTo>
                    <a:lnTo>
                      <a:pt x="60" y="1628"/>
                    </a:lnTo>
                    <a:lnTo>
                      <a:pt x="52" y="1564"/>
                    </a:lnTo>
                    <a:lnTo>
                      <a:pt x="50" y="1530"/>
                    </a:lnTo>
                    <a:lnTo>
                      <a:pt x="48" y="1494"/>
                    </a:lnTo>
                    <a:lnTo>
                      <a:pt x="48" y="1494"/>
                    </a:lnTo>
                    <a:lnTo>
                      <a:pt x="46" y="1350"/>
                    </a:lnTo>
                    <a:lnTo>
                      <a:pt x="46" y="1350"/>
                    </a:lnTo>
                    <a:lnTo>
                      <a:pt x="46" y="1316"/>
                    </a:lnTo>
                    <a:lnTo>
                      <a:pt x="46" y="1316"/>
                    </a:lnTo>
                    <a:lnTo>
                      <a:pt x="46" y="1306"/>
                    </a:lnTo>
                    <a:lnTo>
                      <a:pt x="46" y="1304"/>
                    </a:lnTo>
                    <a:lnTo>
                      <a:pt x="46" y="1304"/>
                    </a:lnTo>
                    <a:lnTo>
                      <a:pt x="46" y="1296"/>
                    </a:lnTo>
                    <a:lnTo>
                      <a:pt x="46" y="1296"/>
                    </a:lnTo>
                    <a:lnTo>
                      <a:pt x="42" y="1222"/>
                    </a:lnTo>
                    <a:lnTo>
                      <a:pt x="42" y="1222"/>
                    </a:lnTo>
                    <a:lnTo>
                      <a:pt x="46" y="1190"/>
                    </a:lnTo>
                    <a:lnTo>
                      <a:pt x="46" y="1190"/>
                    </a:lnTo>
                    <a:lnTo>
                      <a:pt x="52" y="1152"/>
                    </a:lnTo>
                    <a:lnTo>
                      <a:pt x="62" y="1110"/>
                    </a:lnTo>
                    <a:lnTo>
                      <a:pt x="76" y="1064"/>
                    </a:lnTo>
                    <a:lnTo>
                      <a:pt x="90" y="1020"/>
                    </a:lnTo>
                    <a:lnTo>
                      <a:pt x="90" y="1020"/>
                    </a:lnTo>
                    <a:lnTo>
                      <a:pt x="104" y="990"/>
                    </a:lnTo>
                    <a:lnTo>
                      <a:pt x="120" y="958"/>
                    </a:lnTo>
                    <a:lnTo>
                      <a:pt x="138" y="930"/>
                    </a:lnTo>
                    <a:lnTo>
                      <a:pt x="158" y="900"/>
                    </a:lnTo>
                    <a:lnTo>
                      <a:pt x="158" y="900"/>
                    </a:lnTo>
                    <a:lnTo>
                      <a:pt x="198" y="848"/>
                    </a:lnTo>
                    <a:lnTo>
                      <a:pt x="230" y="806"/>
                    </a:lnTo>
                    <a:lnTo>
                      <a:pt x="230" y="806"/>
                    </a:lnTo>
                    <a:lnTo>
                      <a:pt x="230" y="806"/>
                    </a:lnTo>
                    <a:lnTo>
                      <a:pt x="234" y="800"/>
                    </a:lnTo>
                    <a:lnTo>
                      <a:pt x="240" y="784"/>
                    </a:lnTo>
                    <a:lnTo>
                      <a:pt x="246" y="760"/>
                    </a:lnTo>
                    <a:lnTo>
                      <a:pt x="250" y="746"/>
                    </a:lnTo>
                    <a:lnTo>
                      <a:pt x="250" y="730"/>
                    </a:lnTo>
                    <a:lnTo>
                      <a:pt x="250" y="730"/>
                    </a:lnTo>
                    <a:lnTo>
                      <a:pt x="248" y="712"/>
                    </a:lnTo>
                    <a:lnTo>
                      <a:pt x="244" y="690"/>
                    </a:lnTo>
                    <a:lnTo>
                      <a:pt x="244" y="690"/>
                    </a:lnTo>
                    <a:lnTo>
                      <a:pt x="232" y="648"/>
                    </a:lnTo>
                    <a:lnTo>
                      <a:pt x="226" y="628"/>
                    </a:lnTo>
                    <a:lnTo>
                      <a:pt x="218" y="610"/>
                    </a:lnTo>
                    <a:lnTo>
                      <a:pt x="218" y="610"/>
                    </a:lnTo>
                    <a:lnTo>
                      <a:pt x="212" y="602"/>
                    </a:lnTo>
                    <a:lnTo>
                      <a:pt x="204" y="594"/>
                    </a:lnTo>
                    <a:lnTo>
                      <a:pt x="196" y="588"/>
                    </a:lnTo>
                    <a:lnTo>
                      <a:pt x="188" y="582"/>
                    </a:lnTo>
                    <a:lnTo>
                      <a:pt x="188" y="582"/>
                    </a:lnTo>
                    <a:lnTo>
                      <a:pt x="178" y="576"/>
                    </a:lnTo>
                    <a:lnTo>
                      <a:pt x="166" y="572"/>
                    </a:lnTo>
                    <a:lnTo>
                      <a:pt x="154" y="570"/>
                    </a:lnTo>
                    <a:lnTo>
                      <a:pt x="140" y="568"/>
                    </a:lnTo>
                    <a:lnTo>
                      <a:pt x="138" y="568"/>
                    </a:lnTo>
                    <a:lnTo>
                      <a:pt x="138" y="568"/>
                    </a:lnTo>
                    <a:lnTo>
                      <a:pt x="138" y="568"/>
                    </a:lnTo>
                    <a:lnTo>
                      <a:pt x="126" y="570"/>
                    </a:lnTo>
                    <a:lnTo>
                      <a:pt x="126" y="570"/>
                    </a:lnTo>
                    <a:lnTo>
                      <a:pt x="110" y="568"/>
                    </a:lnTo>
                    <a:lnTo>
                      <a:pt x="94" y="564"/>
                    </a:lnTo>
                    <a:lnTo>
                      <a:pt x="94" y="564"/>
                    </a:lnTo>
                    <a:lnTo>
                      <a:pt x="88" y="560"/>
                    </a:lnTo>
                    <a:lnTo>
                      <a:pt x="82" y="556"/>
                    </a:lnTo>
                    <a:lnTo>
                      <a:pt x="82" y="556"/>
                    </a:lnTo>
                    <a:lnTo>
                      <a:pt x="80" y="550"/>
                    </a:lnTo>
                    <a:lnTo>
                      <a:pt x="78" y="544"/>
                    </a:lnTo>
                    <a:lnTo>
                      <a:pt x="76" y="542"/>
                    </a:lnTo>
                    <a:lnTo>
                      <a:pt x="74" y="542"/>
                    </a:lnTo>
                    <a:lnTo>
                      <a:pt x="76" y="542"/>
                    </a:lnTo>
                    <a:lnTo>
                      <a:pt x="76" y="542"/>
                    </a:lnTo>
                    <a:lnTo>
                      <a:pt x="74" y="542"/>
                    </a:lnTo>
                    <a:lnTo>
                      <a:pt x="76" y="542"/>
                    </a:lnTo>
                    <a:lnTo>
                      <a:pt x="76" y="542"/>
                    </a:lnTo>
                    <a:lnTo>
                      <a:pt x="76" y="536"/>
                    </a:lnTo>
                    <a:lnTo>
                      <a:pt x="74" y="522"/>
                    </a:lnTo>
                    <a:lnTo>
                      <a:pt x="74" y="522"/>
                    </a:lnTo>
                    <a:lnTo>
                      <a:pt x="76" y="506"/>
                    </a:lnTo>
                    <a:lnTo>
                      <a:pt x="68" y="504"/>
                    </a:lnTo>
                    <a:lnTo>
                      <a:pt x="76" y="506"/>
                    </a:lnTo>
                    <a:lnTo>
                      <a:pt x="76" y="506"/>
                    </a:lnTo>
                    <a:lnTo>
                      <a:pt x="76" y="502"/>
                    </a:lnTo>
                    <a:lnTo>
                      <a:pt x="78" y="494"/>
                    </a:lnTo>
                    <a:lnTo>
                      <a:pt x="78" y="494"/>
                    </a:lnTo>
                    <a:lnTo>
                      <a:pt x="76" y="486"/>
                    </a:lnTo>
                    <a:lnTo>
                      <a:pt x="76" y="486"/>
                    </a:lnTo>
                    <a:lnTo>
                      <a:pt x="74" y="482"/>
                    </a:lnTo>
                    <a:lnTo>
                      <a:pt x="72" y="478"/>
                    </a:lnTo>
                    <a:lnTo>
                      <a:pt x="72" y="478"/>
                    </a:lnTo>
                    <a:lnTo>
                      <a:pt x="64" y="472"/>
                    </a:lnTo>
                    <a:lnTo>
                      <a:pt x="64" y="472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2" y="470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2" y="470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4" y="468"/>
                    </a:lnTo>
                    <a:lnTo>
                      <a:pt x="58" y="464"/>
                    </a:lnTo>
                    <a:lnTo>
                      <a:pt x="64" y="468"/>
                    </a:lnTo>
                    <a:lnTo>
                      <a:pt x="64" y="468"/>
                    </a:lnTo>
                    <a:lnTo>
                      <a:pt x="66" y="466"/>
                    </a:lnTo>
                    <a:lnTo>
                      <a:pt x="66" y="466"/>
                    </a:lnTo>
                    <a:lnTo>
                      <a:pt x="68" y="462"/>
                    </a:lnTo>
                    <a:lnTo>
                      <a:pt x="68" y="458"/>
                    </a:lnTo>
                    <a:lnTo>
                      <a:pt x="68" y="458"/>
                    </a:lnTo>
                    <a:lnTo>
                      <a:pt x="68" y="454"/>
                    </a:lnTo>
                    <a:lnTo>
                      <a:pt x="64" y="450"/>
                    </a:lnTo>
                    <a:lnTo>
                      <a:pt x="64" y="450"/>
                    </a:lnTo>
                    <a:lnTo>
                      <a:pt x="60" y="446"/>
                    </a:lnTo>
                    <a:lnTo>
                      <a:pt x="56" y="442"/>
                    </a:lnTo>
                    <a:lnTo>
                      <a:pt x="52" y="450"/>
                    </a:lnTo>
                    <a:lnTo>
                      <a:pt x="56" y="444"/>
                    </a:lnTo>
                    <a:lnTo>
                      <a:pt x="54" y="448"/>
                    </a:lnTo>
                    <a:lnTo>
                      <a:pt x="58" y="446"/>
                    </a:lnTo>
                    <a:lnTo>
                      <a:pt x="58" y="446"/>
                    </a:lnTo>
                    <a:lnTo>
                      <a:pt x="56" y="444"/>
                    </a:lnTo>
                    <a:lnTo>
                      <a:pt x="54" y="448"/>
                    </a:lnTo>
                    <a:lnTo>
                      <a:pt x="58" y="446"/>
                    </a:lnTo>
                    <a:lnTo>
                      <a:pt x="58" y="446"/>
                    </a:lnTo>
                    <a:lnTo>
                      <a:pt x="58" y="444"/>
                    </a:lnTo>
                    <a:lnTo>
                      <a:pt x="58" y="444"/>
                    </a:lnTo>
                    <a:lnTo>
                      <a:pt x="58" y="440"/>
                    </a:lnTo>
                    <a:lnTo>
                      <a:pt x="58" y="440"/>
                    </a:lnTo>
                    <a:lnTo>
                      <a:pt x="60" y="428"/>
                    </a:lnTo>
                    <a:lnTo>
                      <a:pt x="50" y="428"/>
                    </a:lnTo>
                    <a:lnTo>
                      <a:pt x="60" y="430"/>
                    </a:lnTo>
                    <a:lnTo>
                      <a:pt x="60" y="430"/>
                    </a:lnTo>
                    <a:lnTo>
                      <a:pt x="60" y="422"/>
                    </a:lnTo>
                    <a:lnTo>
                      <a:pt x="60" y="422"/>
                    </a:lnTo>
                    <a:lnTo>
                      <a:pt x="60" y="416"/>
                    </a:lnTo>
                    <a:lnTo>
                      <a:pt x="56" y="408"/>
                    </a:lnTo>
                    <a:lnTo>
                      <a:pt x="56" y="408"/>
                    </a:lnTo>
                    <a:lnTo>
                      <a:pt x="50" y="402"/>
                    </a:lnTo>
                    <a:lnTo>
                      <a:pt x="40" y="396"/>
                    </a:lnTo>
                    <a:lnTo>
                      <a:pt x="38" y="396"/>
                    </a:lnTo>
                    <a:lnTo>
                      <a:pt x="38" y="396"/>
                    </a:lnTo>
                    <a:lnTo>
                      <a:pt x="38" y="396"/>
                    </a:lnTo>
                    <a:lnTo>
                      <a:pt x="34" y="394"/>
                    </a:lnTo>
                    <a:lnTo>
                      <a:pt x="26" y="392"/>
                    </a:lnTo>
                    <a:lnTo>
                      <a:pt x="26" y="392"/>
                    </a:lnTo>
                    <a:lnTo>
                      <a:pt x="18" y="386"/>
                    </a:lnTo>
                    <a:lnTo>
                      <a:pt x="18" y="386"/>
                    </a:lnTo>
                    <a:lnTo>
                      <a:pt x="18" y="382"/>
                    </a:lnTo>
                    <a:lnTo>
                      <a:pt x="18" y="382"/>
                    </a:lnTo>
                    <a:lnTo>
                      <a:pt x="18" y="380"/>
                    </a:lnTo>
                    <a:lnTo>
                      <a:pt x="18" y="380"/>
                    </a:lnTo>
                    <a:lnTo>
                      <a:pt x="18" y="378"/>
                    </a:lnTo>
                    <a:lnTo>
                      <a:pt x="12" y="378"/>
                    </a:lnTo>
                    <a:lnTo>
                      <a:pt x="18" y="380"/>
                    </a:lnTo>
                    <a:lnTo>
                      <a:pt x="18" y="378"/>
                    </a:lnTo>
                    <a:lnTo>
                      <a:pt x="12" y="378"/>
                    </a:lnTo>
                    <a:lnTo>
                      <a:pt x="18" y="380"/>
                    </a:lnTo>
                    <a:lnTo>
                      <a:pt x="18" y="380"/>
                    </a:lnTo>
                    <a:lnTo>
                      <a:pt x="20" y="376"/>
                    </a:lnTo>
                    <a:lnTo>
                      <a:pt x="26" y="364"/>
                    </a:lnTo>
                    <a:lnTo>
                      <a:pt x="26" y="364"/>
                    </a:lnTo>
                    <a:lnTo>
                      <a:pt x="40" y="342"/>
                    </a:lnTo>
                    <a:lnTo>
                      <a:pt x="64" y="308"/>
                    </a:lnTo>
                    <a:lnTo>
                      <a:pt x="58" y="302"/>
                    </a:lnTo>
                    <a:lnTo>
                      <a:pt x="64" y="308"/>
                    </a:lnTo>
                    <a:lnTo>
                      <a:pt x="64" y="308"/>
                    </a:lnTo>
                    <a:lnTo>
                      <a:pt x="66" y="304"/>
                    </a:lnTo>
                    <a:lnTo>
                      <a:pt x="72" y="294"/>
                    </a:lnTo>
                    <a:lnTo>
                      <a:pt x="76" y="276"/>
                    </a:lnTo>
                    <a:lnTo>
                      <a:pt x="78" y="264"/>
                    </a:lnTo>
                    <a:lnTo>
                      <a:pt x="78" y="252"/>
                    </a:lnTo>
                    <a:lnTo>
                      <a:pt x="78" y="252"/>
                    </a:lnTo>
                    <a:lnTo>
                      <a:pt x="78" y="246"/>
                    </a:lnTo>
                    <a:lnTo>
                      <a:pt x="78" y="246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78" y="200"/>
                    </a:lnTo>
                    <a:lnTo>
                      <a:pt x="80" y="184"/>
                    </a:lnTo>
                    <a:lnTo>
                      <a:pt x="84" y="166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96" y="130"/>
                    </a:lnTo>
                    <a:lnTo>
                      <a:pt x="108" y="112"/>
                    </a:lnTo>
                    <a:lnTo>
                      <a:pt x="122" y="92"/>
                    </a:lnTo>
                    <a:lnTo>
                      <a:pt x="142" y="74"/>
                    </a:lnTo>
                    <a:lnTo>
                      <a:pt x="142" y="74"/>
                    </a:lnTo>
                    <a:lnTo>
                      <a:pt x="160" y="62"/>
                    </a:lnTo>
                    <a:lnTo>
                      <a:pt x="180" y="50"/>
                    </a:lnTo>
                    <a:lnTo>
                      <a:pt x="200" y="40"/>
                    </a:lnTo>
                    <a:lnTo>
                      <a:pt x="222" y="32"/>
                    </a:lnTo>
                    <a:lnTo>
                      <a:pt x="246" y="26"/>
                    </a:lnTo>
                    <a:lnTo>
                      <a:pt x="272" y="20"/>
                    </a:lnTo>
                    <a:lnTo>
                      <a:pt x="296" y="18"/>
                    </a:lnTo>
                    <a:lnTo>
                      <a:pt x="322" y="16"/>
                    </a:lnTo>
                    <a:lnTo>
                      <a:pt x="322" y="16"/>
                    </a:lnTo>
                    <a:lnTo>
                      <a:pt x="356" y="18"/>
                    </a:lnTo>
                    <a:lnTo>
                      <a:pt x="388" y="24"/>
                    </a:lnTo>
                    <a:lnTo>
                      <a:pt x="420" y="32"/>
                    </a:lnTo>
                    <a:lnTo>
                      <a:pt x="450" y="44"/>
                    </a:lnTo>
                    <a:lnTo>
                      <a:pt x="450" y="44"/>
                    </a:lnTo>
                    <a:lnTo>
                      <a:pt x="466" y="52"/>
                    </a:lnTo>
                    <a:lnTo>
                      <a:pt x="482" y="62"/>
                    </a:lnTo>
                    <a:lnTo>
                      <a:pt x="496" y="72"/>
                    </a:lnTo>
                    <a:lnTo>
                      <a:pt x="508" y="84"/>
                    </a:lnTo>
                    <a:lnTo>
                      <a:pt x="520" y="98"/>
                    </a:lnTo>
                    <a:lnTo>
                      <a:pt x="530" y="110"/>
                    </a:lnTo>
                    <a:lnTo>
                      <a:pt x="548" y="138"/>
                    </a:lnTo>
                    <a:lnTo>
                      <a:pt x="548" y="138"/>
                    </a:lnTo>
                    <a:lnTo>
                      <a:pt x="562" y="166"/>
                    </a:lnTo>
                    <a:lnTo>
                      <a:pt x="570" y="196"/>
                    </a:lnTo>
                    <a:lnTo>
                      <a:pt x="576" y="222"/>
                    </a:lnTo>
                    <a:lnTo>
                      <a:pt x="578" y="244"/>
                    </a:lnTo>
                    <a:lnTo>
                      <a:pt x="578" y="244"/>
                    </a:lnTo>
                    <a:lnTo>
                      <a:pt x="576" y="264"/>
                    </a:lnTo>
                    <a:lnTo>
                      <a:pt x="576" y="264"/>
                    </a:lnTo>
                    <a:lnTo>
                      <a:pt x="568" y="298"/>
                    </a:lnTo>
                    <a:lnTo>
                      <a:pt x="562" y="316"/>
                    </a:lnTo>
                    <a:lnTo>
                      <a:pt x="554" y="334"/>
                    </a:lnTo>
                    <a:lnTo>
                      <a:pt x="554" y="334"/>
                    </a:lnTo>
                    <a:lnTo>
                      <a:pt x="530" y="376"/>
                    </a:lnTo>
                    <a:lnTo>
                      <a:pt x="492" y="434"/>
                    </a:lnTo>
                    <a:lnTo>
                      <a:pt x="498" y="440"/>
                    </a:lnTo>
                    <a:lnTo>
                      <a:pt x="492" y="434"/>
                    </a:lnTo>
                    <a:lnTo>
                      <a:pt x="492" y="434"/>
                    </a:lnTo>
                    <a:lnTo>
                      <a:pt x="488" y="440"/>
                    </a:lnTo>
                    <a:lnTo>
                      <a:pt x="478" y="458"/>
                    </a:lnTo>
                    <a:lnTo>
                      <a:pt x="478" y="458"/>
                    </a:lnTo>
                    <a:lnTo>
                      <a:pt x="472" y="470"/>
                    </a:lnTo>
                    <a:lnTo>
                      <a:pt x="468" y="486"/>
                    </a:lnTo>
                    <a:lnTo>
                      <a:pt x="466" y="504"/>
                    </a:lnTo>
                    <a:lnTo>
                      <a:pt x="464" y="522"/>
                    </a:lnTo>
                    <a:lnTo>
                      <a:pt x="464" y="522"/>
                    </a:lnTo>
                    <a:lnTo>
                      <a:pt x="466" y="542"/>
                    </a:lnTo>
                    <a:lnTo>
                      <a:pt x="468" y="562"/>
                    </a:lnTo>
                    <a:lnTo>
                      <a:pt x="474" y="584"/>
                    </a:lnTo>
                    <a:lnTo>
                      <a:pt x="484" y="606"/>
                    </a:lnTo>
                    <a:lnTo>
                      <a:pt x="484" y="606"/>
                    </a:lnTo>
                    <a:lnTo>
                      <a:pt x="498" y="634"/>
                    </a:lnTo>
                    <a:lnTo>
                      <a:pt x="512" y="660"/>
                    </a:lnTo>
                    <a:lnTo>
                      <a:pt x="540" y="704"/>
                    </a:lnTo>
                    <a:lnTo>
                      <a:pt x="540" y="704"/>
                    </a:lnTo>
                    <a:lnTo>
                      <a:pt x="586" y="768"/>
                    </a:lnTo>
                    <a:lnTo>
                      <a:pt x="586" y="768"/>
                    </a:lnTo>
                    <a:lnTo>
                      <a:pt x="598" y="788"/>
                    </a:lnTo>
                    <a:lnTo>
                      <a:pt x="608" y="810"/>
                    </a:lnTo>
                    <a:lnTo>
                      <a:pt x="618" y="836"/>
                    </a:lnTo>
                    <a:lnTo>
                      <a:pt x="626" y="864"/>
                    </a:lnTo>
                    <a:lnTo>
                      <a:pt x="626" y="864"/>
                    </a:lnTo>
                    <a:lnTo>
                      <a:pt x="634" y="894"/>
                    </a:lnTo>
                    <a:lnTo>
                      <a:pt x="640" y="926"/>
                    </a:lnTo>
                    <a:lnTo>
                      <a:pt x="642" y="960"/>
                    </a:lnTo>
                    <a:lnTo>
                      <a:pt x="644" y="996"/>
                    </a:lnTo>
                    <a:lnTo>
                      <a:pt x="644" y="996"/>
                    </a:lnTo>
                    <a:lnTo>
                      <a:pt x="644" y="1022"/>
                    </a:lnTo>
                    <a:lnTo>
                      <a:pt x="642" y="1048"/>
                    </a:lnTo>
                    <a:lnTo>
                      <a:pt x="642" y="1048"/>
                    </a:lnTo>
                    <a:lnTo>
                      <a:pt x="632" y="1122"/>
                    </a:lnTo>
                    <a:lnTo>
                      <a:pt x="622" y="1180"/>
                    </a:lnTo>
                    <a:lnTo>
                      <a:pt x="622" y="1180"/>
                    </a:lnTo>
                    <a:lnTo>
                      <a:pt x="608" y="1236"/>
                    </a:lnTo>
                    <a:lnTo>
                      <a:pt x="590" y="1310"/>
                    </a:lnTo>
                    <a:lnTo>
                      <a:pt x="590" y="1310"/>
                    </a:lnTo>
                    <a:lnTo>
                      <a:pt x="580" y="1348"/>
                    </a:lnTo>
                    <a:lnTo>
                      <a:pt x="572" y="1390"/>
                    </a:lnTo>
                    <a:lnTo>
                      <a:pt x="558" y="1482"/>
                    </a:lnTo>
                    <a:lnTo>
                      <a:pt x="546" y="1574"/>
                    </a:lnTo>
                    <a:lnTo>
                      <a:pt x="544" y="1616"/>
                    </a:lnTo>
                    <a:lnTo>
                      <a:pt x="542" y="1654"/>
                    </a:lnTo>
                    <a:lnTo>
                      <a:pt x="542" y="1654"/>
                    </a:lnTo>
                    <a:lnTo>
                      <a:pt x="542" y="1664"/>
                    </a:lnTo>
                    <a:lnTo>
                      <a:pt x="542" y="1664"/>
                    </a:lnTo>
                    <a:lnTo>
                      <a:pt x="542" y="1684"/>
                    </a:lnTo>
                    <a:lnTo>
                      <a:pt x="544" y="1706"/>
                    </a:lnTo>
                    <a:lnTo>
                      <a:pt x="550" y="1726"/>
                    </a:lnTo>
                    <a:lnTo>
                      <a:pt x="556" y="1748"/>
                    </a:lnTo>
                    <a:lnTo>
                      <a:pt x="556" y="1748"/>
                    </a:lnTo>
                    <a:lnTo>
                      <a:pt x="566" y="1772"/>
                    </a:lnTo>
                    <a:lnTo>
                      <a:pt x="578" y="1798"/>
                    </a:lnTo>
                    <a:lnTo>
                      <a:pt x="610" y="1864"/>
                    </a:lnTo>
                    <a:lnTo>
                      <a:pt x="610" y="1864"/>
                    </a:lnTo>
                    <a:lnTo>
                      <a:pt x="624" y="1894"/>
                    </a:lnTo>
                    <a:lnTo>
                      <a:pt x="636" y="1920"/>
                    </a:lnTo>
                    <a:lnTo>
                      <a:pt x="646" y="1944"/>
                    </a:lnTo>
                    <a:lnTo>
                      <a:pt x="652" y="1964"/>
                    </a:lnTo>
                    <a:lnTo>
                      <a:pt x="652" y="1964"/>
                    </a:lnTo>
                    <a:lnTo>
                      <a:pt x="658" y="1984"/>
                    </a:lnTo>
                    <a:lnTo>
                      <a:pt x="660" y="2004"/>
                    </a:lnTo>
                    <a:lnTo>
                      <a:pt x="662" y="2022"/>
                    </a:lnTo>
                    <a:lnTo>
                      <a:pt x="664" y="2040"/>
                    </a:lnTo>
                    <a:lnTo>
                      <a:pt x="664" y="2040"/>
                    </a:lnTo>
                    <a:lnTo>
                      <a:pt x="662" y="2082"/>
                    </a:lnTo>
                    <a:lnTo>
                      <a:pt x="656" y="2130"/>
                    </a:lnTo>
                    <a:lnTo>
                      <a:pt x="656" y="2130"/>
                    </a:lnTo>
                    <a:lnTo>
                      <a:pt x="656" y="2134"/>
                    </a:lnTo>
                    <a:lnTo>
                      <a:pt x="658" y="2136"/>
                    </a:lnTo>
                    <a:lnTo>
                      <a:pt x="660" y="2138"/>
                    </a:lnTo>
                    <a:lnTo>
                      <a:pt x="664" y="2140"/>
                    </a:lnTo>
                    <a:lnTo>
                      <a:pt x="664" y="2140"/>
                    </a:lnTo>
                    <a:lnTo>
                      <a:pt x="668" y="2138"/>
                    </a:lnTo>
                    <a:lnTo>
                      <a:pt x="670" y="2138"/>
                    </a:lnTo>
                    <a:lnTo>
                      <a:pt x="672" y="2134"/>
                    </a:lnTo>
                    <a:lnTo>
                      <a:pt x="672" y="2132"/>
                    </a:lnTo>
                    <a:lnTo>
                      <a:pt x="672" y="2132"/>
                    </a:lnTo>
                    <a:lnTo>
                      <a:pt x="678" y="2084"/>
                    </a:lnTo>
                    <a:lnTo>
                      <a:pt x="680" y="2040"/>
                    </a:lnTo>
                    <a:lnTo>
                      <a:pt x="680" y="2040"/>
                    </a:lnTo>
                    <a:lnTo>
                      <a:pt x="680" y="2020"/>
                    </a:lnTo>
                    <a:lnTo>
                      <a:pt x="678" y="2002"/>
                    </a:lnTo>
                    <a:lnTo>
                      <a:pt x="674" y="1982"/>
                    </a:lnTo>
                    <a:lnTo>
                      <a:pt x="668" y="1960"/>
                    </a:lnTo>
                    <a:lnTo>
                      <a:pt x="668" y="1960"/>
                    </a:lnTo>
                    <a:lnTo>
                      <a:pt x="662" y="1938"/>
                    </a:lnTo>
                    <a:lnTo>
                      <a:pt x="652" y="1914"/>
                    </a:lnTo>
                    <a:lnTo>
                      <a:pt x="640" y="1886"/>
                    </a:lnTo>
                    <a:lnTo>
                      <a:pt x="624" y="1856"/>
                    </a:lnTo>
                    <a:lnTo>
                      <a:pt x="624" y="1856"/>
                    </a:lnTo>
                    <a:lnTo>
                      <a:pt x="592" y="1792"/>
                    </a:lnTo>
                    <a:lnTo>
                      <a:pt x="580" y="1766"/>
                    </a:lnTo>
                    <a:lnTo>
                      <a:pt x="572" y="1742"/>
                    </a:lnTo>
                    <a:lnTo>
                      <a:pt x="572" y="1742"/>
                    </a:lnTo>
                    <a:lnTo>
                      <a:pt x="566" y="1722"/>
                    </a:lnTo>
                    <a:lnTo>
                      <a:pt x="560" y="1702"/>
                    </a:lnTo>
                    <a:lnTo>
                      <a:pt x="558" y="1684"/>
                    </a:lnTo>
                    <a:lnTo>
                      <a:pt x="558" y="1664"/>
                    </a:lnTo>
                    <a:lnTo>
                      <a:pt x="558" y="1664"/>
                    </a:lnTo>
                    <a:lnTo>
                      <a:pt x="558" y="1654"/>
                    </a:lnTo>
                    <a:lnTo>
                      <a:pt x="558" y="1654"/>
                    </a:lnTo>
                    <a:lnTo>
                      <a:pt x="560" y="1618"/>
                    </a:lnTo>
                    <a:lnTo>
                      <a:pt x="564" y="1576"/>
                    </a:lnTo>
                    <a:lnTo>
                      <a:pt x="574" y="1484"/>
                    </a:lnTo>
                    <a:lnTo>
                      <a:pt x="588" y="1394"/>
                    </a:lnTo>
                    <a:lnTo>
                      <a:pt x="598" y="1352"/>
                    </a:lnTo>
                    <a:lnTo>
                      <a:pt x="606" y="1314"/>
                    </a:lnTo>
                    <a:lnTo>
                      <a:pt x="606" y="1314"/>
                    </a:lnTo>
                    <a:lnTo>
                      <a:pt x="624" y="1240"/>
                    </a:lnTo>
                    <a:lnTo>
                      <a:pt x="638" y="1182"/>
                    </a:lnTo>
                    <a:lnTo>
                      <a:pt x="638" y="1182"/>
                    </a:lnTo>
                    <a:lnTo>
                      <a:pt x="648" y="1124"/>
                    </a:lnTo>
                    <a:lnTo>
                      <a:pt x="658" y="1050"/>
                    </a:lnTo>
                    <a:lnTo>
                      <a:pt x="658" y="1050"/>
                    </a:lnTo>
                    <a:lnTo>
                      <a:pt x="660" y="1022"/>
                    </a:lnTo>
                    <a:lnTo>
                      <a:pt x="660" y="996"/>
                    </a:lnTo>
                    <a:lnTo>
                      <a:pt x="660" y="996"/>
                    </a:lnTo>
                    <a:lnTo>
                      <a:pt x="660" y="960"/>
                    </a:lnTo>
                    <a:lnTo>
                      <a:pt x="656" y="924"/>
                    </a:lnTo>
                    <a:lnTo>
                      <a:pt x="650" y="892"/>
                    </a:lnTo>
                    <a:lnTo>
                      <a:pt x="642" y="860"/>
                    </a:lnTo>
                    <a:lnTo>
                      <a:pt x="642" y="860"/>
                    </a:lnTo>
                    <a:lnTo>
                      <a:pt x="634" y="830"/>
                    </a:lnTo>
                    <a:lnTo>
                      <a:pt x="624" y="804"/>
                    </a:lnTo>
                    <a:lnTo>
                      <a:pt x="612" y="780"/>
                    </a:lnTo>
                    <a:lnTo>
                      <a:pt x="600" y="760"/>
                    </a:lnTo>
                    <a:lnTo>
                      <a:pt x="600" y="760"/>
                    </a:lnTo>
                    <a:lnTo>
                      <a:pt x="554" y="694"/>
                    </a:lnTo>
                    <a:lnTo>
                      <a:pt x="554" y="694"/>
                    </a:lnTo>
                    <a:lnTo>
                      <a:pt x="526" y="652"/>
                    </a:lnTo>
                    <a:lnTo>
                      <a:pt x="512" y="626"/>
                    </a:lnTo>
                    <a:lnTo>
                      <a:pt x="500" y="600"/>
                    </a:lnTo>
                    <a:lnTo>
                      <a:pt x="500" y="600"/>
                    </a:lnTo>
                    <a:lnTo>
                      <a:pt x="490" y="578"/>
                    </a:lnTo>
                    <a:lnTo>
                      <a:pt x="484" y="558"/>
                    </a:lnTo>
                    <a:lnTo>
                      <a:pt x="482" y="540"/>
                    </a:lnTo>
                    <a:lnTo>
                      <a:pt x="480" y="522"/>
                    </a:lnTo>
                    <a:lnTo>
                      <a:pt x="480" y="522"/>
                    </a:lnTo>
                    <a:lnTo>
                      <a:pt x="482" y="506"/>
                    </a:lnTo>
                    <a:lnTo>
                      <a:pt x="484" y="490"/>
                    </a:lnTo>
                    <a:lnTo>
                      <a:pt x="488" y="476"/>
                    </a:lnTo>
                    <a:lnTo>
                      <a:pt x="492" y="464"/>
                    </a:lnTo>
                    <a:lnTo>
                      <a:pt x="492" y="464"/>
                    </a:lnTo>
                    <a:lnTo>
                      <a:pt x="502" y="450"/>
                    </a:lnTo>
                    <a:lnTo>
                      <a:pt x="502" y="450"/>
                    </a:lnTo>
                    <a:lnTo>
                      <a:pt x="504" y="446"/>
                    </a:lnTo>
                    <a:lnTo>
                      <a:pt x="504" y="446"/>
                    </a:lnTo>
                    <a:lnTo>
                      <a:pt x="504" y="444"/>
                    </a:lnTo>
                    <a:lnTo>
                      <a:pt x="504" y="444"/>
                    </a:lnTo>
                    <a:lnTo>
                      <a:pt x="506" y="444"/>
                    </a:lnTo>
                    <a:lnTo>
                      <a:pt x="506" y="444"/>
                    </a:lnTo>
                    <a:lnTo>
                      <a:pt x="544" y="384"/>
                    </a:lnTo>
                    <a:lnTo>
                      <a:pt x="568" y="340"/>
                    </a:lnTo>
                    <a:lnTo>
                      <a:pt x="568" y="340"/>
                    </a:lnTo>
                    <a:lnTo>
                      <a:pt x="576" y="322"/>
                    </a:lnTo>
                    <a:lnTo>
                      <a:pt x="582" y="304"/>
                    </a:lnTo>
                    <a:lnTo>
                      <a:pt x="592" y="266"/>
                    </a:lnTo>
                    <a:lnTo>
                      <a:pt x="592" y="266"/>
                    </a:lnTo>
                    <a:lnTo>
                      <a:pt x="594" y="244"/>
                    </a:lnTo>
                    <a:lnTo>
                      <a:pt x="594" y="244"/>
                    </a:lnTo>
                    <a:lnTo>
                      <a:pt x="592" y="220"/>
                    </a:lnTo>
                    <a:lnTo>
                      <a:pt x="586" y="190"/>
                    </a:lnTo>
                    <a:lnTo>
                      <a:pt x="576" y="160"/>
                    </a:lnTo>
                    <a:lnTo>
                      <a:pt x="562" y="130"/>
                    </a:lnTo>
                    <a:lnTo>
                      <a:pt x="562" y="130"/>
                    </a:lnTo>
                    <a:lnTo>
                      <a:pt x="544" y="100"/>
                    </a:lnTo>
                    <a:lnTo>
                      <a:pt x="532" y="86"/>
                    </a:lnTo>
                    <a:lnTo>
                      <a:pt x="520" y="72"/>
                    </a:lnTo>
                    <a:lnTo>
                      <a:pt x="506" y="60"/>
                    </a:lnTo>
                    <a:lnTo>
                      <a:pt x="492" y="48"/>
                    </a:lnTo>
                    <a:lnTo>
                      <a:pt x="476" y="38"/>
                    </a:lnTo>
                    <a:lnTo>
                      <a:pt x="458" y="28"/>
                    </a:lnTo>
                    <a:lnTo>
                      <a:pt x="458" y="28"/>
                    </a:lnTo>
                    <a:lnTo>
                      <a:pt x="426" y="16"/>
                    </a:lnTo>
                    <a:lnTo>
                      <a:pt x="392" y="8"/>
                    </a:lnTo>
                    <a:lnTo>
                      <a:pt x="358" y="2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296" y="2"/>
                    </a:lnTo>
                    <a:lnTo>
                      <a:pt x="268" y="4"/>
                    </a:lnTo>
                    <a:lnTo>
                      <a:pt x="242" y="10"/>
                    </a:lnTo>
                    <a:lnTo>
                      <a:pt x="218" y="16"/>
                    </a:lnTo>
                    <a:lnTo>
                      <a:pt x="194" y="24"/>
                    </a:lnTo>
                    <a:lnTo>
                      <a:pt x="172" y="36"/>
                    </a:lnTo>
                    <a:lnTo>
                      <a:pt x="150" y="48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10" y="82"/>
                    </a:lnTo>
                    <a:lnTo>
                      <a:pt x="94" y="102"/>
                    </a:lnTo>
                    <a:lnTo>
                      <a:pt x="82" y="122"/>
                    </a:lnTo>
                    <a:lnTo>
                      <a:pt x="74" y="142"/>
                    </a:lnTo>
                    <a:lnTo>
                      <a:pt x="74" y="142"/>
                    </a:lnTo>
                    <a:lnTo>
                      <a:pt x="68" y="162"/>
                    </a:lnTo>
                    <a:lnTo>
                      <a:pt x="64" y="182"/>
                    </a:lnTo>
                    <a:lnTo>
                      <a:pt x="62" y="200"/>
                    </a:lnTo>
                    <a:lnTo>
                      <a:pt x="62" y="216"/>
                    </a:lnTo>
                    <a:lnTo>
                      <a:pt x="62" y="216"/>
                    </a:lnTo>
                    <a:lnTo>
                      <a:pt x="62" y="246"/>
                    </a:lnTo>
                    <a:lnTo>
                      <a:pt x="62" y="246"/>
                    </a:lnTo>
                    <a:lnTo>
                      <a:pt x="62" y="252"/>
                    </a:lnTo>
                    <a:lnTo>
                      <a:pt x="62" y="252"/>
                    </a:lnTo>
                    <a:lnTo>
                      <a:pt x="60" y="274"/>
                    </a:lnTo>
                    <a:lnTo>
                      <a:pt x="56" y="288"/>
                    </a:lnTo>
                    <a:lnTo>
                      <a:pt x="56" y="288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4" y="298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4" y="298"/>
                    </a:lnTo>
                    <a:lnTo>
                      <a:pt x="52" y="296"/>
                    </a:lnTo>
                    <a:lnTo>
                      <a:pt x="52" y="298"/>
                    </a:lnTo>
                    <a:lnTo>
                      <a:pt x="52" y="298"/>
                    </a:lnTo>
                    <a:lnTo>
                      <a:pt x="22" y="336"/>
                    </a:lnTo>
                    <a:lnTo>
                      <a:pt x="8" y="360"/>
                    </a:lnTo>
                    <a:lnTo>
                      <a:pt x="8" y="360"/>
                    </a:lnTo>
                    <a:lnTo>
                      <a:pt x="2" y="372"/>
                    </a:lnTo>
                    <a:lnTo>
                      <a:pt x="2" y="372"/>
                    </a:lnTo>
                    <a:lnTo>
                      <a:pt x="2" y="378"/>
                    </a:lnTo>
                    <a:lnTo>
                      <a:pt x="10" y="378"/>
                    </a:lnTo>
                    <a:lnTo>
                      <a:pt x="2" y="376"/>
                    </a:lnTo>
                    <a:lnTo>
                      <a:pt x="2" y="376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2" y="392"/>
                    </a:lnTo>
                    <a:lnTo>
                      <a:pt x="8" y="398"/>
                    </a:lnTo>
                    <a:lnTo>
                      <a:pt x="8" y="398"/>
                    </a:lnTo>
                    <a:lnTo>
                      <a:pt x="16" y="406"/>
                    </a:lnTo>
                    <a:lnTo>
                      <a:pt x="26" y="410"/>
                    </a:lnTo>
                    <a:lnTo>
                      <a:pt x="26" y="410"/>
                    </a:lnTo>
                    <a:lnTo>
                      <a:pt x="36" y="412"/>
                    </a:lnTo>
                    <a:lnTo>
                      <a:pt x="38" y="404"/>
                    </a:lnTo>
                    <a:lnTo>
                      <a:pt x="34" y="412"/>
                    </a:lnTo>
                    <a:lnTo>
                      <a:pt x="34" y="412"/>
                    </a:lnTo>
                    <a:lnTo>
                      <a:pt x="40" y="414"/>
                    </a:lnTo>
                    <a:lnTo>
                      <a:pt x="42" y="418"/>
                    </a:lnTo>
                    <a:lnTo>
                      <a:pt x="42" y="418"/>
                    </a:lnTo>
                    <a:lnTo>
                      <a:pt x="44" y="422"/>
                    </a:lnTo>
                    <a:lnTo>
                      <a:pt x="44" y="422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8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8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2" y="440"/>
                    </a:lnTo>
                    <a:lnTo>
                      <a:pt x="42" y="440"/>
                    </a:lnTo>
                    <a:lnTo>
                      <a:pt x="42" y="448"/>
                    </a:lnTo>
                    <a:lnTo>
                      <a:pt x="44" y="452"/>
                    </a:lnTo>
                    <a:lnTo>
                      <a:pt x="44" y="452"/>
                    </a:lnTo>
                    <a:lnTo>
                      <a:pt x="46" y="456"/>
                    </a:lnTo>
                    <a:lnTo>
                      <a:pt x="48" y="458"/>
                    </a:lnTo>
                    <a:lnTo>
                      <a:pt x="48" y="458"/>
                    </a:lnTo>
                    <a:lnTo>
                      <a:pt x="48" y="458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60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2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0" y="458"/>
                    </a:lnTo>
                    <a:lnTo>
                      <a:pt x="50" y="458"/>
                    </a:lnTo>
                    <a:lnTo>
                      <a:pt x="48" y="464"/>
                    </a:lnTo>
                    <a:lnTo>
                      <a:pt x="46" y="470"/>
                    </a:lnTo>
                    <a:lnTo>
                      <a:pt x="46" y="470"/>
                    </a:lnTo>
                    <a:lnTo>
                      <a:pt x="48" y="476"/>
                    </a:lnTo>
                    <a:lnTo>
                      <a:pt x="50" y="480"/>
                    </a:lnTo>
                    <a:lnTo>
                      <a:pt x="50" y="480"/>
                    </a:lnTo>
                    <a:lnTo>
                      <a:pt x="52" y="484"/>
                    </a:lnTo>
                    <a:lnTo>
                      <a:pt x="56" y="486"/>
                    </a:lnTo>
                    <a:lnTo>
                      <a:pt x="56" y="486"/>
                    </a:lnTo>
                    <a:lnTo>
                      <a:pt x="60" y="490"/>
                    </a:lnTo>
                    <a:lnTo>
                      <a:pt x="62" y="488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2" y="488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0" y="494"/>
                    </a:lnTo>
                    <a:lnTo>
                      <a:pt x="60" y="494"/>
                    </a:lnTo>
                    <a:lnTo>
                      <a:pt x="60" y="500"/>
                    </a:lnTo>
                    <a:lnTo>
                      <a:pt x="60" y="500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4"/>
                    </a:lnTo>
                    <a:lnTo>
                      <a:pt x="60" y="504"/>
                    </a:lnTo>
                    <a:lnTo>
                      <a:pt x="58" y="522"/>
                    </a:lnTo>
                    <a:lnTo>
                      <a:pt x="58" y="522"/>
                    </a:lnTo>
                    <a:lnTo>
                      <a:pt x="60" y="540"/>
                    </a:lnTo>
                    <a:lnTo>
                      <a:pt x="62" y="548"/>
                    </a:lnTo>
                    <a:lnTo>
                      <a:pt x="68" y="544"/>
                    </a:lnTo>
                    <a:lnTo>
                      <a:pt x="60" y="546"/>
                    </a:lnTo>
                    <a:lnTo>
                      <a:pt x="60" y="546"/>
                    </a:lnTo>
                    <a:lnTo>
                      <a:pt x="64" y="558"/>
                    </a:lnTo>
                    <a:lnTo>
                      <a:pt x="70" y="568"/>
                    </a:lnTo>
                    <a:lnTo>
                      <a:pt x="70" y="568"/>
                    </a:lnTo>
                    <a:lnTo>
                      <a:pt x="76" y="572"/>
                    </a:lnTo>
                    <a:lnTo>
                      <a:pt x="84" y="578"/>
                    </a:lnTo>
                    <a:lnTo>
                      <a:pt x="98" y="582"/>
                    </a:lnTo>
                    <a:lnTo>
                      <a:pt x="98" y="582"/>
                    </a:lnTo>
                    <a:lnTo>
                      <a:pt x="112" y="586"/>
                    </a:lnTo>
                    <a:lnTo>
                      <a:pt x="126" y="586"/>
                    </a:lnTo>
                    <a:lnTo>
                      <a:pt x="126" y="586"/>
                    </a:lnTo>
                    <a:lnTo>
                      <a:pt x="140" y="584"/>
                    </a:lnTo>
                    <a:lnTo>
                      <a:pt x="140" y="576"/>
                    </a:lnTo>
                    <a:lnTo>
                      <a:pt x="140" y="584"/>
                    </a:lnTo>
                    <a:lnTo>
                      <a:pt x="140" y="584"/>
                    </a:lnTo>
                    <a:lnTo>
                      <a:pt x="162" y="588"/>
                    </a:lnTo>
                    <a:lnTo>
                      <a:pt x="172" y="592"/>
                    </a:lnTo>
                    <a:lnTo>
                      <a:pt x="180" y="596"/>
                    </a:lnTo>
                    <a:lnTo>
                      <a:pt x="180" y="596"/>
                    </a:lnTo>
                    <a:lnTo>
                      <a:pt x="190" y="602"/>
                    </a:lnTo>
                    <a:lnTo>
                      <a:pt x="198" y="612"/>
                    </a:lnTo>
                    <a:lnTo>
                      <a:pt x="198" y="612"/>
                    </a:lnTo>
                    <a:lnTo>
                      <a:pt x="208" y="628"/>
                    </a:lnTo>
                    <a:lnTo>
                      <a:pt x="216" y="648"/>
                    </a:lnTo>
                    <a:lnTo>
                      <a:pt x="216" y="648"/>
                    </a:lnTo>
                    <a:lnTo>
                      <a:pt x="228" y="696"/>
                    </a:lnTo>
                    <a:lnTo>
                      <a:pt x="228" y="696"/>
                    </a:lnTo>
                    <a:lnTo>
                      <a:pt x="232" y="714"/>
                    </a:lnTo>
                    <a:lnTo>
                      <a:pt x="234" y="730"/>
                    </a:lnTo>
                    <a:lnTo>
                      <a:pt x="234" y="730"/>
                    </a:lnTo>
                    <a:lnTo>
                      <a:pt x="232" y="744"/>
                    </a:lnTo>
                    <a:lnTo>
                      <a:pt x="230" y="758"/>
                    </a:lnTo>
                    <a:lnTo>
                      <a:pt x="224" y="778"/>
                    </a:lnTo>
                    <a:lnTo>
                      <a:pt x="224" y="778"/>
                    </a:lnTo>
                    <a:lnTo>
                      <a:pt x="218" y="792"/>
                    </a:lnTo>
                    <a:lnTo>
                      <a:pt x="218" y="792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222" y="802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184" y="838"/>
                    </a:lnTo>
                    <a:lnTo>
                      <a:pt x="144" y="890"/>
                    </a:lnTo>
                    <a:lnTo>
                      <a:pt x="144" y="890"/>
                    </a:lnTo>
                    <a:lnTo>
                      <a:pt x="124" y="920"/>
                    </a:lnTo>
                    <a:lnTo>
                      <a:pt x="106" y="950"/>
                    </a:lnTo>
                    <a:lnTo>
                      <a:pt x="88" y="982"/>
                    </a:lnTo>
                    <a:lnTo>
                      <a:pt x="74" y="1014"/>
                    </a:lnTo>
                    <a:lnTo>
                      <a:pt x="74" y="1014"/>
                    </a:lnTo>
                    <a:lnTo>
                      <a:pt x="64" y="1044"/>
                    </a:lnTo>
                    <a:lnTo>
                      <a:pt x="54" y="1076"/>
                    </a:lnTo>
                    <a:lnTo>
                      <a:pt x="40" y="1136"/>
                    </a:lnTo>
                    <a:lnTo>
                      <a:pt x="40" y="1136"/>
                    </a:lnTo>
                    <a:lnTo>
                      <a:pt x="30" y="1186"/>
                    </a:lnTo>
                    <a:lnTo>
                      <a:pt x="30" y="1186"/>
                    </a:lnTo>
                    <a:lnTo>
                      <a:pt x="26" y="1206"/>
                    </a:lnTo>
                    <a:lnTo>
                      <a:pt x="26" y="1222"/>
                    </a:lnTo>
                    <a:lnTo>
                      <a:pt x="26" y="1222"/>
                    </a:lnTo>
                    <a:lnTo>
                      <a:pt x="28" y="1276"/>
                    </a:lnTo>
                    <a:lnTo>
                      <a:pt x="28" y="1306"/>
                    </a:lnTo>
                    <a:lnTo>
                      <a:pt x="38" y="1306"/>
                    </a:lnTo>
                    <a:lnTo>
                      <a:pt x="28" y="1306"/>
                    </a:lnTo>
                    <a:lnTo>
                      <a:pt x="28" y="1306"/>
                    </a:lnTo>
                    <a:lnTo>
                      <a:pt x="30" y="1350"/>
                    </a:lnTo>
                    <a:lnTo>
                      <a:pt x="32" y="1494"/>
                    </a:lnTo>
                    <a:lnTo>
                      <a:pt x="32" y="1494"/>
                    </a:lnTo>
                    <a:lnTo>
                      <a:pt x="34" y="1542"/>
                    </a:lnTo>
                    <a:lnTo>
                      <a:pt x="38" y="1588"/>
                    </a:lnTo>
                    <a:lnTo>
                      <a:pt x="44" y="1632"/>
                    </a:lnTo>
                    <a:lnTo>
                      <a:pt x="50" y="1668"/>
                    </a:lnTo>
                    <a:lnTo>
                      <a:pt x="50" y="1668"/>
                    </a:lnTo>
                    <a:lnTo>
                      <a:pt x="62" y="1730"/>
                    </a:lnTo>
                    <a:lnTo>
                      <a:pt x="62" y="1730"/>
                    </a:lnTo>
                    <a:lnTo>
                      <a:pt x="68" y="1764"/>
                    </a:lnTo>
                    <a:lnTo>
                      <a:pt x="68" y="1764"/>
                    </a:lnTo>
                    <a:lnTo>
                      <a:pt x="78" y="1834"/>
                    </a:lnTo>
                    <a:lnTo>
                      <a:pt x="78" y="1834"/>
                    </a:lnTo>
                    <a:lnTo>
                      <a:pt x="84" y="1880"/>
                    </a:lnTo>
                    <a:lnTo>
                      <a:pt x="88" y="1922"/>
                    </a:lnTo>
                    <a:lnTo>
                      <a:pt x="88" y="1922"/>
                    </a:lnTo>
                    <a:lnTo>
                      <a:pt x="88" y="1932"/>
                    </a:lnTo>
                    <a:lnTo>
                      <a:pt x="88" y="1932"/>
                    </a:lnTo>
                    <a:lnTo>
                      <a:pt x="86" y="1986"/>
                    </a:lnTo>
                    <a:lnTo>
                      <a:pt x="80" y="2046"/>
                    </a:lnTo>
                    <a:lnTo>
                      <a:pt x="80" y="2046"/>
                    </a:lnTo>
                    <a:lnTo>
                      <a:pt x="74" y="2098"/>
                    </a:lnTo>
                    <a:lnTo>
                      <a:pt x="74" y="2098"/>
                    </a:lnTo>
                    <a:lnTo>
                      <a:pt x="72" y="2118"/>
                    </a:lnTo>
                    <a:lnTo>
                      <a:pt x="72" y="2118"/>
                    </a:lnTo>
                    <a:lnTo>
                      <a:pt x="72" y="2122"/>
                    </a:lnTo>
                    <a:lnTo>
                      <a:pt x="74" y="2124"/>
                    </a:lnTo>
                    <a:lnTo>
                      <a:pt x="76" y="2128"/>
                    </a:lnTo>
                    <a:lnTo>
                      <a:pt x="80" y="2128"/>
                    </a:lnTo>
                    <a:lnTo>
                      <a:pt x="80" y="2128"/>
                    </a:lnTo>
                    <a:lnTo>
                      <a:pt x="82" y="2128"/>
                    </a:lnTo>
                    <a:lnTo>
                      <a:pt x="86" y="2126"/>
                    </a:lnTo>
                    <a:lnTo>
                      <a:pt x="88" y="2124"/>
                    </a:lnTo>
                    <a:lnTo>
                      <a:pt x="88" y="2120"/>
                    </a:lnTo>
                    <a:lnTo>
                      <a:pt x="88" y="21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0" name="Freeform 74"/>
              <p:cNvSpPr>
                <a:spLocks/>
              </p:cNvSpPr>
              <p:nvPr/>
            </p:nvSpPr>
            <p:spPr bwMode="auto">
              <a:xfrm>
                <a:off x="1325563" y="2630488"/>
                <a:ext cx="282575" cy="155575"/>
              </a:xfrm>
              <a:custGeom>
                <a:avLst/>
                <a:gdLst>
                  <a:gd name="T0" fmla="*/ 162 w 178"/>
                  <a:gd name="T1" fmla="*/ 6 h 98"/>
                  <a:gd name="T2" fmla="*/ 164 w 178"/>
                  <a:gd name="T3" fmla="*/ 6 h 98"/>
                  <a:gd name="T4" fmla="*/ 162 w 178"/>
                  <a:gd name="T5" fmla="*/ 6 h 98"/>
                  <a:gd name="T6" fmla="*/ 162 w 178"/>
                  <a:gd name="T7" fmla="*/ 6 h 98"/>
                  <a:gd name="T8" fmla="*/ 164 w 178"/>
                  <a:gd name="T9" fmla="*/ 6 h 98"/>
                  <a:gd name="T10" fmla="*/ 162 w 178"/>
                  <a:gd name="T11" fmla="*/ 6 h 98"/>
                  <a:gd name="T12" fmla="*/ 162 w 178"/>
                  <a:gd name="T13" fmla="*/ 6 h 98"/>
                  <a:gd name="T14" fmla="*/ 160 w 178"/>
                  <a:gd name="T15" fmla="*/ 12 h 98"/>
                  <a:gd name="T16" fmla="*/ 156 w 178"/>
                  <a:gd name="T17" fmla="*/ 24 h 98"/>
                  <a:gd name="T18" fmla="*/ 156 w 178"/>
                  <a:gd name="T19" fmla="*/ 24 h 98"/>
                  <a:gd name="T20" fmla="*/ 150 w 178"/>
                  <a:gd name="T21" fmla="*/ 32 h 98"/>
                  <a:gd name="T22" fmla="*/ 144 w 178"/>
                  <a:gd name="T23" fmla="*/ 38 h 98"/>
                  <a:gd name="T24" fmla="*/ 134 w 178"/>
                  <a:gd name="T25" fmla="*/ 46 h 98"/>
                  <a:gd name="T26" fmla="*/ 124 w 178"/>
                  <a:gd name="T27" fmla="*/ 52 h 98"/>
                  <a:gd name="T28" fmla="*/ 124 w 178"/>
                  <a:gd name="T29" fmla="*/ 52 h 98"/>
                  <a:gd name="T30" fmla="*/ 74 w 178"/>
                  <a:gd name="T31" fmla="*/ 72 h 98"/>
                  <a:gd name="T32" fmla="*/ 74 w 178"/>
                  <a:gd name="T33" fmla="*/ 72 h 98"/>
                  <a:gd name="T34" fmla="*/ 50 w 178"/>
                  <a:gd name="T35" fmla="*/ 80 h 98"/>
                  <a:gd name="T36" fmla="*/ 38 w 178"/>
                  <a:gd name="T37" fmla="*/ 82 h 98"/>
                  <a:gd name="T38" fmla="*/ 24 w 178"/>
                  <a:gd name="T39" fmla="*/ 82 h 98"/>
                  <a:gd name="T40" fmla="*/ 24 w 178"/>
                  <a:gd name="T41" fmla="*/ 82 h 98"/>
                  <a:gd name="T42" fmla="*/ 10 w 178"/>
                  <a:gd name="T43" fmla="*/ 82 h 98"/>
                  <a:gd name="T44" fmla="*/ 10 w 178"/>
                  <a:gd name="T45" fmla="*/ 82 h 98"/>
                  <a:gd name="T46" fmla="*/ 6 w 178"/>
                  <a:gd name="T47" fmla="*/ 82 h 98"/>
                  <a:gd name="T48" fmla="*/ 4 w 178"/>
                  <a:gd name="T49" fmla="*/ 84 h 98"/>
                  <a:gd name="T50" fmla="*/ 2 w 178"/>
                  <a:gd name="T51" fmla="*/ 86 h 98"/>
                  <a:gd name="T52" fmla="*/ 0 w 178"/>
                  <a:gd name="T53" fmla="*/ 88 h 98"/>
                  <a:gd name="T54" fmla="*/ 0 w 178"/>
                  <a:gd name="T55" fmla="*/ 88 h 98"/>
                  <a:gd name="T56" fmla="*/ 0 w 178"/>
                  <a:gd name="T57" fmla="*/ 92 h 98"/>
                  <a:gd name="T58" fmla="*/ 2 w 178"/>
                  <a:gd name="T59" fmla="*/ 94 h 98"/>
                  <a:gd name="T60" fmla="*/ 4 w 178"/>
                  <a:gd name="T61" fmla="*/ 98 h 98"/>
                  <a:gd name="T62" fmla="*/ 8 w 178"/>
                  <a:gd name="T63" fmla="*/ 98 h 98"/>
                  <a:gd name="T64" fmla="*/ 8 w 178"/>
                  <a:gd name="T65" fmla="*/ 98 h 98"/>
                  <a:gd name="T66" fmla="*/ 24 w 178"/>
                  <a:gd name="T67" fmla="*/ 98 h 98"/>
                  <a:gd name="T68" fmla="*/ 24 w 178"/>
                  <a:gd name="T69" fmla="*/ 98 h 98"/>
                  <a:gd name="T70" fmla="*/ 40 w 178"/>
                  <a:gd name="T71" fmla="*/ 98 h 98"/>
                  <a:gd name="T72" fmla="*/ 54 w 178"/>
                  <a:gd name="T73" fmla="*/ 96 h 98"/>
                  <a:gd name="T74" fmla="*/ 80 w 178"/>
                  <a:gd name="T75" fmla="*/ 88 h 98"/>
                  <a:gd name="T76" fmla="*/ 80 w 178"/>
                  <a:gd name="T77" fmla="*/ 88 h 98"/>
                  <a:gd name="T78" fmla="*/ 130 w 178"/>
                  <a:gd name="T79" fmla="*/ 66 h 98"/>
                  <a:gd name="T80" fmla="*/ 130 w 178"/>
                  <a:gd name="T81" fmla="*/ 66 h 98"/>
                  <a:gd name="T82" fmla="*/ 144 w 178"/>
                  <a:gd name="T83" fmla="*/ 60 h 98"/>
                  <a:gd name="T84" fmla="*/ 156 w 178"/>
                  <a:gd name="T85" fmla="*/ 50 h 98"/>
                  <a:gd name="T86" fmla="*/ 164 w 178"/>
                  <a:gd name="T87" fmla="*/ 42 h 98"/>
                  <a:gd name="T88" fmla="*/ 170 w 178"/>
                  <a:gd name="T89" fmla="*/ 32 h 98"/>
                  <a:gd name="T90" fmla="*/ 170 w 178"/>
                  <a:gd name="T91" fmla="*/ 32 h 98"/>
                  <a:gd name="T92" fmla="*/ 176 w 178"/>
                  <a:gd name="T93" fmla="*/ 16 h 98"/>
                  <a:gd name="T94" fmla="*/ 178 w 178"/>
                  <a:gd name="T95" fmla="*/ 8 h 98"/>
                  <a:gd name="T96" fmla="*/ 178 w 178"/>
                  <a:gd name="T97" fmla="*/ 8 h 98"/>
                  <a:gd name="T98" fmla="*/ 178 w 178"/>
                  <a:gd name="T99" fmla="*/ 6 h 98"/>
                  <a:gd name="T100" fmla="*/ 178 w 178"/>
                  <a:gd name="T101" fmla="*/ 2 h 98"/>
                  <a:gd name="T102" fmla="*/ 174 w 178"/>
                  <a:gd name="T103" fmla="*/ 0 h 98"/>
                  <a:gd name="T104" fmla="*/ 172 w 178"/>
                  <a:gd name="T105" fmla="*/ 0 h 98"/>
                  <a:gd name="T106" fmla="*/ 172 w 178"/>
                  <a:gd name="T107" fmla="*/ 0 h 98"/>
                  <a:gd name="T108" fmla="*/ 168 w 178"/>
                  <a:gd name="T109" fmla="*/ 0 h 98"/>
                  <a:gd name="T110" fmla="*/ 166 w 178"/>
                  <a:gd name="T111" fmla="*/ 0 h 98"/>
                  <a:gd name="T112" fmla="*/ 164 w 178"/>
                  <a:gd name="T113" fmla="*/ 4 h 98"/>
                  <a:gd name="T114" fmla="*/ 162 w 178"/>
                  <a:gd name="T115" fmla="*/ 6 h 98"/>
                  <a:gd name="T116" fmla="*/ 162 w 178"/>
                  <a:gd name="T117" fmla="*/ 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" h="98">
                    <a:moveTo>
                      <a:pt x="162" y="6"/>
                    </a:moveTo>
                    <a:lnTo>
                      <a:pt x="164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4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0" y="12"/>
                    </a:lnTo>
                    <a:lnTo>
                      <a:pt x="156" y="24"/>
                    </a:lnTo>
                    <a:lnTo>
                      <a:pt x="156" y="24"/>
                    </a:lnTo>
                    <a:lnTo>
                      <a:pt x="150" y="32"/>
                    </a:lnTo>
                    <a:lnTo>
                      <a:pt x="144" y="38"/>
                    </a:lnTo>
                    <a:lnTo>
                      <a:pt x="134" y="46"/>
                    </a:lnTo>
                    <a:lnTo>
                      <a:pt x="124" y="52"/>
                    </a:lnTo>
                    <a:lnTo>
                      <a:pt x="124" y="52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50" y="80"/>
                    </a:lnTo>
                    <a:lnTo>
                      <a:pt x="38" y="82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10" y="82"/>
                    </a:lnTo>
                    <a:lnTo>
                      <a:pt x="10" y="82"/>
                    </a:lnTo>
                    <a:lnTo>
                      <a:pt x="6" y="82"/>
                    </a:lnTo>
                    <a:lnTo>
                      <a:pt x="4" y="84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92"/>
                    </a:lnTo>
                    <a:lnTo>
                      <a:pt x="2" y="94"/>
                    </a:lnTo>
                    <a:lnTo>
                      <a:pt x="4" y="98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24" y="98"/>
                    </a:lnTo>
                    <a:lnTo>
                      <a:pt x="24" y="98"/>
                    </a:lnTo>
                    <a:lnTo>
                      <a:pt x="40" y="98"/>
                    </a:lnTo>
                    <a:lnTo>
                      <a:pt x="54" y="96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130" y="66"/>
                    </a:lnTo>
                    <a:lnTo>
                      <a:pt x="130" y="66"/>
                    </a:lnTo>
                    <a:lnTo>
                      <a:pt x="144" y="60"/>
                    </a:lnTo>
                    <a:lnTo>
                      <a:pt x="156" y="50"/>
                    </a:lnTo>
                    <a:lnTo>
                      <a:pt x="164" y="42"/>
                    </a:lnTo>
                    <a:lnTo>
                      <a:pt x="170" y="32"/>
                    </a:lnTo>
                    <a:lnTo>
                      <a:pt x="170" y="32"/>
                    </a:lnTo>
                    <a:lnTo>
                      <a:pt x="176" y="16"/>
                    </a:lnTo>
                    <a:lnTo>
                      <a:pt x="178" y="8"/>
                    </a:lnTo>
                    <a:lnTo>
                      <a:pt x="178" y="8"/>
                    </a:lnTo>
                    <a:lnTo>
                      <a:pt x="178" y="6"/>
                    </a:lnTo>
                    <a:lnTo>
                      <a:pt x="178" y="2"/>
                    </a:lnTo>
                    <a:lnTo>
                      <a:pt x="174" y="0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4"/>
                    </a:lnTo>
                    <a:lnTo>
                      <a:pt x="162" y="6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2" name="TextBox 261"/>
            <p:cNvSpPr txBox="1"/>
            <p:nvPr/>
          </p:nvSpPr>
          <p:spPr>
            <a:xfrm>
              <a:off x="757515" y="2574482"/>
              <a:ext cx="740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Drug</a:t>
              </a:r>
            </a:p>
          </p:txBody>
        </p:sp>
        <p:sp>
          <p:nvSpPr>
            <p:cNvPr id="263" name="Right Arrow 262"/>
            <p:cNvSpPr/>
            <p:nvPr/>
          </p:nvSpPr>
          <p:spPr bwMode="auto">
            <a:xfrm>
              <a:off x="1498097" y="2678260"/>
              <a:ext cx="304800" cy="2159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455819" y="4295716"/>
              <a:ext cx="699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CSF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2560689" y="4459139"/>
              <a:ext cx="701675" cy="120650"/>
              <a:chOff x="1751013" y="4310063"/>
              <a:chExt cx="701675" cy="120650"/>
            </a:xfrm>
            <a:solidFill>
              <a:srgbClr val="BD5790"/>
            </a:solidFill>
          </p:grpSpPr>
          <p:sp>
            <p:nvSpPr>
              <p:cNvPr id="177" name="Freeform 213"/>
              <p:cNvSpPr>
                <a:spLocks/>
              </p:cNvSpPr>
              <p:nvPr/>
            </p:nvSpPr>
            <p:spPr bwMode="auto">
              <a:xfrm>
                <a:off x="1751013" y="4357688"/>
                <a:ext cx="542925" cy="28575"/>
              </a:xfrm>
              <a:custGeom>
                <a:avLst/>
                <a:gdLst>
                  <a:gd name="T0" fmla="*/ 2 w 342"/>
                  <a:gd name="T1" fmla="*/ 12 h 18"/>
                  <a:gd name="T2" fmla="*/ 2 w 342"/>
                  <a:gd name="T3" fmla="*/ 14 h 18"/>
                  <a:gd name="T4" fmla="*/ 342 w 342"/>
                  <a:gd name="T5" fmla="*/ 18 h 18"/>
                  <a:gd name="T6" fmla="*/ 342 w 342"/>
                  <a:gd name="T7" fmla="*/ 0 h 18"/>
                  <a:gd name="T8" fmla="*/ 0 w 342"/>
                  <a:gd name="T9" fmla="*/ 2 h 18"/>
                  <a:gd name="T10" fmla="*/ 0 w 342"/>
                  <a:gd name="T11" fmla="*/ 14 h 18"/>
                  <a:gd name="T12" fmla="*/ 2 w 342"/>
                  <a:gd name="T13" fmla="*/ 14 h 18"/>
                  <a:gd name="T14" fmla="*/ 2 w 342"/>
                  <a:gd name="T15" fmla="*/ 12 h 18"/>
                  <a:gd name="T16" fmla="*/ 4 w 342"/>
                  <a:gd name="T17" fmla="*/ 12 h 18"/>
                  <a:gd name="T18" fmla="*/ 4 w 342"/>
                  <a:gd name="T19" fmla="*/ 6 h 18"/>
                  <a:gd name="T20" fmla="*/ 338 w 342"/>
                  <a:gd name="T21" fmla="*/ 4 h 18"/>
                  <a:gd name="T22" fmla="*/ 338 w 342"/>
                  <a:gd name="T23" fmla="*/ 14 h 18"/>
                  <a:gd name="T24" fmla="*/ 2 w 342"/>
                  <a:gd name="T25" fmla="*/ 10 h 18"/>
                  <a:gd name="T26" fmla="*/ 2 w 342"/>
                  <a:gd name="T27" fmla="*/ 12 h 18"/>
                  <a:gd name="T28" fmla="*/ 4 w 342"/>
                  <a:gd name="T29" fmla="*/ 12 h 18"/>
                  <a:gd name="T30" fmla="*/ 2 w 342"/>
                  <a:gd name="T3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2" h="18">
                    <a:moveTo>
                      <a:pt x="2" y="12"/>
                    </a:moveTo>
                    <a:lnTo>
                      <a:pt x="2" y="14"/>
                    </a:lnTo>
                    <a:lnTo>
                      <a:pt x="342" y="18"/>
                    </a:lnTo>
                    <a:lnTo>
                      <a:pt x="342" y="0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6"/>
                    </a:lnTo>
                    <a:lnTo>
                      <a:pt x="338" y="4"/>
                    </a:lnTo>
                    <a:lnTo>
                      <a:pt x="338" y="14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214"/>
              <p:cNvSpPr>
                <a:spLocks/>
              </p:cNvSpPr>
              <p:nvPr/>
            </p:nvSpPr>
            <p:spPr bwMode="auto">
              <a:xfrm>
                <a:off x="2284413" y="4338638"/>
                <a:ext cx="69850" cy="69850"/>
              </a:xfrm>
              <a:custGeom>
                <a:avLst/>
                <a:gdLst>
                  <a:gd name="T0" fmla="*/ 42 w 44"/>
                  <a:gd name="T1" fmla="*/ 0 h 44"/>
                  <a:gd name="T2" fmla="*/ 24 w 44"/>
                  <a:gd name="T3" fmla="*/ 2 h 44"/>
                  <a:gd name="T4" fmla="*/ 10 w 44"/>
                  <a:gd name="T5" fmla="*/ 6 h 44"/>
                  <a:gd name="T6" fmla="*/ 4 w 44"/>
                  <a:gd name="T7" fmla="*/ 8 h 44"/>
                  <a:gd name="T8" fmla="*/ 2 w 44"/>
                  <a:gd name="T9" fmla="*/ 14 h 44"/>
                  <a:gd name="T10" fmla="*/ 2 w 44"/>
                  <a:gd name="T11" fmla="*/ 12 h 44"/>
                  <a:gd name="T12" fmla="*/ 0 w 44"/>
                  <a:gd name="T13" fmla="*/ 14 h 44"/>
                  <a:gd name="T14" fmla="*/ 0 w 44"/>
                  <a:gd name="T15" fmla="*/ 20 h 44"/>
                  <a:gd name="T16" fmla="*/ 2 w 44"/>
                  <a:gd name="T17" fmla="*/ 30 h 44"/>
                  <a:gd name="T18" fmla="*/ 6 w 44"/>
                  <a:gd name="T19" fmla="*/ 34 h 44"/>
                  <a:gd name="T20" fmla="*/ 12 w 44"/>
                  <a:gd name="T21" fmla="*/ 36 h 44"/>
                  <a:gd name="T22" fmla="*/ 32 w 44"/>
                  <a:gd name="T23" fmla="*/ 42 h 44"/>
                  <a:gd name="T24" fmla="*/ 44 w 44"/>
                  <a:gd name="T25" fmla="*/ 44 h 44"/>
                  <a:gd name="T26" fmla="*/ 42 w 44"/>
                  <a:gd name="T27" fmla="*/ 0 h 44"/>
                  <a:gd name="T28" fmla="*/ 40 w 44"/>
                  <a:gd name="T29" fmla="*/ 2 h 44"/>
                  <a:gd name="T30" fmla="*/ 42 w 44"/>
                  <a:gd name="T31" fmla="*/ 42 h 44"/>
                  <a:gd name="T32" fmla="*/ 42 w 44"/>
                  <a:gd name="T33" fmla="*/ 40 h 44"/>
                  <a:gd name="T34" fmla="*/ 38 w 44"/>
                  <a:gd name="T35" fmla="*/ 38 h 44"/>
                  <a:gd name="T36" fmla="*/ 20 w 44"/>
                  <a:gd name="T37" fmla="*/ 34 h 44"/>
                  <a:gd name="T38" fmla="*/ 6 w 44"/>
                  <a:gd name="T39" fmla="*/ 28 h 44"/>
                  <a:gd name="T40" fmla="*/ 4 w 44"/>
                  <a:gd name="T41" fmla="*/ 20 h 44"/>
                  <a:gd name="T42" fmla="*/ 4 w 44"/>
                  <a:gd name="T43" fmla="*/ 16 h 44"/>
                  <a:gd name="T44" fmla="*/ 6 w 44"/>
                  <a:gd name="T45" fmla="*/ 14 h 44"/>
                  <a:gd name="T46" fmla="*/ 4 w 44"/>
                  <a:gd name="T47" fmla="*/ 14 h 44"/>
                  <a:gd name="T48" fmla="*/ 6 w 44"/>
                  <a:gd name="T49" fmla="*/ 14 h 44"/>
                  <a:gd name="T50" fmla="*/ 6 w 44"/>
                  <a:gd name="T51" fmla="*/ 14 h 44"/>
                  <a:gd name="T52" fmla="*/ 6 w 44"/>
                  <a:gd name="T53" fmla="*/ 14 h 44"/>
                  <a:gd name="T54" fmla="*/ 8 w 44"/>
                  <a:gd name="T55" fmla="*/ 12 h 44"/>
                  <a:gd name="T56" fmla="*/ 16 w 44"/>
                  <a:gd name="T57" fmla="*/ 8 h 44"/>
                  <a:gd name="T58" fmla="*/ 28 w 44"/>
                  <a:gd name="T59" fmla="*/ 6 h 44"/>
                  <a:gd name="T60" fmla="*/ 38 w 44"/>
                  <a:gd name="T61" fmla="*/ 4 h 44"/>
                  <a:gd name="T62" fmla="*/ 42 w 44"/>
                  <a:gd name="T63" fmla="*/ 2 h 44"/>
                  <a:gd name="T64" fmla="*/ 42 w 44"/>
                  <a:gd name="T65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" h="44">
                    <a:moveTo>
                      <a:pt x="42" y="2"/>
                    </a:moveTo>
                    <a:lnTo>
                      <a:pt x="42" y="0"/>
                    </a:lnTo>
                    <a:lnTo>
                      <a:pt x="42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22" y="40"/>
                    </a:lnTo>
                    <a:lnTo>
                      <a:pt x="32" y="42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10" y="32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6" y="8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215"/>
              <p:cNvSpPr>
                <a:spLocks/>
              </p:cNvSpPr>
              <p:nvPr/>
            </p:nvSpPr>
            <p:spPr bwMode="auto">
              <a:xfrm>
                <a:off x="2347913" y="4310063"/>
                <a:ext cx="104775" cy="120650"/>
              </a:xfrm>
              <a:custGeom>
                <a:avLst/>
                <a:gdLst>
                  <a:gd name="T0" fmla="*/ 2 w 66"/>
                  <a:gd name="T1" fmla="*/ 2 h 76"/>
                  <a:gd name="T2" fmla="*/ 0 w 66"/>
                  <a:gd name="T3" fmla="*/ 2 h 76"/>
                  <a:gd name="T4" fmla="*/ 0 w 66"/>
                  <a:gd name="T5" fmla="*/ 76 h 76"/>
                  <a:gd name="T6" fmla="*/ 66 w 66"/>
                  <a:gd name="T7" fmla="*/ 76 h 76"/>
                  <a:gd name="T8" fmla="*/ 66 w 66"/>
                  <a:gd name="T9" fmla="*/ 0 h 76"/>
                  <a:gd name="T10" fmla="*/ 0 w 66"/>
                  <a:gd name="T11" fmla="*/ 0 h 76"/>
                  <a:gd name="T12" fmla="*/ 0 w 66"/>
                  <a:gd name="T13" fmla="*/ 2 h 76"/>
                  <a:gd name="T14" fmla="*/ 2 w 66"/>
                  <a:gd name="T15" fmla="*/ 2 h 76"/>
                  <a:gd name="T16" fmla="*/ 2 w 66"/>
                  <a:gd name="T17" fmla="*/ 4 h 76"/>
                  <a:gd name="T18" fmla="*/ 62 w 66"/>
                  <a:gd name="T19" fmla="*/ 4 h 76"/>
                  <a:gd name="T20" fmla="*/ 62 w 66"/>
                  <a:gd name="T21" fmla="*/ 72 h 76"/>
                  <a:gd name="T22" fmla="*/ 4 w 66"/>
                  <a:gd name="T23" fmla="*/ 72 h 76"/>
                  <a:gd name="T24" fmla="*/ 4 w 66"/>
                  <a:gd name="T25" fmla="*/ 2 h 76"/>
                  <a:gd name="T26" fmla="*/ 2 w 66"/>
                  <a:gd name="T27" fmla="*/ 2 h 76"/>
                  <a:gd name="T28" fmla="*/ 2 w 66"/>
                  <a:gd name="T29" fmla="*/ 4 h 76"/>
                  <a:gd name="T30" fmla="*/ 2 w 66"/>
                  <a:gd name="T31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76">
                    <a:moveTo>
                      <a:pt x="2" y="2"/>
                    </a:moveTo>
                    <a:lnTo>
                      <a:pt x="0" y="2"/>
                    </a:lnTo>
                    <a:lnTo>
                      <a:pt x="0" y="76"/>
                    </a:lnTo>
                    <a:lnTo>
                      <a:pt x="66" y="76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62" y="4"/>
                    </a:lnTo>
                    <a:lnTo>
                      <a:pt x="62" y="72"/>
                    </a:lnTo>
                    <a:lnTo>
                      <a:pt x="4" y="7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3289132" y="4714726"/>
              <a:ext cx="333375" cy="784225"/>
              <a:chOff x="6966149" y="4714726"/>
              <a:chExt cx="333375" cy="784225"/>
            </a:xfrm>
          </p:grpSpPr>
          <p:sp>
            <p:nvSpPr>
              <p:cNvPr id="181" name="Freeform 216"/>
              <p:cNvSpPr>
                <a:spLocks/>
              </p:cNvSpPr>
              <p:nvPr/>
            </p:nvSpPr>
            <p:spPr bwMode="auto">
              <a:xfrm>
                <a:off x="6975674" y="5018088"/>
                <a:ext cx="307975" cy="477688"/>
              </a:xfrm>
              <a:custGeom>
                <a:avLst/>
                <a:gdLst>
                  <a:gd name="T0" fmla="*/ 0 w 194"/>
                  <a:gd name="T1" fmla="*/ 0 h 394"/>
                  <a:gd name="T2" fmla="*/ 0 w 194"/>
                  <a:gd name="T3" fmla="*/ 0 h 394"/>
                  <a:gd name="T4" fmla="*/ 0 w 194"/>
                  <a:gd name="T5" fmla="*/ 178 h 394"/>
                  <a:gd name="T6" fmla="*/ 0 w 194"/>
                  <a:gd name="T7" fmla="*/ 302 h 394"/>
                  <a:gd name="T8" fmla="*/ 2 w 194"/>
                  <a:gd name="T9" fmla="*/ 362 h 394"/>
                  <a:gd name="T10" fmla="*/ 2 w 194"/>
                  <a:gd name="T11" fmla="*/ 362 h 394"/>
                  <a:gd name="T12" fmla="*/ 6 w 194"/>
                  <a:gd name="T13" fmla="*/ 368 h 394"/>
                  <a:gd name="T14" fmla="*/ 14 w 194"/>
                  <a:gd name="T15" fmla="*/ 372 h 394"/>
                  <a:gd name="T16" fmla="*/ 34 w 194"/>
                  <a:gd name="T17" fmla="*/ 382 h 394"/>
                  <a:gd name="T18" fmla="*/ 48 w 194"/>
                  <a:gd name="T19" fmla="*/ 386 h 394"/>
                  <a:gd name="T20" fmla="*/ 62 w 194"/>
                  <a:gd name="T21" fmla="*/ 390 h 394"/>
                  <a:gd name="T22" fmla="*/ 78 w 194"/>
                  <a:gd name="T23" fmla="*/ 392 h 394"/>
                  <a:gd name="T24" fmla="*/ 96 w 194"/>
                  <a:gd name="T25" fmla="*/ 394 h 394"/>
                  <a:gd name="T26" fmla="*/ 96 w 194"/>
                  <a:gd name="T27" fmla="*/ 394 h 394"/>
                  <a:gd name="T28" fmla="*/ 112 w 194"/>
                  <a:gd name="T29" fmla="*/ 392 h 394"/>
                  <a:gd name="T30" fmla="*/ 130 w 194"/>
                  <a:gd name="T31" fmla="*/ 390 h 394"/>
                  <a:gd name="T32" fmla="*/ 146 w 194"/>
                  <a:gd name="T33" fmla="*/ 386 h 394"/>
                  <a:gd name="T34" fmla="*/ 160 w 194"/>
                  <a:gd name="T35" fmla="*/ 382 h 394"/>
                  <a:gd name="T36" fmla="*/ 172 w 194"/>
                  <a:gd name="T37" fmla="*/ 376 h 394"/>
                  <a:gd name="T38" fmla="*/ 182 w 194"/>
                  <a:gd name="T39" fmla="*/ 372 h 394"/>
                  <a:gd name="T40" fmla="*/ 188 w 194"/>
                  <a:gd name="T41" fmla="*/ 366 h 394"/>
                  <a:gd name="T42" fmla="*/ 192 w 194"/>
                  <a:gd name="T43" fmla="*/ 362 h 394"/>
                  <a:gd name="T44" fmla="*/ 194 w 194"/>
                  <a:gd name="T45" fmla="*/ 0 h 394"/>
                  <a:gd name="T46" fmla="*/ 0 w 194"/>
                  <a:gd name="T47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4" h="394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0" y="302"/>
                    </a:lnTo>
                    <a:lnTo>
                      <a:pt x="2" y="362"/>
                    </a:lnTo>
                    <a:lnTo>
                      <a:pt x="2" y="362"/>
                    </a:lnTo>
                    <a:lnTo>
                      <a:pt x="6" y="368"/>
                    </a:lnTo>
                    <a:lnTo>
                      <a:pt x="14" y="372"/>
                    </a:lnTo>
                    <a:lnTo>
                      <a:pt x="34" y="382"/>
                    </a:lnTo>
                    <a:lnTo>
                      <a:pt x="48" y="386"/>
                    </a:lnTo>
                    <a:lnTo>
                      <a:pt x="62" y="390"/>
                    </a:lnTo>
                    <a:lnTo>
                      <a:pt x="78" y="392"/>
                    </a:lnTo>
                    <a:lnTo>
                      <a:pt x="96" y="394"/>
                    </a:lnTo>
                    <a:lnTo>
                      <a:pt x="96" y="394"/>
                    </a:lnTo>
                    <a:lnTo>
                      <a:pt x="112" y="392"/>
                    </a:lnTo>
                    <a:lnTo>
                      <a:pt x="130" y="390"/>
                    </a:lnTo>
                    <a:lnTo>
                      <a:pt x="146" y="386"/>
                    </a:lnTo>
                    <a:lnTo>
                      <a:pt x="160" y="382"/>
                    </a:lnTo>
                    <a:lnTo>
                      <a:pt x="172" y="376"/>
                    </a:lnTo>
                    <a:lnTo>
                      <a:pt x="182" y="372"/>
                    </a:lnTo>
                    <a:lnTo>
                      <a:pt x="188" y="366"/>
                    </a:lnTo>
                    <a:lnTo>
                      <a:pt x="192" y="362"/>
                    </a:lnTo>
                    <a:lnTo>
                      <a:pt x="19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217"/>
              <p:cNvSpPr>
                <a:spLocks/>
              </p:cNvSpPr>
              <p:nvPr/>
            </p:nvSpPr>
            <p:spPr bwMode="auto">
              <a:xfrm>
                <a:off x="6982024" y="5391001"/>
                <a:ext cx="295275" cy="104775"/>
              </a:xfrm>
              <a:custGeom>
                <a:avLst/>
                <a:gdLst>
                  <a:gd name="T0" fmla="*/ 184 w 186"/>
                  <a:gd name="T1" fmla="*/ 32 h 66"/>
                  <a:gd name="T2" fmla="*/ 182 w 186"/>
                  <a:gd name="T3" fmla="*/ 38 h 66"/>
                  <a:gd name="T4" fmla="*/ 178 w 186"/>
                  <a:gd name="T5" fmla="*/ 44 h 66"/>
                  <a:gd name="T6" fmla="*/ 144 w 186"/>
                  <a:gd name="T7" fmla="*/ 58 h 66"/>
                  <a:gd name="T8" fmla="*/ 94 w 186"/>
                  <a:gd name="T9" fmla="*/ 64 h 66"/>
                  <a:gd name="T10" fmla="*/ 74 w 186"/>
                  <a:gd name="T11" fmla="*/ 64 h 66"/>
                  <a:gd name="T12" fmla="*/ 42 w 186"/>
                  <a:gd name="T13" fmla="*/ 58 h 66"/>
                  <a:gd name="T14" fmla="*/ 28 w 186"/>
                  <a:gd name="T15" fmla="*/ 54 h 66"/>
                  <a:gd name="T16" fmla="*/ 8 w 186"/>
                  <a:gd name="T17" fmla="*/ 44 h 66"/>
                  <a:gd name="T18" fmla="*/ 4 w 186"/>
                  <a:gd name="T19" fmla="*/ 38 h 66"/>
                  <a:gd name="T20" fmla="*/ 2 w 186"/>
                  <a:gd name="T21" fmla="*/ 32 h 66"/>
                  <a:gd name="T22" fmla="*/ 8 w 186"/>
                  <a:gd name="T23" fmla="*/ 20 h 66"/>
                  <a:gd name="T24" fmla="*/ 22 w 186"/>
                  <a:gd name="T25" fmla="*/ 12 h 66"/>
                  <a:gd name="T26" fmla="*/ 66 w 186"/>
                  <a:gd name="T27" fmla="*/ 2 h 66"/>
                  <a:gd name="T28" fmla="*/ 94 w 186"/>
                  <a:gd name="T29" fmla="*/ 2 h 66"/>
                  <a:gd name="T30" fmla="*/ 130 w 186"/>
                  <a:gd name="T31" fmla="*/ 4 h 66"/>
                  <a:gd name="T32" fmla="*/ 158 w 186"/>
                  <a:gd name="T33" fmla="*/ 10 h 66"/>
                  <a:gd name="T34" fmla="*/ 170 w 186"/>
                  <a:gd name="T35" fmla="*/ 14 h 66"/>
                  <a:gd name="T36" fmla="*/ 178 w 186"/>
                  <a:gd name="T37" fmla="*/ 20 h 66"/>
                  <a:gd name="T38" fmla="*/ 184 w 186"/>
                  <a:gd name="T39" fmla="*/ 32 h 66"/>
                  <a:gd name="T40" fmla="*/ 186 w 186"/>
                  <a:gd name="T41" fmla="*/ 32 h 66"/>
                  <a:gd name="T42" fmla="*/ 184 w 186"/>
                  <a:gd name="T43" fmla="*/ 24 h 66"/>
                  <a:gd name="T44" fmla="*/ 180 w 186"/>
                  <a:gd name="T45" fmla="*/ 18 h 66"/>
                  <a:gd name="T46" fmla="*/ 146 w 186"/>
                  <a:gd name="T47" fmla="*/ 4 h 66"/>
                  <a:gd name="T48" fmla="*/ 94 w 186"/>
                  <a:gd name="T49" fmla="*/ 0 h 66"/>
                  <a:gd name="T50" fmla="*/ 74 w 186"/>
                  <a:gd name="T51" fmla="*/ 0 h 66"/>
                  <a:gd name="T52" fmla="*/ 42 w 186"/>
                  <a:gd name="T53" fmla="*/ 4 h 66"/>
                  <a:gd name="T54" fmla="*/ 28 w 186"/>
                  <a:gd name="T55" fmla="*/ 8 h 66"/>
                  <a:gd name="T56" fmla="*/ 8 w 186"/>
                  <a:gd name="T57" fmla="*/ 18 h 66"/>
                  <a:gd name="T58" fmla="*/ 2 w 186"/>
                  <a:gd name="T59" fmla="*/ 24 h 66"/>
                  <a:gd name="T60" fmla="*/ 0 w 186"/>
                  <a:gd name="T61" fmla="*/ 32 h 66"/>
                  <a:gd name="T62" fmla="*/ 8 w 186"/>
                  <a:gd name="T63" fmla="*/ 46 h 66"/>
                  <a:gd name="T64" fmla="*/ 22 w 186"/>
                  <a:gd name="T65" fmla="*/ 54 h 66"/>
                  <a:gd name="T66" fmla="*/ 66 w 186"/>
                  <a:gd name="T67" fmla="*/ 64 h 66"/>
                  <a:gd name="T68" fmla="*/ 94 w 186"/>
                  <a:gd name="T69" fmla="*/ 66 h 66"/>
                  <a:gd name="T70" fmla="*/ 130 w 186"/>
                  <a:gd name="T71" fmla="*/ 64 h 66"/>
                  <a:gd name="T72" fmla="*/ 158 w 186"/>
                  <a:gd name="T73" fmla="*/ 56 h 66"/>
                  <a:gd name="T74" fmla="*/ 170 w 186"/>
                  <a:gd name="T75" fmla="*/ 52 h 66"/>
                  <a:gd name="T76" fmla="*/ 180 w 186"/>
                  <a:gd name="T77" fmla="*/ 46 h 66"/>
                  <a:gd name="T78" fmla="*/ 186 w 186"/>
                  <a:gd name="T79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6" h="66">
                    <a:moveTo>
                      <a:pt x="186" y="32"/>
                    </a:moveTo>
                    <a:lnTo>
                      <a:pt x="184" y="32"/>
                    </a:lnTo>
                    <a:lnTo>
                      <a:pt x="184" y="32"/>
                    </a:lnTo>
                    <a:lnTo>
                      <a:pt x="182" y="38"/>
                    </a:lnTo>
                    <a:lnTo>
                      <a:pt x="178" y="44"/>
                    </a:lnTo>
                    <a:lnTo>
                      <a:pt x="178" y="44"/>
                    </a:lnTo>
                    <a:lnTo>
                      <a:pt x="164" y="52"/>
                    </a:lnTo>
                    <a:lnTo>
                      <a:pt x="144" y="58"/>
                    </a:lnTo>
                    <a:lnTo>
                      <a:pt x="120" y="62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74" y="64"/>
                    </a:lnTo>
                    <a:lnTo>
                      <a:pt x="58" y="62"/>
                    </a:lnTo>
                    <a:lnTo>
                      <a:pt x="42" y="58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16" y="5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3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2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22" y="12"/>
                    </a:lnTo>
                    <a:lnTo>
                      <a:pt x="42" y="6"/>
                    </a:lnTo>
                    <a:lnTo>
                      <a:pt x="66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112" y="2"/>
                    </a:lnTo>
                    <a:lnTo>
                      <a:pt x="130" y="4"/>
                    </a:lnTo>
                    <a:lnTo>
                      <a:pt x="144" y="6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70" y="14"/>
                    </a:lnTo>
                    <a:lnTo>
                      <a:pt x="178" y="20"/>
                    </a:lnTo>
                    <a:lnTo>
                      <a:pt x="178" y="20"/>
                    </a:lnTo>
                    <a:lnTo>
                      <a:pt x="182" y="26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2"/>
                    </a:lnTo>
                    <a:lnTo>
                      <a:pt x="186" y="32"/>
                    </a:lnTo>
                    <a:lnTo>
                      <a:pt x="184" y="24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64" y="10"/>
                    </a:lnTo>
                    <a:lnTo>
                      <a:pt x="146" y="4"/>
                    </a:lnTo>
                    <a:lnTo>
                      <a:pt x="12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74" y="0"/>
                    </a:lnTo>
                    <a:lnTo>
                      <a:pt x="58" y="2"/>
                    </a:lnTo>
                    <a:lnTo>
                      <a:pt x="42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16" y="14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22" y="54"/>
                    </a:lnTo>
                    <a:lnTo>
                      <a:pt x="42" y="60"/>
                    </a:lnTo>
                    <a:lnTo>
                      <a:pt x="66" y="64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112" y="66"/>
                    </a:lnTo>
                    <a:lnTo>
                      <a:pt x="130" y="64"/>
                    </a:lnTo>
                    <a:lnTo>
                      <a:pt x="146" y="60"/>
                    </a:lnTo>
                    <a:lnTo>
                      <a:pt x="158" y="56"/>
                    </a:lnTo>
                    <a:lnTo>
                      <a:pt x="158" y="56"/>
                    </a:lnTo>
                    <a:lnTo>
                      <a:pt x="170" y="52"/>
                    </a:lnTo>
                    <a:lnTo>
                      <a:pt x="180" y="46"/>
                    </a:lnTo>
                    <a:lnTo>
                      <a:pt x="180" y="46"/>
                    </a:lnTo>
                    <a:lnTo>
                      <a:pt x="184" y="38"/>
                    </a:lnTo>
                    <a:lnTo>
                      <a:pt x="186" y="32"/>
                    </a:lnTo>
                    <a:lnTo>
                      <a:pt x="186" y="32"/>
                    </a:lnTo>
                    <a:close/>
                  </a:path>
                </a:pathLst>
              </a:custGeom>
              <a:solidFill>
                <a:srgbClr val="93959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221"/>
              <p:cNvSpPr>
                <a:spLocks/>
              </p:cNvSpPr>
              <p:nvPr/>
            </p:nvSpPr>
            <p:spPr bwMode="auto">
              <a:xfrm>
                <a:off x="6966149" y="4768701"/>
                <a:ext cx="333375" cy="730250"/>
              </a:xfrm>
              <a:custGeom>
                <a:avLst/>
                <a:gdLst>
                  <a:gd name="T0" fmla="*/ 0 w 210"/>
                  <a:gd name="T1" fmla="*/ 420 h 460"/>
                  <a:gd name="T2" fmla="*/ 0 w 210"/>
                  <a:gd name="T3" fmla="*/ 420 h 460"/>
                  <a:gd name="T4" fmla="*/ 12 w 210"/>
                  <a:gd name="T5" fmla="*/ 438 h 460"/>
                  <a:gd name="T6" fmla="*/ 20 w 210"/>
                  <a:gd name="T7" fmla="*/ 442 h 460"/>
                  <a:gd name="T8" fmla="*/ 52 w 210"/>
                  <a:gd name="T9" fmla="*/ 454 h 460"/>
                  <a:gd name="T10" fmla="*/ 104 w 210"/>
                  <a:gd name="T11" fmla="*/ 460 h 460"/>
                  <a:gd name="T12" fmla="*/ 122 w 210"/>
                  <a:gd name="T13" fmla="*/ 460 h 460"/>
                  <a:gd name="T14" fmla="*/ 154 w 210"/>
                  <a:gd name="T15" fmla="*/ 454 h 460"/>
                  <a:gd name="T16" fmla="*/ 170 w 210"/>
                  <a:gd name="T17" fmla="*/ 450 h 460"/>
                  <a:gd name="T18" fmla="*/ 194 w 210"/>
                  <a:gd name="T19" fmla="*/ 438 h 460"/>
                  <a:gd name="T20" fmla="*/ 202 w 210"/>
                  <a:gd name="T21" fmla="*/ 428 h 460"/>
                  <a:gd name="T22" fmla="*/ 206 w 210"/>
                  <a:gd name="T23" fmla="*/ 420 h 460"/>
                  <a:gd name="T24" fmla="*/ 210 w 210"/>
                  <a:gd name="T25" fmla="*/ 2 h 460"/>
                  <a:gd name="T26" fmla="*/ 208 w 210"/>
                  <a:gd name="T27" fmla="*/ 0 h 460"/>
                  <a:gd name="T28" fmla="*/ 206 w 210"/>
                  <a:gd name="T29" fmla="*/ 0 h 460"/>
                  <a:gd name="T30" fmla="*/ 200 w 210"/>
                  <a:gd name="T31" fmla="*/ 420 h 460"/>
                  <a:gd name="T32" fmla="*/ 200 w 210"/>
                  <a:gd name="T33" fmla="*/ 418 h 460"/>
                  <a:gd name="T34" fmla="*/ 198 w 210"/>
                  <a:gd name="T35" fmla="*/ 426 h 460"/>
                  <a:gd name="T36" fmla="*/ 190 w 210"/>
                  <a:gd name="T37" fmla="*/ 434 h 460"/>
                  <a:gd name="T38" fmla="*/ 174 w 210"/>
                  <a:gd name="T39" fmla="*/ 442 h 460"/>
                  <a:gd name="T40" fmla="*/ 130 w 210"/>
                  <a:gd name="T41" fmla="*/ 454 h 460"/>
                  <a:gd name="T42" fmla="*/ 104 w 210"/>
                  <a:gd name="T43" fmla="*/ 456 h 460"/>
                  <a:gd name="T44" fmla="*/ 70 w 210"/>
                  <a:gd name="T45" fmla="*/ 454 h 460"/>
                  <a:gd name="T46" fmla="*/ 38 w 210"/>
                  <a:gd name="T47" fmla="*/ 446 h 460"/>
                  <a:gd name="T48" fmla="*/ 26 w 210"/>
                  <a:gd name="T49" fmla="*/ 440 h 460"/>
                  <a:gd name="T50" fmla="*/ 16 w 210"/>
                  <a:gd name="T51" fmla="*/ 434 h 460"/>
                  <a:gd name="T52" fmla="*/ 6 w 210"/>
                  <a:gd name="T53" fmla="*/ 418 h 460"/>
                  <a:gd name="T54" fmla="*/ 6 w 210"/>
                  <a:gd name="T55" fmla="*/ 420 h 460"/>
                  <a:gd name="T56" fmla="*/ 4 w 210"/>
                  <a:gd name="T57" fmla="*/ 2 h 460"/>
                  <a:gd name="T58" fmla="*/ 2 w 210"/>
                  <a:gd name="T59" fmla="*/ 0 h 460"/>
                  <a:gd name="T60" fmla="*/ 0 w 210"/>
                  <a:gd name="T61" fmla="*/ 0 h 460"/>
                  <a:gd name="T62" fmla="*/ 0 w 210"/>
                  <a:gd name="T63" fmla="*/ 2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0" h="460">
                    <a:moveTo>
                      <a:pt x="0" y="2"/>
                    </a:moveTo>
                    <a:lnTo>
                      <a:pt x="0" y="420"/>
                    </a:lnTo>
                    <a:lnTo>
                      <a:pt x="0" y="420"/>
                    </a:lnTo>
                    <a:lnTo>
                      <a:pt x="0" y="420"/>
                    </a:lnTo>
                    <a:lnTo>
                      <a:pt x="4" y="430"/>
                    </a:lnTo>
                    <a:lnTo>
                      <a:pt x="12" y="438"/>
                    </a:lnTo>
                    <a:lnTo>
                      <a:pt x="12" y="438"/>
                    </a:lnTo>
                    <a:lnTo>
                      <a:pt x="20" y="442"/>
                    </a:lnTo>
                    <a:lnTo>
                      <a:pt x="30" y="448"/>
                    </a:lnTo>
                    <a:lnTo>
                      <a:pt x="52" y="454"/>
                    </a:lnTo>
                    <a:lnTo>
                      <a:pt x="78" y="460"/>
                    </a:lnTo>
                    <a:lnTo>
                      <a:pt x="104" y="460"/>
                    </a:lnTo>
                    <a:lnTo>
                      <a:pt x="104" y="460"/>
                    </a:lnTo>
                    <a:lnTo>
                      <a:pt x="122" y="460"/>
                    </a:lnTo>
                    <a:lnTo>
                      <a:pt x="138" y="458"/>
                    </a:lnTo>
                    <a:lnTo>
                      <a:pt x="154" y="454"/>
                    </a:lnTo>
                    <a:lnTo>
                      <a:pt x="170" y="450"/>
                    </a:lnTo>
                    <a:lnTo>
                      <a:pt x="170" y="450"/>
                    </a:lnTo>
                    <a:lnTo>
                      <a:pt x="182" y="444"/>
                    </a:lnTo>
                    <a:lnTo>
                      <a:pt x="194" y="438"/>
                    </a:lnTo>
                    <a:lnTo>
                      <a:pt x="194" y="438"/>
                    </a:lnTo>
                    <a:lnTo>
                      <a:pt x="202" y="428"/>
                    </a:lnTo>
                    <a:lnTo>
                      <a:pt x="206" y="420"/>
                    </a:lnTo>
                    <a:lnTo>
                      <a:pt x="206" y="420"/>
                    </a:lnTo>
                    <a:lnTo>
                      <a:pt x="210" y="2"/>
                    </a:lnTo>
                    <a:lnTo>
                      <a:pt x="210" y="2"/>
                    </a:lnTo>
                    <a:lnTo>
                      <a:pt x="210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6" y="0"/>
                    </a:lnTo>
                    <a:lnTo>
                      <a:pt x="206" y="2"/>
                    </a:lnTo>
                    <a:lnTo>
                      <a:pt x="200" y="420"/>
                    </a:lnTo>
                    <a:lnTo>
                      <a:pt x="202" y="420"/>
                    </a:lnTo>
                    <a:lnTo>
                      <a:pt x="200" y="418"/>
                    </a:lnTo>
                    <a:lnTo>
                      <a:pt x="200" y="418"/>
                    </a:lnTo>
                    <a:lnTo>
                      <a:pt x="198" y="426"/>
                    </a:lnTo>
                    <a:lnTo>
                      <a:pt x="190" y="434"/>
                    </a:lnTo>
                    <a:lnTo>
                      <a:pt x="190" y="434"/>
                    </a:lnTo>
                    <a:lnTo>
                      <a:pt x="184" y="438"/>
                    </a:lnTo>
                    <a:lnTo>
                      <a:pt x="174" y="442"/>
                    </a:lnTo>
                    <a:lnTo>
                      <a:pt x="154" y="450"/>
                    </a:lnTo>
                    <a:lnTo>
                      <a:pt x="130" y="454"/>
                    </a:lnTo>
                    <a:lnTo>
                      <a:pt x="104" y="456"/>
                    </a:lnTo>
                    <a:lnTo>
                      <a:pt x="104" y="456"/>
                    </a:lnTo>
                    <a:lnTo>
                      <a:pt x="86" y="456"/>
                    </a:lnTo>
                    <a:lnTo>
                      <a:pt x="70" y="454"/>
                    </a:lnTo>
                    <a:lnTo>
                      <a:pt x="54" y="450"/>
                    </a:lnTo>
                    <a:lnTo>
                      <a:pt x="38" y="446"/>
                    </a:lnTo>
                    <a:lnTo>
                      <a:pt x="38" y="446"/>
                    </a:lnTo>
                    <a:lnTo>
                      <a:pt x="26" y="440"/>
                    </a:lnTo>
                    <a:lnTo>
                      <a:pt x="16" y="434"/>
                    </a:lnTo>
                    <a:lnTo>
                      <a:pt x="16" y="434"/>
                    </a:lnTo>
                    <a:lnTo>
                      <a:pt x="8" y="426"/>
                    </a:lnTo>
                    <a:lnTo>
                      <a:pt x="6" y="418"/>
                    </a:lnTo>
                    <a:lnTo>
                      <a:pt x="2" y="420"/>
                    </a:lnTo>
                    <a:lnTo>
                      <a:pt x="6" y="42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222"/>
              <p:cNvSpPr>
                <a:spLocks/>
              </p:cNvSpPr>
              <p:nvPr/>
            </p:nvSpPr>
            <p:spPr bwMode="auto">
              <a:xfrm>
                <a:off x="6966149" y="4714726"/>
                <a:ext cx="333375" cy="123825"/>
              </a:xfrm>
              <a:custGeom>
                <a:avLst/>
                <a:gdLst>
                  <a:gd name="T0" fmla="*/ 206 w 210"/>
                  <a:gd name="T1" fmla="*/ 38 h 78"/>
                  <a:gd name="T2" fmla="*/ 204 w 210"/>
                  <a:gd name="T3" fmla="*/ 44 h 78"/>
                  <a:gd name="T4" fmla="*/ 198 w 210"/>
                  <a:gd name="T5" fmla="*/ 52 h 78"/>
                  <a:gd name="T6" fmla="*/ 184 w 210"/>
                  <a:gd name="T7" fmla="*/ 60 h 78"/>
                  <a:gd name="T8" fmla="*/ 162 w 210"/>
                  <a:gd name="T9" fmla="*/ 66 h 78"/>
                  <a:gd name="T10" fmla="*/ 106 w 210"/>
                  <a:gd name="T11" fmla="*/ 72 h 78"/>
                  <a:gd name="T12" fmla="*/ 84 w 210"/>
                  <a:gd name="T13" fmla="*/ 72 h 78"/>
                  <a:gd name="T14" fmla="*/ 48 w 210"/>
                  <a:gd name="T15" fmla="*/ 66 h 78"/>
                  <a:gd name="T16" fmla="*/ 32 w 210"/>
                  <a:gd name="T17" fmla="*/ 62 h 78"/>
                  <a:gd name="T18" fmla="*/ 12 w 210"/>
                  <a:gd name="T19" fmla="*/ 52 h 78"/>
                  <a:gd name="T20" fmla="*/ 6 w 210"/>
                  <a:gd name="T21" fmla="*/ 44 h 78"/>
                  <a:gd name="T22" fmla="*/ 4 w 210"/>
                  <a:gd name="T23" fmla="*/ 38 h 78"/>
                  <a:gd name="T24" fmla="*/ 12 w 210"/>
                  <a:gd name="T25" fmla="*/ 26 h 78"/>
                  <a:gd name="T26" fmla="*/ 18 w 210"/>
                  <a:gd name="T27" fmla="*/ 22 h 78"/>
                  <a:gd name="T28" fmla="*/ 48 w 210"/>
                  <a:gd name="T29" fmla="*/ 10 h 78"/>
                  <a:gd name="T30" fmla="*/ 74 w 210"/>
                  <a:gd name="T31" fmla="*/ 6 h 78"/>
                  <a:gd name="T32" fmla="*/ 106 w 210"/>
                  <a:gd name="T33" fmla="*/ 4 h 78"/>
                  <a:gd name="T34" fmla="*/ 144 w 210"/>
                  <a:gd name="T35" fmla="*/ 8 h 78"/>
                  <a:gd name="T36" fmla="*/ 178 w 210"/>
                  <a:gd name="T37" fmla="*/ 16 h 78"/>
                  <a:gd name="T38" fmla="*/ 190 w 210"/>
                  <a:gd name="T39" fmla="*/ 20 h 78"/>
                  <a:gd name="T40" fmla="*/ 198 w 210"/>
                  <a:gd name="T41" fmla="*/ 26 h 78"/>
                  <a:gd name="T42" fmla="*/ 206 w 210"/>
                  <a:gd name="T43" fmla="*/ 38 h 78"/>
                  <a:gd name="T44" fmla="*/ 210 w 210"/>
                  <a:gd name="T45" fmla="*/ 38 h 78"/>
                  <a:gd name="T46" fmla="*/ 210 w 210"/>
                  <a:gd name="T47" fmla="*/ 34 h 78"/>
                  <a:gd name="T48" fmla="*/ 202 w 210"/>
                  <a:gd name="T49" fmla="*/ 22 h 78"/>
                  <a:gd name="T50" fmla="*/ 194 w 210"/>
                  <a:gd name="T51" fmla="*/ 18 h 78"/>
                  <a:gd name="T52" fmla="*/ 164 w 210"/>
                  <a:gd name="T53" fmla="*/ 6 h 78"/>
                  <a:gd name="T54" fmla="*/ 136 w 210"/>
                  <a:gd name="T55" fmla="*/ 2 h 78"/>
                  <a:gd name="T56" fmla="*/ 106 w 210"/>
                  <a:gd name="T57" fmla="*/ 0 h 78"/>
                  <a:gd name="T58" fmla="*/ 64 w 210"/>
                  <a:gd name="T59" fmla="*/ 2 h 78"/>
                  <a:gd name="T60" fmla="*/ 32 w 210"/>
                  <a:gd name="T61" fmla="*/ 10 h 78"/>
                  <a:gd name="T62" fmla="*/ 18 w 210"/>
                  <a:gd name="T63" fmla="*/ 16 h 78"/>
                  <a:gd name="T64" fmla="*/ 8 w 210"/>
                  <a:gd name="T65" fmla="*/ 22 h 78"/>
                  <a:gd name="T66" fmla="*/ 0 w 210"/>
                  <a:gd name="T67" fmla="*/ 34 h 78"/>
                  <a:gd name="T68" fmla="*/ 0 w 210"/>
                  <a:gd name="T69" fmla="*/ 38 h 78"/>
                  <a:gd name="T70" fmla="*/ 2 w 210"/>
                  <a:gd name="T71" fmla="*/ 48 h 78"/>
                  <a:gd name="T72" fmla="*/ 8 w 210"/>
                  <a:gd name="T73" fmla="*/ 54 h 78"/>
                  <a:gd name="T74" fmla="*/ 24 w 210"/>
                  <a:gd name="T75" fmla="*/ 64 h 78"/>
                  <a:gd name="T76" fmla="*/ 46 w 210"/>
                  <a:gd name="T77" fmla="*/ 72 h 78"/>
                  <a:gd name="T78" fmla="*/ 106 w 210"/>
                  <a:gd name="T79" fmla="*/ 78 h 78"/>
                  <a:gd name="T80" fmla="*/ 126 w 210"/>
                  <a:gd name="T81" fmla="*/ 78 h 78"/>
                  <a:gd name="T82" fmla="*/ 164 w 210"/>
                  <a:gd name="T83" fmla="*/ 72 h 78"/>
                  <a:gd name="T84" fmla="*/ 178 w 210"/>
                  <a:gd name="T85" fmla="*/ 66 h 78"/>
                  <a:gd name="T86" fmla="*/ 202 w 210"/>
                  <a:gd name="T87" fmla="*/ 54 h 78"/>
                  <a:gd name="T88" fmla="*/ 208 w 210"/>
                  <a:gd name="T89" fmla="*/ 48 h 78"/>
                  <a:gd name="T90" fmla="*/ 210 w 210"/>
                  <a:gd name="T91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0" h="78">
                    <a:moveTo>
                      <a:pt x="208" y="38"/>
                    </a:moveTo>
                    <a:lnTo>
                      <a:pt x="206" y="38"/>
                    </a:lnTo>
                    <a:lnTo>
                      <a:pt x="206" y="38"/>
                    </a:lnTo>
                    <a:lnTo>
                      <a:pt x="204" y="44"/>
                    </a:lnTo>
                    <a:lnTo>
                      <a:pt x="198" y="52"/>
                    </a:lnTo>
                    <a:lnTo>
                      <a:pt x="198" y="52"/>
                    </a:lnTo>
                    <a:lnTo>
                      <a:pt x="192" y="56"/>
                    </a:lnTo>
                    <a:lnTo>
                      <a:pt x="184" y="60"/>
                    </a:lnTo>
                    <a:lnTo>
                      <a:pt x="162" y="66"/>
                    </a:lnTo>
                    <a:lnTo>
                      <a:pt x="162" y="66"/>
                    </a:lnTo>
                    <a:lnTo>
                      <a:pt x="136" y="72"/>
                    </a:lnTo>
                    <a:lnTo>
                      <a:pt x="106" y="72"/>
                    </a:lnTo>
                    <a:lnTo>
                      <a:pt x="106" y="72"/>
                    </a:lnTo>
                    <a:lnTo>
                      <a:pt x="84" y="72"/>
                    </a:lnTo>
                    <a:lnTo>
                      <a:pt x="66" y="70"/>
                    </a:lnTo>
                    <a:lnTo>
                      <a:pt x="48" y="66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0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8" y="22"/>
                    </a:lnTo>
                    <a:lnTo>
                      <a:pt x="26" y="18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74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26" y="6"/>
                    </a:lnTo>
                    <a:lnTo>
                      <a:pt x="144" y="8"/>
                    </a:lnTo>
                    <a:lnTo>
                      <a:pt x="162" y="10"/>
                    </a:lnTo>
                    <a:lnTo>
                      <a:pt x="178" y="16"/>
                    </a:lnTo>
                    <a:lnTo>
                      <a:pt x="178" y="16"/>
                    </a:lnTo>
                    <a:lnTo>
                      <a:pt x="190" y="20"/>
                    </a:lnTo>
                    <a:lnTo>
                      <a:pt x="198" y="26"/>
                    </a:lnTo>
                    <a:lnTo>
                      <a:pt x="198" y="26"/>
                    </a:lnTo>
                    <a:lnTo>
                      <a:pt x="204" y="32"/>
                    </a:lnTo>
                    <a:lnTo>
                      <a:pt x="206" y="38"/>
                    </a:lnTo>
                    <a:lnTo>
                      <a:pt x="208" y="38"/>
                    </a:lnTo>
                    <a:lnTo>
                      <a:pt x="210" y="38"/>
                    </a:lnTo>
                    <a:lnTo>
                      <a:pt x="210" y="38"/>
                    </a:lnTo>
                    <a:lnTo>
                      <a:pt x="210" y="34"/>
                    </a:lnTo>
                    <a:lnTo>
                      <a:pt x="208" y="30"/>
                    </a:lnTo>
                    <a:lnTo>
                      <a:pt x="202" y="22"/>
                    </a:lnTo>
                    <a:lnTo>
                      <a:pt x="202" y="22"/>
                    </a:lnTo>
                    <a:lnTo>
                      <a:pt x="194" y="18"/>
                    </a:lnTo>
                    <a:lnTo>
                      <a:pt x="186" y="14"/>
                    </a:lnTo>
                    <a:lnTo>
                      <a:pt x="164" y="6"/>
                    </a:lnTo>
                    <a:lnTo>
                      <a:pt x="164" y="6"/>
                    </a:lnTo>
                    <a:lnTo>
                      <a:pt x="136" y="2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84" y="0"/>
                    </a:lnTo>
                    <a:lnTo>
                      <a:pt x="64" y="2"/>
                    </a:lnTo>
                    <a:lnTo>
                      <a:pt x="46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18" y="1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6" y="60"/>
                    </a:lnTo>
                    <a:lnTo>
                      <a:pt x="24" y="64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74" y="76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26" y="78"/>
                    </a:lnTo>
                    <a:lnTo>
                      <a:pt x="146" y="74"/>
                    </a:lnTo>
                    <a:lnTo>
                      <a:pt x="164" y="72"/>
                    </a:lnTo>
                    <a:lnTo>
                      <a:pt x="178" y="66"/>
                    </a:lnTo>
                    <a:lnTo>
                      <a:pt x="178" y="66"/>
                    </a:lnTo>
                    <a:lnTo>
                      <a:pt x="192" y="62"/>
                    </a:lnTo>
                    <a:lnTo>
                      <a:pt x="202" y="54"/>
                    </a:lnTo>
                    <a:lnTo>
                      <a:pt x="202" y="54"/>
                    </a:lnTo>
                    <a:lnTo>
                      <a:pt x="208" y="48"/>
                    </a:lnTo>
                    <a:lnTo>
                      <a:pt x="210" y="44"/>
                    </a:lnTo>
                    <a:lnTo>
                      <a:pt x="210" y="38"/>
                    </a:lnTo>
                    <a:lnTo>
                      <a:pt x="20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 bwMode="auto">
              <a:xfrm>
                <a:off x="6975674" y="4979683"/>
                <a:ext cx="301625" cy="76809"/>
              </a:xfrm>
              <a:prstGeom prst="ellipse">
                <a:avLst/>
              </a:prstGeom>
              <a:solidFill>
                <a:srgbClr val="53A9FF"/>
              </a:solidFill>
              <a:ln w="12700" cap="flat" cmpd="sng" algn="ctr">
                <a:solidFill>
                  <a:srgbClr val="53A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" name="Bent Arrow 185"/>
            <p:cNvSpPr/>
            <p:nvPr/>
          </p:nvSpPr>
          <p:spPr bwMode="auto">
            <a:xfrm rot="5400000">
              <a:off x="3315358" y="4500435"/>
              <a:ext cx="192922" cy="195263"/>
            </a:xfrm>
            <a:prstGeom prst="bentArrow">
              <a:avLst>
                <a:gd name="adj1" fmla="val 18151"/>
                <a:gd name="adj2" fmla="val 25000"/>
                <a:gd name="adj3" fmla="val 25000"/>
                <a:gd name="adj4" fmla="val 43750"/>
              </a:avLst>
            </a:prstGeom>
            <a:solidFill>
              <a:srgbClr val="53A9FF"/>
            </a:solidFill>
            <a:ln w="6350" cap="flat" cmpd="sng" algn="ctr">
              <a:solidFill>
                <a:srgbClr val="53A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0" name="TextBox 189"/>
          <p:cNvSpPr txBox="1"/>
          <p:nvPr/>
        </p:nvSpPr>
        <p:spPr>
          <a:xfrm>
            <a:off x="4528907" y="4506464"/>
            <a:ext cx="1353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Biomarker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859935" y="5167626"/>
            <a:ext cx="684828" cy="298851"/>
          </a:xfrm>
          <a:prstGeom prst="rightArrow">
            <a:avLst/>
          </a:prstGeom>
          <a:solidFill>
            <a:srgbClr val="53A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8522" y="4559657"/>
            <a:ext cx="2101450" cy="1323439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00"/>
                </a:solidFill>
              </a:rPr>
              <a:t>Does the drug engage and modulate the target (PD)?</a:t>
            </a:r>
            <a:endParaRPr lang="en-US" b="1" i="1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15423" y="4901763"/>
            <a:ext cx="913990" cy="913990"/>
            <a:chOff x="4715423" y="4901763"/>
            <a:chExt cx="913990" cy="913990"/>
          </a:xfrm>
        </p:grpSpPr>
        <p:sp>
          <p:nvSpPr>
            <p:cNvPr id="93" name="Oval 92"/>
            <p:cNvSpPr/>
            <p:nvPr/>
          </p:nvSpPr>
          <p:spPr bwMode="auto">
            <a:xfrm>
              <a:off x="4715423" y="4901763"/>
              <a:ext cx="913990" cy="913990"/>
            </a:xfrm>
            <a:prstGeom prst="ellipse">
              <a:avLst/>
            </a:prstGeom>
            <a:solidFill>
              <a:srgbClr val="AFD7FF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676" y="5410208"/>
              <a:ext cx="481544" cy="3901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994" y="5095715"/>
              <a:ext cx="432780" cy="4571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959" y="5264100"/>
              <a:ext cx="231629" cy="53640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29" y="5078188"/>
              <a:ext cx="499831" cy="3718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306" y="4970414"/>
              <a:ext cx="390112" cy="493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208" y="4966651"/>
              <a:ext cx="420589" cy="46325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920" y="5350632"/>
              <a:ext cx="518117" cy="329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3144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Title 2387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984885"/>
          </a:xfrm>
        </p:spPr>
        <p:txBody>
          <a:bodyPr/>
          <a:lstStyle/>
          <a:p>
            <a:r>
              <a:rPr lang="en-US" dirty="0" smtClean="0"/>
              <a:t>Is there a dose-dependent relationship in human subjects?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01677" y="1418028"/>
            <a:ext cx="3516019" cy="4242799"/>
            <a:chOff x="639030" y="1256152"/>
            <a:chExt cx="3516019" cy="4242799"/>
          </a:xfrm>
        </p:grpSpPr>
        <p:sp>
          <p:nvSpPr>
            <p:cNvPr id="13" name="TextBox 12"/>
            <p:cNvSpPr txBox="1"/>
            <p:nvPr/>
          </p:nvSpPr>
          <p:spPr>
            <a:xfrm>
              <a:off x="930931" y="1256152"/>
              <a:ext cx="3148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</a:rPr>
                <a:t>Healthy Volunteers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391" name="Group 2390"/>
            <p:cNvGrpSpPr/>
            <p:nvPr/>
          </p:nvGrpSpPr>
          <p:grpSpPr>
            <a:xfrm>
              <a:off x="1902505" y="2024063"/>
              <a:ext cx="1079500" cy="3397250"/>
              <a:chOff x="1084263" y="1852613"/>
              <a:chExt cx="1079500" cy="3397250"/>
            </a:xfrm>
          </p:grpSpPr>
          <p:sp>
            <p:nvSpPr>
              <p:cNvPr id="2251" name="Freeform 5"/>
              <p:cNvSpPr>
                <a:spLocks/>
              </p:cNvSpPr>
              <p:nvPr/>
            </p:nvSpPr>
            <p:spPr bwMode="auto">
              <a:xfrm>
                <a:off x="1611313" y="4675188"/>
                <a:ext cx="352425" cy="536575"/>
              </a:xfrm>
              <a:custGeom>
                <a:avLst/>
                <a:gdLst>
                  <a:gd name="T0" fmla="*/ 80 w 222"/>
                  <a:gd name="T1" fmla="*/ 0 h 338"/>
                  <a:gd name="T2" fmla="*/ 108 w 222"/>
                  <a:gd name="T3" fmla="*/ 50 h 338"/>
                  <a:gd name="T4" fmla="*/ 120 w 222"/>
                  <a:gd name="T5" fmla="*/ 70 h 338"/>
                  <a:gd name="T6" fmla="*/ 158 w 222"/>
                  <a:gd name="T7" fmla="*/ 112 h 338"/>
                  <a:gd name="T8" fmla="*/ 190 w 222"/>
                  <a:gd name="T9" fmla="*/ 150 h 338"/>
                  <a:gd name="T10" fmla="*/ 198 w 222"/>
                  <a:gd name="T11" fmla="*/ 162 h 338"/>
                  <a:gd name="T12" fmla="*/ 218 w 222"/>
                  <a:gd name="T13" fmla="*/ 220 h 338"/>
                  <a:gd name="T14" fmla="*/ 222 w 222"/>
                  <a:gd name="T15" fmla="*/ 250 h 338"/>
                  <a:gd name="T16" fmla="*/ 220 w 222"/>
                  <a:gd name="T17" fmla="*/ 278 h 338"/>
                  <a:gd name="T18" fmla="*/ 216 w 222"/>
                  <a:gd name="T19" fmla="*/ 284 h 338"/>
                  <a:gd name="T20" fmla="*/ 212 w 222"/>
                  <a:gd name="T21" fmla="*/ 296 h 338"/>
                  <a:gd name="T22" fmla="*/ 208 w 222"/>
                  <a:gd name="T23" fmla="*/ 304 h 338"/>
                  <a:gd name="T24" fmla="*/ 206 w 222"/>
                  <a:gd name="T25" fmla="*/ 312 h 338"/>
                  <a:gd name="T26" fmla="*/ 204 w 222"/>
                  <a:gd name="T27" fmla="*/ 316 h 338"/>
                  <a:gd name="T28" fmla="*/ 196 w 222"/>
                  <a:gd name="T29" fmla="*/ 332 h 338"/>
                  <a:gd name="T30" fmla="*/ 192 w 222"/>
                  <a:gd name="T31" fmla="*/ 336 h 338"/>
                  <a:gd name="T32" fmla="*/ 186 w 222"/>
                  <a:gd name="T33" fmla="*/ 338 h 338"/>
                  <a:gd name="T34" fmla="*/ 188 w 222"/>
                  <a:gd name="T35" fmla="*/ 326 h 338"/>
                  <a:gd name="T36" fmla="*/ 194 w 222"/>
                  <a:gd name="T37" fmla="*/ 306 h 338"/>
                  <a:gd name="T38" fmla="*/ 204 w 222"/>
                  <a:gd name="T39" fmla="*/ 262 h 338"/>
                  <a:gd name="T40" fmla="*/ 204 w 222"/>
                  <a:gd name="T41" fmla="*/ 242 h 338"/>
                  <a:gd name="T42" fmla="*/ 202 w 222"/>
                  <a:gd name="T43" fmla="*/ 228 h 338"/>
                  <a:gd name="T44" fmla="*/ 194 w 222"/>
                  <a:gd name="T45" fmla="*/ 218 h 338"/>
                  <a:gd name="T46" fmla="*/ 192 w 222"/>
                  <a:gd name="T47" fmla="*/ 216 h 338"/>
                  <a:gd name="T48" fmla="*/ 186 w 222"/>
                  <a:gd name="T49" fmla="*/ 192 h 338"/>
                  <a:gd name="T50" fmla="*/ 182 w 222"/>
                  <a:gd name="T51" fmla="*/ 180 h 338"/>
                  <a:gd name="T52" fmla="*/ 174 w 222"/>
                  <a:gd name="T53" fmla="*/ 170 h 338"/>
                  <a:gd name="T54" fmla="*/ 170 w 222"/>
                  <a:gd name="T55" fmla="*/ 168 h 338"/>
                  <a:gd name="T56" fmla="*/ 148 w 222"/>
                  <a:gd name="T57" fmla="*/ 160 h 338"/>
                  <a:gd name="T58" fmla="*/ 132 w 222"/>
                  <a:gd name="T59" fmla="*/ 148 h 338"/>
                  <a:gd name="T60" fmla="*/ 126 w 222"/>
                  <a:gd name="T61" fmla="*/ 144 h 338"/>
                  <a:gd name="T62" fmla="*/ 114 w 222"/>
                  <a:gd name="T63" fmla="*/ 138 h 338"/>
                  <a:gd name="T64" fmla="*/ 102 w 222"/>
                  <a:gd name="T65" fmla="*/ 136 h 338"/>
                  <a:gd name="T66" fmla="*/ 64 w 222"/>
                  <a:gd name="T67" fmla="*/ 130 h 338"/>
                  <a:gd name="T68" fmla="*/ 46 w 222"/>
                  <a:gd name="T69" fmla="*/ 122 h 338"/>
                  <a:gd name="T70" fmla="*/ 38 w 222"/>
                  <a:gd name="T71" fmla="*/ 104 h 338"/>
                  <a:gd name="T72" fmla="*/ 38 w 222"/>
                  <a:gd name="T73" fmla="*/ 88 h 338"/>
                  <a:gd name="T74" fmla="*/ 40 w 222"/>
                  <a:gd name="T75" fmla="*/ 72 h 338"/>
                  <a:gd name="T76" fmla="*/ 40 w 222"/>
                  <a:gd name="T77" fmla="*/ 66 h 338"/>
                  <a:gd name="T78" fmla="*/ 28 w 222"/>
                  <a:gd name="T79" fmla="*/ 52 h 338"/>
                  <a:gd name="T80" fmla="*/ 18 w 222"/>
                  <a:gd name="T81" fmla="*/ 44 h 338"/>
                  <a:gd name="T82" fmla="*/ 4 w 222"/>
                  <a:gd name="T83" fmla="*/ 40 h 338"/>
                  <a:gd name="T84" fmla="*/ 0 w 222"/>
                  <a:gd name="T85" fmla="*/ 34 h 338"/>
                  <a:gd name="T86" fmla="*/ 10 w 222"/>
                  <a:gd name="T87" fmla="*/ 26 h 338"/>
                  <a:gd name="T88" fmla="*/ 54 w 222"/>
                  <a:gd name="T89" fmla="*/ 8 h 338"/>
                  <a:gd name="T90" fmla="*/ 80 w 222"/>
                  <a:gd name="T91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2" h="338">
                    <a:moveTo>
                      <a:pt x="80" y="0"/>
                    </a:moveTo>
                    <a:lnTo>
                      <a:pt x="80" y="0"/>
                    </a:lnTo>
                    <a:lnTo>
                      <a:pt x="94" y="28"/>
                    </a:lnTo>
                    <a:lnTo>
                      <a:pt x="108" y="50"/>
                    </a:lnTo>
                    <a:lnTo>
                      <a:pt x="120" y="70"/>
                    </a:lnTo>
                    <a:lnTo>
                      <a:pt x="120" y="70"/>
                    </a:lnTo>
                    <a:lnTo>
                      <a:pt x="138" y="90"/>
                    </a:lnTo>
                    <a:lnTo>
                      <a:pt x="158" y="112"/>
                    </a:lnTo>
                    <a:lnTo>
                      <a:pt x="180" y="138"/>
                    </a:lnTo>
                    <a:lnTo>
                      <a:pt x="190" y="150"/>
                    </a:lnTo>
                    <a:lnTo>
                      <a:pt x="198" y="162"/>
                    </a:lnTo>
                    <a:lnTo>
                      <a:pt x="198" y="162"/>
                    </a:lnTo>
                    <a:lnTo>
                      <a:pt x="210" y="188"/>
                    </a:lnTo>
                    <a:lnTo>
                      <a:pt x="218" y="220"/>
                    </a:lnTo>
                    <a:lnTo>
                      <a:pt x="222" y="236"/>
                    </a:lnTo>
                    <a:lnTo>
                      <a:pt x="222" y="250"/>
                    </a:lnTo>
                    <a:lnTo>
                      <a:pt x="222" y="266"/>
                    </a:lnTo>
                    <a:lnTo>
                      <a:pt x="220" y="278"/>
                    </a:lnTo>
                    <a:lnTo>
                      <a:pt x="220" y="278"/>
                    </a:lnTo>
                    <a:lnTo>
                      <a:pt x="216" y="284"/>
                    </a:lnTo>
                    <a:lnTo>
                      <a:pt x="212" y="296"/>
                    </a:lnTo>
                    <a:lnTo>
                      <a:pt x="212" y="296"/>
                    </a:lnTo>
                    <a:lnTo>
                      <a:pt x="212" y="302"/>
                    </a:lnTo>
                    <a:lnTo>
                      <a:pt x="208" y="304"/>
                    </a:lnTo>
                    <a:lnTo>
                      <a:pt x="206" y="308"/>
                    </a:lnTo>
                    <a:lnTo>
                      <a:pt x="206" y="312"/>
                    </a:lnTo>
                    <a:lnTo>
                      <a:pt x="206" y="312"/>
                    </a:lnTo>
                    <a:lnTo>
                      <a:pt x="204" y="316"/>
                    </a:lnTo>
                    <a:lnTo>
                      <a:pt x="202" y="324"/>
                    </a:lnTo>
                    <a:lnTo>
                      <a:pt x="196" y="332"/>
                    </a:lnTo>
                    <a:lnTo>
                      <a:pt x="196" y="332"/>
                    </a:lnTo>
                    <a:lnTo>
                      <a:pt x="192" y="336"/>
                    </a:lnTo>
                    <a:lnTo>
                      <a:pt x="188" y="338"/>
                    </a:lnTo>
                    <a:lnTo>
                      <a:pt x="186" y="338"/>
                    </a:lnTo>
                    <a:lnTo>
                      <a:pt x="186" y="336"/>
                    </a:lnTo>
                    <a:lnTo>
                      <a:pt x="188" y="326"/>
                    </a:lnTo>
                    <a:lnTo>
                      <a:pt x="188" y="326"/>
                    </a:lnTo>
                    <a:lnTo>
                      <a:pt x="194" y="306"/>
                    </a:lnTo>
                    <a:lnTo>
                      <a:pt x="200" y="284"/>
                    </a:lnTo>
                    <a:lnTo>
                      <a:pt x="204" y="262"/>
                    </a:lnTo>
                    <a:lnTo>
                      <a:pt x="206" y="252"/>
                    </a:lnTo>
                    <a:lnTo>
                      <a:pt x="204" y="242"/>
                    </a:lnTo>
                    <a:lnTo>
                      <a:pt x="204" y="242"/>
                    </a:lnTo>
                    <a:lnTo>
                      <a:pt x="202" y="228"/>
                    </a:lnTo>
                    <a:lnTo>
                      <a:pt x="198" y="222"/>
                    </a:lnTo>
                    <a:lnTo>
                      <a:pt x="194" y="218"/>
                    </a:lnTo>
                    <a:lnTo>
                      <a:pt x="192" y="216"/>
                    </a:lnTo>
                    <a:lnTo>
                      <a:pt x="192" y="216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4" y="186"/>
                    </a:lnTo>
                    <a:lnTo>
                      <a:pt x="182" y="180"/>
                    </a:lnTo>
                    <a:lnTo>
                      <a:pt x="178" y="172"/>
                    </a:lnTo>
                    <a:lnTo>
                      <a:pt x="174" y="170"/>
                    </a:lnTo>
                    <a:lnTo>
                      <a:pt x="170" y="168"/>
                    </a:lnTo>
                    <a:lnTo>
                      <a:pt x="170" y="168"/>
                    </a:lnTo>
                    <a:lnTo>
                      <a:pt x="158" y="166"/>
                    </a:lnTo>
                    <a:lnTo>
                      <a:pt x="148" y="160"/>
                    </a:lnTo>
                    <a:lnTo>
                      <a:pt x="138" y="152"/>
                    </a:lnTo>
                    <a:lnTo>
                      <a:pt x="132" y="148"/>
                    </a:lnTo>
                    <a:lnTo>
                      <a:pt x="132" y="148"/>
                    </a:lnTo>
                    <a:lnTo>
                      <a:pt x="126" y="144"/>
                    </a:lnTo>
                    <a:lnTo>
                      <a:pt x="120" y="140"/>
                    </a:lnTo>
                    <a:lnTo>
                      <a:pt x="114" y="138"/>
                    </a:lnTo>
                    <a:lnTo>
                      <a:pt x="102" y="136"/>
                    </a:lnTo>
                    <a:lnTo>
                      <a:pt x="102" y="136"/>
                    </a:lnTo>
                    <a:lnTo>
                      <a:pt x="86" y="136"/>
                    </a:lnTo>
                    <a:lnTo>
                      <a:pt x="64" y="130"/>
                    </a:lnTo>
                    <a:lnTo>
                      <a:pt x="54" y="126"/>
                    </a:lnTo>
                    <a:lnTo>
                      <a:pt x="46" y="122"/>
                    </a:lnTo>
                    <a:lnTo>
                      <a:pt x="40" y="11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88"/>
                    </a:lnTo>
                    <a:lnTo>
                      <a:pt x="38" y="80"/>
                    </a:lnTo>
                    <a:lnTo>
                      <a:pt x="40" y="72"/>
                    </a:lnTo>
                    <a:lnTo>
                      <a:pt x="40" y="66"/>
                    </a:lnTo>
                    <a:lnTo>
                      <a:pt x="40" y="66"/>
                    </a:lnTo>
                    <a:lnTo>
                      <a:pt x="36" y="60"/>
                    </a:lnTo>
                    <a:lnTo>
                      <a:pt x="28" y="52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2" y="42"/>
                    </a:lnTo>
                    <a:lnTo>
                      <a:pt x="4" y="40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54" y="8"/>
                    </a:lnTo>
                    <a:lnTo>
                      <a:pt x="8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2" name="Freeform 6"/>
              <p:cNvSpPr>
                <a:spLocks/>
              </p:cNvSpPr>
              <p:nvPr/>
            </p:nvSpPr>
            <p:spPr bwMode="auto">
              <a:xfrm>
                <a:off x="1547813" y="4541838"/>
                <a:ext cx="187325" cy="152400"/>
              </a:xfrm>
              <a:custGeom>
                <a:avLst/>
                <a:gdLst>
                  <a:gd name="T0" fmla="*/ 54 w 118"/>
                  <a:gd name="T1" fmla="*/ 10 h 96"/>
                  <a:gd name="T2" fmla="*/ 54 w 118"/>
                  <a:gd name="T3" fmla="*/ 10 h 96"/>
                  <a:gd name="T4" fmla="*/ 88 w 118"/>
                  <a:gd name="T5" fmla="*/ 4 h 96"/>
                  <a:gd name="T6" fmla="*/ 88 w 118"/>
                  <a:gd name="T7" fmla="*/ 4 h 96"/>
                  <a:gd name="T8" fmla="*/ 92 w 118"/>
                  <a:gd name="T9" fmla="*/ 2 h 96"/>
                  <a:gd name="T10" fmla="*/ 100 w 118"/>
                  <a:gd name="T11" fmla="*/ 0 h 96"/>
                  <a:gd name="T12" fmla="*/ 104 w 118"/>
                  <a:gd name="T13" fmla="*/ 0 h 96"/>
                  <a:gd name="T14" fmla="*/ 106 w 118"/>
                  <a:gd name="T15" fmla="*/ 2 h 96"/>
                  <a:gd name="T16" fmla="*/ 108 w 118"/>
                  <a:gd name="T17" fmla="*/ 4 h 96"/>
                  <a:gd name="T18" fmla="*/ 110 w 118"/>
                  <a:gd name="T19" fmla="*/ 10 h 96"/>
                  <a:gd name="T20" fmla="*/ 110 w 118"/>
                  <a:gd name="T21" fmla="*/ 10 h 96"/>
                  <a:gd name="T22" fmla="*/ 114 w 118"/>
                  <a:gd name="T23" fmla="*/ 36 h 96"/>
                  <a:gd name="T24" fmla="*/ 116 w 118"/>
                  <a:gd name="T25" fmla="*/ 54 h 96"/>
                  <a:gd name="T26" fmla="*/ 116 w 118"/>
                  <a:gd name="T27" fmla="*/ 54 h 96"/>
                  <a:gd name="T28" fmla="*/ 118 w 118"/>
                  <a:gd name="T29" fmla="*/ 58 h 96"/>
                  <a:gd name="T30" fmla="*/ 118 w 118"/>
                  <a:gd name="T31" fmla="*/ 64 h 96"/>
                  <a:gd name="T32" fmla="*/ 114 w 118"/>
                  <a:gd name="T33" fmla="*/ 70 h 96"/>
                  <a:gd name="T34" fmla="*/ 112 w 118"/>
                  <a:gd name="T35" fmla="*/ 74 h 96"/>
                  <a:gd name="T36" fmla="*/ 108 w 118"/>
                  <a:gd name="T37" fmla="*/ 74 h 96"/>
                  <a:gd name="T38" fmla="*/ 108 w 118"/>
                  <a:gd name="T39" fmla="*/ 74 h 96"/>
                  <a:gd name="T40" fmla="*/ 96 w 118"/>
                  <a:gd name="T41" fmla="*/ 78 h 96"/>
                  <a:gd name="T42" fmla="*/ 84 w 118"/>
                  <a:gd name="T43" fmla="*/ 84 h 96"/>
                  <a:gd name="T44" fmla="*/ 70 w 118"/>
                  <a:gd name="T45" fmla="*/ 88 h 96"/>
                  <a:gd name="T46" fmla="*/ 54 w 118"/>
                  <a:gd name="T47" fmla="*/ 90 h 96"/>
                  <a:gd name="T48" fmla="*/ 54 w 118"/>
                  <a:gd name="T49" fmla="*/ 90 h 96"/>
                  <a:gd name="T50" fmla="*/ 36 w 118"/>
                  <a:gd name="T51" fmla="*/ 92 h 96"/>
                  <a:gd name="T52" fmla="*/ 36 w 118"/>
                  <a:gd name="T53" fmla="*/ 92 h 96"/>
                  <a:gd name="T54" fmla="*/ 32 w 118"/>
                  <a:gd name="T55" fmla="*/ 94 h 96"/>
                  <a:gd name="T56" fmla="*/ 28 w 118"/>
                  <a:gd name="T57" fmla="*/ 96 h 96"/>
                  <a:gd name="T58" fmla="*/ 26 w 118"/>
                  <a:gd name="T59" fmla="*/ 96 h 96"/>
                  <a:gd name="T60" fmla="*/ 24 w 118"/>
                  <a:gd name="T61" fmla="*/ 94 h 96"/>
                  <a:gd name="T62" fmla="*/ 22 w 118"/>
                  <a:gd name="T63" fmla="*/ 86 h 96"/>
                  <a:gd name="T64" fmla="*/ 22 w 118"/>
                  <a:gd name="T65" fmla="*/ 86 h 96"/>
                  <a:gd name="T66" fmla="*/ 20 w 118"/>
                  <a:gd name="T67" fmla="*/ 72 h 96"/>
                  <a:gd name="T68" fmla="*/ 16 w 118"/>
                  <a:gd name="T69" fmla="*/ 58 h 96"/>
                  <a:gd name="T70" fmla="*/ 10 w 118"/>
                  <a:gd name="T71" fmla="*/ 46 h 96"/>
                  <a:gd name="T72" fmla="*/ 6 w 118"/>
                  <a:gd name="T73" fmla="*/ 38 h 96"/>
                  <a:gd name="T74" fmla="*/ 6 w 118"/>
                  <a:gd name="T75" fmla="*/ 38 h 96"/>
                  <a:gd name="T76" fmla="*/ 2 w 118"/>
                  <a:gd name="T77" fmla="*/ 32 h 96"/>
                  <a:gd name="T78" fmla="*/ 0 w 118"/>
                  <a:gd name="T79" fmla="*/ 26 h 96"/>
                  <a:gd name="T80" fmla="*/ 0 w 118"/>
                  <a:gd name="T81" fmla="*/ 24 h 96"/>
                  <a:gd name="T82" fmla="*/ 2 w 118"/>
                  <a:gd name="T83" fmla="*/ 22 h 96"/>
                  <a:gd name="T84" fmla="*/ 6 w 118"/>
                  <a:gd name="T85" fmla="*/ 20 h 96"/>
                  <a:gd name="T86" fmla="*/ 12 w 118"/>
                  <a:gd name="T87" fmla="*/ 18 h 96"/>
                  <a:gd name="T88" fmla="*/ 12 w 118"/>
                  <a:gd name="T89" fmla="*/ 18 h 96"/>
                  <a:gd name="T90" fmla="*/ 38 w 118"/>
                  <a:gd name="T91" fmla="*/ 16 h 96"/>
                  <a:gd name="T92" fmla="*/ 54 w 118"/>
                  <a:gd name="T93" fmla="*/ 1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96">
                    <a:moveTo>
                      <a:pt x="54" y="10"/>
                    </a:moveTo>
                    <a:lnTo>
                      <a:pt x="54" y="1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2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10" y="10"/>
                    </a:lnTo>
                    <a:lnTo>
                      <a:pt x="110" y="10"/>
                    </a:lnTo>
                    <a:lnTo>
                      <a:pt x="114" y="36"/>
                    </a:lnTo>
                    <a:lnTo>
                      <a:pt x="116" y="54"/>
                    </a:lnTo>
                    <a:lnTo>
                      <a:pt x="116" y="54"/>
                    </a:lnTo>
                    <a:lnTo>
                      <a:pt x="118" y="58"/>
                    </a:lnTo>
                    <a:lnTo>
                      <a:pt x="118" y="64"/>
                    </a:lnTo>
                    <a:lnTo>
                      <a:pt x="114" y="70"/>
                    </a:lnTo>
                    <a:lnTo>
                      <a:pt x="112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70" y="88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2" y="94"/>
                    </a:lnTo>
                    <a:lnTo>
                      <a:pt x="28" y="96"/>
                    </a:lnTo>
                    <a:lnTo>
                      <a:pt x="26" y="96"/>
                    </a:lnTo>
                    <a:lnTo>
                      <a:pt x="24" y="94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0" y="72"/>
                    </a:lnTo>
                    <a:lnTo>
                      <a:pt x="16" y="58"/>
                    </a:lnTo>
                    <a:lnTo>
                      <a:pt x="10" y="4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2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38" y="16"/>
                    </a:lnTo>
                    <a:lnTo>
                      <a:pt x="5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" name="Freeform 7"/>
              <p:cNvSpPr>
                <a:spLocks/>
              </p:cNvSpPr>
              <p:nvPr/>
            </p:nvSpPr>
            <p:spPr bwMode="auto">
              <a:xfrm>
                <a:off x="1547813" y="4541838"/>
                <a:ext cx="187325" cy="152400"/>
              </a:xfrm>
              <a:custGeom>
                <a:avLst/>
                <a:gdLst>
                  <a:gd name="T0" fmla="*/ 54 w 118"/>
                  <a:gd name="T1" fmla="*/ 10 h 96"/>
                  <a:gd name="T2" fmla="*/ 54 w 118"/>
                  <a:gd name="T3" fmla="*/ 10 h 96"/>
                  <a:gd name="T4" fmla="*/ 88 w 118"/>
                  <a:gd name="T5" fmla="*/ 4 h 96"/>
                  <a:gd name="T6" fmla="*/ 88 w 118"/>
                  <a:gd name="T7" fmla="*/ 4 h 96"/>
                  <a:gd name="T8" fmla="*/ 92 w 118"/>
                  <a:gd name="T9" fmla="*/ 2 h 96"/>
                  <a:gd name="T10" fmla="*/ 100 w 118"/>
                  <a:gd name="T11" fmla="*/ 0 h 96"/>
                  <a:gd name="T12" fmla="*/ 104 w 118"/>
                  <a:gd name="T13" fmla="*/ 0 h 96"/>
                  <a:gd name="T14" fmla="*/ 106 w 118"/>
                  <a:gd name="T15" fmla="*/ 2 h 96"/>
                  <a:gd name="T16" fmla="*/ 108 w 118"/>
                  <a:gd name="T17" fmla="*/ 4 h 96"/>
                  <a:gd name="T18" fmla="*/ 110 w 118"/>
                  <a:gd name="T19" fmla="*/ 10 h 96"/>
                  <a:gd name="T20" fmla="*/ 110 w 118"/>
                  <a:gd name="T21" fmla="*/ 10 h 96"/>
                  <a:gd name="T22" fmla="*/ 114 w 118"/>
                  <a:gd name="T23" fmla="*/ 36 h 96"/>
                  <a:gd name="T24" fmla="*/ 116 w 118"/>
                  <a:gd name="T25" fmla="*/ 54 h 96"/>
                  <a:gd name="T26" fmla="*/ 116 w 118"/>
                  <a:gd name="T27" fmla="*/ 54 h 96"/>
                  <a:gd name="T28" fmla="*/ 118 w 118"/>
                  <a:gd name="T29" fmla="*/ 58 h 96"/>
                  <a:gd name="T30" fmla="*/ 118 w 118"/>
                  <a:gd name="T31" fmla="*/ 64 h 96"/>
                  <a:gd name="T32" fmla="*/ 114 w 118"/>
                  <a:gd name="T33" fmla="*/ 70 h 96"/>
                  <a:gd name="T34" fmla="*/ 112 w 118"/>
                  <a:gd name="T35" fmla="*/ 74 h 96"/>
                  <a:gd name="T36" fmla="*/ 108 w 118"/>
                  <a:gd name="T37" fmla="*/ 74 h 96"/>
                  <a:gd name="T38" fmla="*/ 108 w 118"/>
                  <a:gd name="T39" fmla="*/ 74 h 96"/>
                  <a:gd name="T40" fmla="*/ 96 w 118"/>
                  <a:gd name="T41" fmla="*/ 78 h 96"/>
                  <a:gd name="T42" fmla="*/ 84 w 118"/>
                  <a:gd name="T43" fmla="*/ 84 h 96"/>
                  <a:gd name="T44" fmla="*/ 70 w 118"/>
                  <a:gd name="T45" fmla="*/ 88 h 96"/>
                  <a:gd name="T46" fmla="*/ 54 w 118"/>
                  <a:gd name="T47" fmla="*/ 90 h 96"/>
                  <a:gd name="T48" fmla="*/ 54 w 118"/>
                  <a:gd name="T49" fmla="*/ 90 h 96"/>
                  <a:gd name="T50" fmla="*/ 36 w 118"/>
                  <a:gd name="T51" fmla="*/ 92 h 96"/>
                  <a:gd name="T52" fmla="*/ 36 w 118"/>
                  <a:gd name="T53" fmla="*/ 92 h 96"/>
                  <a:gd name="T54" fmla="*/ 32 w 118"/>
                  <a:gd name="T55" fmla="*/ 94 h 96"/>
                  <a:gd name="T56" fmla="*/ 28 w 118"/>
                  <a:gd name="T57" fmla="*/ 96 h 96"/>
                  <a:gd name="T58" fmla="*/ 26 w 118"/>
                  <a:gd name="T59" fmla="*/ 96 h 96"/>
                  <a:gd name="T60" fmla="*/ 24 w 118"/>
                  <a:gd name="T61" fmla="*/ 94 h 96"/>
                  <a:gd name="T62" fmla="*/ 22 w 118"/>
                  <a:gd name="T63" fmla="*/ 86 h 96"/>
                  <a:gd name="T64" fmla="*/ 22 w 118"/>
                  <a:gd name="T65" fmla="*/ 86 h 96"/>
                  <a:gd name="T66" fmla="*/ 20 w 118"/>
                  <a:gd name="T67" fmla="*/ 72 h 96"/>
                  <a:gd name="T68" fmla="*/ 16 w 118"/>
                  <a:gd name="T69" fmla="*/ 58 h 96"/>
                  <a:gd name="T70" fmla="*/ 10 w 118"/>
                  <a:gd name="T71" fmla="*/ 46 h 96"/>
                  <a:gd name="T72" fmla="*/ 6 w 118"/>
                  <a:gd name="T73" fmla="*/ 38 h 96"/>
                  <a:gd name="T74" fmla="*/ 6 w 118"/>
                  <a:gd name="T75" fmla="*/ 38 h 96"/>
                  <a:gd name="T76" fmla="*/ 2 w 118"/>
                  <a:gd name="T77" fmla="*/ 32 h 96"/>
                  <a:gd name="T78" fmla="*/ 0 w 118"/>
                  <a:gd name="T79" fmla="*/ 26 h 96"/>
                  <a:gd name="T80" fmla="*/ 0 w 118"/>
                  <a:gd name="T81" fmla="*/ 24 h 96"/>
                  <a:gd name="T82" fmla="*/ 2 w 118"/>
                  <a:gd name="T83" fmla="*/ 22 h 96"/>
                  <a:gd name="T84" fmla="*/ 6 w 118"/>
                  <a:gd name="T85" fmla="*/ 20 h 96"/>
                  <a:gd name="T86" fmla="*/ 12 w 118"/>
                  <a:gd name="T87" fmla="*/ 18 h 96"/>
                  <a:gd name="T88" fmla="*/ 12 w 118"/>
                  <a:gd name="T89" fmla="*/ 18 h 96"/>
                  <a:gd name="T90" fmla="*/ 38 w 118"/>
                  <a:gd name="T91" fmla="*/ 16 h 96"/>
                  <a:gd name="T92" fmla="*/ 54 w 118"/>
                  <a:gd name="T93" fmla="*/ 1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96">
                    <a:moveTo>
                      <a:pt x="54" y="10"/>
                    </a:moveTo>
                    <a:lnTo>
                      <a:pt x="54" y="1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2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10" y="10"/>
                    </a:lnTo>
                    <a:lnTo>
                      <a:pt x="110" y="10"/>
                    </a:lnTo>
                    <a:lnTo>
                      <a:pt x="114" y="36"/>
                    </a:lnTo>
                    <a:lnTo>
                      <a:pt x="116" y="54"/>
                    </a:lnTo>
                    <a:lnTo>
                      <a:pt x="116" y="54"/>
                    </a:lnTo>
                    <a:lnTo>
                      <a:pt x="118" y="58"/>
                    </a:lnTo>
                    <a:lnTo>
                      <a:pt x="118" y="64"/>
                    </a:lnTo>
                    <a:lnTo>
                      <a:pt x="114" y="70"/>
                    </a:lnTo>
                    <a:lnTo>
                      <a:pt x="112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70" y="88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2" y="94"/>
                    </a:lnTo>
                    <a:lnTo>
                      <a:pt x="28" y="96"/>
                    </a:lnTo>
                    <a:lnTo>
                      <a:pt x="26" y="96"/>
                    </a:lnTo>
                    <a:lnTo>
                      <a:pt x="24" y="94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0" y="72"/>
                    </a:lnTo>
                    <a:lnTo>
                      <a:pt x="16" y="58"/>
                    </a:lnTo>
                    <a:lnTo>
                      <a:pt x="10" y="4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2" y="32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2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38" y="16"/>
                    </a:lnTo>
                    <a:lnTo>
                      <a:pt x="54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" name="Freeform 8"/>
              <p:cNvSpPr>
                <a:spLocks/>
              </p:cNvSpPr>
              <p:nvPr/>
            </p:nvSpPr>
            <p:spPr bwMode="auto">
              <a:xfrm>
                <a:off x="1541463" y="4411663"/>
                <a:ext cx="177800" cy="127000"/>
              </a:xfrm>
              <a:custGeom>
                <a:avLst/>
                <a:gdLst>
                  <a:gd name="T0" fmla="*/ 2 w 112"/>
                  <a:gd name="T1" fmla="*/ 20 h 80"/>
                  <a:gd name="T2" fmla="*/ 2 w 112"/>
                  <a:gd name="T3" fmla="*/ 20 h 80"/>
                  <a:gd name="T4" fmla="*/ 4 w 112"/>
                  <a:gd name="T5" fmla="*/ 38 h 80"/>
                  <a:gd name="T6" fmla="*/ 4 w 112"/>
                  <a:gd name="T7" fmla="*/ 52 h 80"/>
                  <a:gd name="T8" fmla="*/ 4 w 112"/>
                  <a:gd name="T9" fmla="*/ 62 h 80"/>
                  <a:gd name="T10" fmla="*/ 4 w 112"/>
                  <a:gd name="T11" fmla="*/ 62 h 80"/>
                  <a:gd name="T12" fmla="*/ 2 w 112"/>
                  <a:gd name="T13" fmla="*/ 68 h 80"/>
                  <a:gd name="T14" fmla="*/ 4 w 112"/>
                  <a:gd name="T15" fmla="*/ 74 h 80"/>
                  <a:gd name="T16" fmla="*/ 6 w 112"/>
                  <a:gd name="T17" fmla="*/ 78 h 80"/>
                  <a:gd name="T18" fmla="*/ 14 w 112"/>
                  <a:gd name="T19" fmla="*/ 80 h 80"/>
                  <a:gd name="T20" fmla="*/ 14 w 112"/>
                  <a:gd name="T21" fmla="*/ 80 h 80"/>
                  <a:gd name="T22" fmla="*/ 34 w 112"/>
                  <a:gd name="T23" fmla="*/ 80 h 80"/>
                  <a:gd name="T24" fmla="*/ 64 w 112"/>
                  <a:gd name="T25" fmla="*/ 74 h 80"/>
                  <a:gd name="T26" fmla="*/ 106 w 112"/>
                  <a:gd name="T27" fmla="*/ 66 h 80"/>
                  <a:gd name="T28" fmla="*/ 106 w 112"/>
                  <a:gd name="T29" fmla="*/ 66 h 80"/>
                  <a:gd name="T30" fmla="*/ 110 w 112"/>
                  <a:gd name="T31" fmla="*/ 64 h 80"/>
                  <a:gd name="T32" fmla="*/ 112 w 112"/>
                  <a:gd name="T33" fmla="*/ 62 h 80"/>
                  <a:gd name="T34" fmla="*/ 110 w 112"/>
                  <a:gd name="T35" fmla="*/ 48 h 80"/>
                  <a:gd name="T36" fmla="*/ 110 w 112"/>
                  <a:gd name="T37" fmla="*/ 48 h 80"/>
                  <a:gd name="T38" fmla="*/ 108 w 112"/>
                  <a:gd name="T39" fmla="*/ 28 h 80"/>
                  <a:gd name="T40" fmla="*/ 108 w 112"/>
                  <a:gd name="T41" fmla="*/ 20 h 80"/>
                  <a:gd name="T42" fmla="*/ 110 w 112"/>
                  <a:gd name="T43" fmla="*/ 14 h 80"/>
                  <a:gd name="T44" fmla="*/ 110 w 112"/>
                  <a:gd name="T45" fmla="*/ 14 h 80"/>
                  <a:gd name="T46" fmla="*/ 112 w 112"/>
                  <a:gd name="T47" fmla="*/ 10 h 80"/>
                  <a:gd name="T48" fmla="*/ 110 w 112"/>
                  <a:gd name="T49" fmla="*/ 6 h 80"/>
                  <a:gd name="T50" fmla="*/ 104 w 112"/>
                  <a:gd name="T51" fmla="*/ 4 h 80"/>
                  <a:gd name="T52" fmla="*/ 94 w 112"/>
                  <a:gd name="T53" fmla="*/ 2 h 80"/>
                  <a:gd name="T54" fmla="*/ 94 w 112"/>
                  <a:gd name="T55" fmla="*/ 2 h 80"/>
                  <a:gd name="T56" fmla="*/ 52 w 112"/>
                  <a:gd name="T57" fmla="*/ 4 h 80"/>
                  <a:gd name="T58" fmla="*/ 30 w 112"/>
                  <a:gd name="T59" fmla="*/ 4 h 80"/>
                  <a:gd name="T60" fmla="*/ 18 w 112"/>
                  <a:gd name="T61" fmla="*/ 2 h 80"/>
                  <a:gd name="T62" fmla="*/ 18 w 112"/>
                  <a:gd name="T63" fmla="*/ 2 h 80"/>
                  <a:gd name="T64" fmla="*/ 10 w 112"/>
                  <a:gd name="T65" fmla="*/ 0 h 80"/>
                  <a:gd name="T66" fmla="*/ 4 w 112"/>
                  <a:gd name="T67" fmla="*/ 2 h 80"/>
                  <a:gd name="T68" fmla="*/ 0 w 112"/>
                  <a:gd name="T69" fmla="*/ 4 h 80"/>
                  <a:gd name="T70" fmla="*/ 0 w 112"/>
                  <a:gd name="T71" fmla="*/ 8 h 80"/>
                  <a:gd name="T72" fmla="*/ 0 w 112"/>
                  <a:gd name="T73" fmla="*/ 14 h 80"/>
                  <a:gd name="T74" fmla="*/ 2 w 112"/>
                  <a:gd name="T75" fmla="*/ 20 h 80"/>
                  <a:gd name="T76" fmla="*/ 2 w 112"/>
                  <a:gd name="T77" fmla="*/ 2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2" h="80">
                    <a:moveTo>
                      <a:pt x="2" y="20"/>
                    </a:moveTo>
                    <a:lnTo>
                      <a:pt x="2" y="20"/>
                    </a:lnTo>
                    <a:lnTo>
                      <a:pt x="4" y="38"/>
                    </a:lnTo>
                    <a:lnTo>
                      <a:pt x="4" y="5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8"/>
                    </a:lnTo>
                    <a:lnTo>
                      <a:pt x="4" y="74"/>
                    </a:lnTo>
                    <a:lnTo>
                      <a:pt x="6" y="78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34" y="80"/>
                    </a:lnTo>
                    <a:lnTo>
                      <a:pt x="64" y="74"/>
                    </a:lnTo>
                    <a:lnTo>
                      <a:pt x="106" y="66"/>
                    </a:lnTo>
                    <a:lnTo>
                      <a:pt x="106" y="66"/>
                    </a:lnTo>
                    <a:lnTo>
                      <a:pt x="110" y="64"/>
                    </a:lnTo>
                    <a:lnTo>
                      <a:pt x="112" y="62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08" y="28"/>
                    </a:lnTo>
                    <a:lnTo>
                      <a:pt x="108" y="20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112" y="10"/>
                    </a:lnTo>
                    <a:lnTo>
                      <a:pt x="110" y="6"/>
                    </a:lnTo>
                    <a:lnTo>
                      <a:pt x="104" y="4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52" y="4"/>
                    </a:lnTo>
                    <a:lnTo>
                      <a:pt x="3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" name="Freeform 9"/>
              <p:cNvSpPr>
                <a:spLocks/>
              </p:cNvSpPr>
              <p:nvPr/>
            </p:nvSpPr>
            <p:spPr bwMode="auto">
              <a:xfrm>
                <a:off x="1541463" y="4262438"/>
                <a:ext cx="184150" cy="136525"/>
              </a:xfrm>
              <a:custGeom>
                <a:avLst/>
                <a:gdLst>
                  <a:gd name="T0" fmla="*/ 70 w 116"/>
                  <a:gd name="T1" fmla="*/ 84 h 86"/>
                  <a:gd name="T2" fmla="*/ 70 w 116"/>
                  <a:gd name="T3" fmla="*/ 84 h 86"/>
                  <a:gd name="T4" fmla="*/ 76 w 116"/>
                  <a:gd name="T5" fmla="*/ 84 h 86"/>
                  <a:gd name="T6" fmla="*/ 88 w 116"/>
                  <a:gd name="T7" fmla="*/ 86 h 86"/>
                  <a:gd name="T8" fmla="*/ 96 w 116"/>
                  <a:gd name="T9" fmla="*/ 84 h 86"/>
                  <a:gd name="T10" fmla="*/ 102 w 116"/>
                  <a:gd name="T11" fmla="*/ 82 h 86"/>
                  <a:gd name="T12" fmla="*/ 108 w 116"/>
                  <a:gd name="T13" fmla="*/ 78 h 86"/>
                  <a:gd name="T14" fmla="*/ 110 w 116"/>
                  <a:gd name="T15" fmla="*/ 72 h 86"/>
                  <a:gd name="T16" fmla="*/ 110 w 116"/>
                  <a:gd name="T17" fmla="*/ 72 h 86"/>
                  <a:gd name="T18" fmla="*/ 114 w 116"/>
                  <a:gd name="T19" fmla="*/ 40 h 86"/>
                  <a:gd name="T20" fmla="*/ 116 w 116"/>
                  <a:gd name="T21" fmla="*/ 26 h 86"/>
                  <a:gd name="T22" fmla="*/ 116 w 116"/>
                  <a:gd name="T23" fmla="*/ 26 h 86"/>
                  <a:gd name="T24" fmla="*/ 116 w 116"/>
                  <a:gd name="T25" fmla="*/ 22 h 86"/>
                  <a:gd name="T26" fmla="*/ 116 w 116"/>
                  <a:gd name="T27" fmla="*/ 18 h 86"/>
                  <a:gd name="T28" fmla="*/ 116 w 116"/>
                  <a:gd name="T29" fmla="*/ 14 h 86"/>
                  <a:gd name="T30" fmla="*/ 112 w 116"/>
                  <a:gd name="T31" fmla="*/ 12 h 86"/>
                  <a:gd name="T32" fmla="*/ 108 w 116"/>
                  <a:gd name="T33" fmla="*/ 10 h 86"/>
                  <a:gd name="T34" fmla="*/ 100 w 116"/>
                  <a:gd name="T35" fmla="*/ 10 h 86"/>
                  <a:gd name="T36" fmla="*/ 100 w 116"/>
                  <a:gd name="T37" fmla="*/ 10 h 86"/>
                  <a:gd name="T38" fmla="*/ 80 w 116"/>
                  <a:gd name="T39" fmla="*/ 10 h 86"/>
                  <a:gd name="T40" fmla="*/ 56 w 116"/>
                  <a:gd name="T41" fmla="*/ 8 h 86"/>
                  <a:gd name="T42" fmla="*/ 34 w 116"/>
                  <a:gd name="T43" fmla="*/ 6 h 86"/>
                  <a:gd name="T44" fmla="*/ 22 w 116"/>
                  <a:gd name="T45" fmla="*/ 2 h 86"/>
                  <a:gd name="T46" fmla="*/ 22 w 116"/>
                  <a:gd name="T47" fmla="*/ 2 h 86"/>
                  <a:gd name="T48" fmla="*/ 18 w 116"/>
                  <a:gd name="T49" fmla="*/ 0 h 86"/>
                  <a:gd name="T50" fmla="*/ 14 w 116"/>
                  <a:gd name="T51" fmla="*/ 0 h 86"/>
                  <a:gd name="T52" fmla="*/ 12 w 116"/>
                  <a:gd name="T53" fmla="*/ 4 h 86"/>
                  <a:gd name="T54" fmla="*/ 10 w 116"/>
                  <a:gd name="T55" fmla="*/ 12 h 86"/>
                  <a:gd name="T56" fmla="*/ 10 w 116"/>
                  <a:gd name="T57" fmla="*/ 12 h 86"/>
                  <a:gd name="T58" fmla="*/ 10 w 116"/>
                  <a:gd name="T59" fmla="*/ 22 h 86"/>
                  <a:gd name="T60" fmla="*/ 8 w 116"/>
                  <a:gd name="T61" fmla="*/ 36 h 86"/>
                  <a:gd name="T62" fmla="*/ 4 w 116"/>
                  <a:gd name="T63" fmla="*/ 56 h 86"/>
                  <a:gd name="T64" fmla="*/ 4 w 116"/>
                  <a:gd name="T65" fmla="*/ 56 h 86"/>
                  <a:gd name="T66" fmla="*/ 0 w 116"/>
                  <a:gd name="T67" fmla="*/ 60 h 86"/>
                  <a:gd name="T68" fmla="*/ 0 w 116"/>
                  <a:gd name="T69" fmla="*/ 66 h 86"/>
                  <a:gd name="T70" fmla="*/ 0 w 116"/>
                  <a:gd name="T71" fmla="*/ 70 h 86"/>
                  <a:gd name="T72" fmla="*/ 2 w 116"/>
                  <a:gd name="T73" fmla="*/ 72 h 86"/>
                  <a:gd name="T74" fmla="*/ 6 w 116"/>
                  <a:gd name="T75" fmla="*/ 74 h 86"/>
                  <a:gd name="T76" fmla="*/ 12 w 116"/>
                  <a:gd name="T77" fmla="*/ 76 h 86"/>
                  <a:gd name="T78" fmla="*/ 12 w 116"/>
                  <a:gd name="T79" fmla="*/ 76 h 86"/>
                  <a:gd name="T80" fmla="*/ 28 w 116"/>
                  <a:gd name="T81" fmla="*/ 80 h 86"/>
                  <a:gd name="T82" fmla="*/ 48 w 116"/>
                  <a:gd name="T83" fmla="*/ 82 h 86"/>
                  <a:gd name="T84" fmla="*/ 70 w 116"/>
                  <a:gd name="T85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6" h="86">
                    <a:moveTo>
                      <a:pt x="70" y="84"/>
                    </a:moveTo>
                    <a:lnTo>
                      <a:pt x="70" y="84"/>
                    </a:lnTo>
                    <a:lnTo>
                      <a:pt x="76" y="84"/>
                    </a:lnTo>
                    <a:lnTo>
                      <a:pt x="88" y="86"/>
                    </a:lnTo>
                    <a:lnTo>
                      <a:pt x="96" y="84"/>
                    </a:lnTo>
                    <a:lnTo>
                      <a:pt x="102" y="82"/>
                    </a:lnTo>
                    <a:lnTo>
                      <a:pt x="108" y="78"/>
                    </a:lnTo>
                    <a:lnTo>
                      <a:pt x="110" y="72"/>
                    </a:lnTo>
                    <a:lnTo>
                      <a:pt x="110" y="72"/>
                    </a:lnTo>
                    <a:lnTo>
                      <a:pt x="114" y="40"/>
                    </a:lnTo>
                    <a:lnTo>
                      <a:pt x="116" y="26"/>
                    </a:lnTo>
                    <a:lnTo>
                      <a:pt x="116" y="26"/>
                    </a:lnTo>
                    <a:lnTo>
                      <a:pt x="116" y="22"/>
                    </a:lnTo>
                    <a:lnTo>
                      <a:pt x="116" y="18"/>
                    </a:lnTo>
                    <a:lnTo>
                      <a:pt x="116" y="14"/>
                    </a:lnTo>
                    <a:lnTo>
                      <a:pt x="112" y="12"/>
                    </a:lnTo>
                    <a:lnTo>
                      <a:pt x="108" y="10"/>
                    </a:lnTo>
                    <a:lnTo>
                      <a:pt x="100" y="10"/>
                    </a:lnTo>
                    <a:lnTo>
                      <a:pt x="100" y="10"/>
                    </a:lnTo>
                    <a:lnTo>
                      <a:pt x="80" y="10"/>
                    </a:lnTo>
                    <a:lnTo>
                      <a:pt x="56" y="8"/>
                    </a:lnTo>
                    <a:lnTo>
                      <a:pt x="34" y="6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22"/>
                    </a:lnTo>
                    <a:lnTo>
                      <a:pt x="8" y="3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4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28" y="80"/>
                    </a:lnTo>
                    <a:lnTo>
                      <a:pt x="48" y="82"/>
                    </a:lnTo>
                    <a:lnTo>
                      <a:pt x="70" y="8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" name="Freeform 10"/>
              <p:cNvSpPr>
                <a:spLocks/>
              </p:cNvSpPr>
              <p:nvPr/>
            </p:nvSpPr>
            <p:spPr bwMode="auto">
              <a:xfrm>
                <a:off x="1541463" y="4262438"/>
                <a:ext cx="184150" cy="136525"/>
              </a:xfrm>
              <a:custGeom>
                <a:avLst/>
                <a:gdLst>
                  <a:gd name="T0" fmla="*/ 70 w 116"/>
                  <a:gd name="T1" fmla="*/ 84 h 86"/>
                  <a:gd name="T2" fmla="*/ 70 w 116"/>
                  <a:gd name="T3" fmla="*/ 84 h 86"/>
                  <a:gd name="T4" fmla="*/ 76 w 116"/>
                  <a:gd name="T5" fmla="*/ 84 h 86"/>
                  <a:gd name="T6" fmla="*/ 88 w 116"/>
                  <a:gd name="T7" fmla="*/ 86 h 86"/>
                  <a:gd name="T8" fmla="*/ 96 w 116"/>
                  <a:gd name="T9" fmla="*/ 84 h 86"/>
                  <a:gd name="T10" fmla="*/ 102 w 116"/>
                  <a:gd name="T11" fmla="*/ 82 h 86"/>
                  <a:gd name="T12" fmla="*/ 108 w 116"/>
                  <a:gd name="T13" fmla="*/ 78 h 86"/>
                  <a:gd name="T14" fmla="*/ 110 w 116"/>
                  <a:gd name="T15" fmla="*/ 72 h 86"/>
                  <a:gd name="T16" fmla="*/ 110 w 116"/>
                  <a:gd name="T17" fmla="*/ 72 h 86"/>
                  <a:gd name="T18" fmla="*/ 114 w 116"/>
                  <a:gd name="T19" fmla="*/ 40 h 86"/>
                  <a:gd name="T20" fmla="*/ 116 w 116"/>
                  <a:gd name="T21" fmla="*/ 26 h 86"/>
                  <a:gd name="T22" fmla="*/ 116 w 116"/>
                  <a:gd name="T23" fmla="*/ 26 h 86"/>
                  <a:gd name="T24" fmla="*/ 116 w 116"/>
                  <a:gd name="T25" fmla="*/ 22 h 86"/>
                  <a:gd name="T26" fmla="*/ 116 w 116"/>
                  <a:gd name="T27" fmla="*/ 18 h 86"/>
                  <a:gd name="T28" fmla="*/ 116 w 116"/>
                  <a:gd name="T29" fmla="*/ 14 h 86"/>
                  <a:gd name="T30" fmla="*/ 112 w 116"/>
                  <a:gd name="T31" fmla="*/ 12 h 86"/>
                  <a:gd name="T32" fmla="*/ 108 w 116"/>
                  <a:gd name="T33" fmla="*/ 10 h 86"/>
                  <a:gd name="T34" fmla="*/ 100 w 116"/>
                  <a:gd name="T35" fmla="*/ 10 h 86"/>
                  <a:gd name="T36" fmla="*/ 100 w 116"/>
                  <a:gd name="T37" fmla="*/ 10 h 86"/>
                  <a:gd name="T38" fmla="*/ 80 w 116"/>
                  <a:gd name="T39" fmla="*/ 10 h 86"/>
                  <a:gd name="T40" fmla="*/ 56 w 116"/>
                  <a:gd name="T41" fmla="*/ 8 h 86"/>
                  <a:gd name="T42" fmla="*/ 34 w 116"/>
                  <a:gd name="T43" fmla="*/ 6 h 86"/>
                  <a:gd name="T44" fmla="*/ 22 w 116"/>
                  <a:gd name="T45" fmla="*/ 2 h 86"/>
                  <a:gd name="T46" fmla="*/ 22 w 116"/>
                  <a:gd name="T47" fmla="*/ 2 h 86"/>
                  <a:gd name="T48" fmla="*/ 18 w 116"/>
                  <a:gd name="T49" fmla="*/ 0 h 86"/>
                  <a:gd name="T50" fmla="*/ 14 w 116"/>
                  <a:gd name="T51" fmla="*/ 0 h 86"/>
                  <a:gd name="T52" fmla="*/ 12 w 116"/>
                  <a:gd name="T53" fmla="*/ 4 h 86"/>
                  <a:gd name="T54" fmla="*/ 10 w 116"/>
                  <a:gd name="T55" fmla="*/ 12 h 86"/>
                  <a:gd name="T56" fmla="*/ 10 w 116"/>
                  <a:gd name="T57" fmla="*/ 12 h 86"/>
                  <a:gd name="T58" fmla="*/ 10 w 116"/>
                  <a:gd name="T59" fmla="*/ 22 h 86"/>
                  <a:gd name="T60" fmla="*/ 8 w 116"/>
                  <a:gd name="T61" fmla="*/ 36 h 86"/>
                  <a:gd name="T62" fmla="*/ 4 w 116"/>
                  <a:gd name="T63" fmla="*/ 56 h 86"/>
                  <a:gd name="T64" fmla="*/ 4 w 116"/>
                  <a:gd name="T65" fmla="*/ 56 h 86"/>
                  <a:gd name="T66" fmla="*/ 0 w 116"/>
                  <a:gd name="T67" fmla="*/ 60 h 86"/>
                  <a:gd name="T68" fmla="*/ 0 w 116"/>
                  <a:gd name="T69" fmla="*/ 66 h 86"/>
                  <a:gd name="T70" fmla="*/ 0 w 116"/>
                  <a:gd name="T71" fmla="*/ 70 h 86"/>
                  <a:gd name="T72" fmla="*/ 2 w 116"/>
                  <a:gd name="T73" fmla="*/ 72 h 86"/>
                  <a:gd name="T74" fmla="*/ 6 w 116"/>
                  <a:gd name="T75" fmla="*/ 74 h 86"/>
                  <a:gd name="T76" fmla="*/ 12 w 116"/>
                  <a:gd name="T77" fmla="*/ 76 h 86"/>
                  <a:gd name="T78" fmla="*/ 12 w 116"/>
                  <a:gd name="T79" fmla="*/ 76 h 86"/>
                  <a:gd name="T80" fmla="*/ 28 w 116"/>
                  <a:gd name="T81" fmla="*/ 80 h 86"/>
                  <a:gd name="T82" fmla="*/ 48 w 116"/>
                  <a:gd name="T83" fmla="*/ 82 h 86"/>
                  <a:gd name="T84" fmla="*/ 70 w 116"/>
                  <a:gd name="T85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6" h="86">
                    <a:moveTo>
                      <a:pt x="70" y="84"/>
                    </a:moveTo>
                    <a:lnTo>
                      <a:pt x="70" y="84"/>
                    </a:lnTo>
                    <a:lnTo>
                      <a:pt x="76" y="84"/>
                    </a:lnTo>
                    <a:lnTo>
                      <a:pt x="88" y="86"/>
                    </a:lnTo>
                    <a:lnTo>
                      <a:pt x="96" y="84"/>
                    </a:lnTo>
                    <a:lnTo>
                      <a:pt x="102" y="82"/>
                    </a:lnTo>
                    <a:lnTo>
                      <a:pt x="108" y="78"/>
                    </a:lnTo>
                    <a:lnTo>
                      <a:pt x="110" y="72"/>
                    </a:lnTo>
                    <a:lnTo>
                      <a:pt x="110" y="72"/>
                    </a:lnTo>
                    <a:lnTo>
                      <a:pt x="114" y="40"/>
                    </a:lnTo>
                    <a:lnTo>
                      <a:pt x="116" y="26"/>
                    </a:lnTo>
                    <a:lnTo>
                      <a:pt x="116" y="26"/>
                    </a:lnTo>
                    <a:lnTo>
                      <a:pt x="116" y="22"/>
                    </a:lnTo>
                    <a:lnTo>
                      <a:pt x="116" y="18"/>
                    </a:lnTo>
                    <a:lnTo>
                      <a:pt x="116" y="14"/>
                    </a:lnTo>
                    <a:lnTo>
                      <a:pt x="112" y="12"/>
                    </a:lnTo>
                    <a:lnTo>
                      <a:pt x="108" y="10"/>
                    </a:lnTo>
                    <a:lnTo>
                      <a:pt x="100" y="10"/>
                    </a:lnTo>
                    <a:lnTo>
                      <a:pt x="100" y="10"/>
                    </a:lnTo>
                    <a:lnTo>
                      <a:pt x="80" y="10"/>
                    </a:lnTo>
                    <a:lnTo>
                      <a:pt x="56" y="8"/>
                    </a:lnTo>
                    <a:lnTo>
                      <a:pt x="34" y="6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22"/>
                    </a:lnTo>
                    <a:lnTo>
                      <a:pt x="8" y="3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4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28" y="80"/>
                    </a:lnTo>
                    <a:lnTo>
                      <a:pt x="48" y="82"/>
                    </a:lnTo>
                    <a:lnTo>
                      <a:pt x="70" y="8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7" name="Freeform 11"/>
              <p:cNvSpPr>
                <a:spLocks/>
              </p:cNvSpPr>
              <p:nvPr/>
            </p:nvSpPr>
            <p:spPr bwMode="auto">
              <a:xfrm>
                <a:off x="1570038" y="4122738"/>
                <a:ext cx="180975" cy="133350"/>
              </a:xfrm>
              <a:custGeom>
                <a:avLst/>
                <a:gdLst>
                  <a:gd name="T0" fmla="*/ 16 w 114"/>
                  <a:gd name="T1" fmla="*/ 12 h 84"/>
                  <a:gd name="T2" fmla="*/ 16 w 114"/>
                  <a:gd name="T3" fmla="*/ 12 h 84"/>
                  <a:gd name="T4" fmla="*/ 12 w 114"/>
                  <a:gd name="T5" fmla="*/ 30 h 84"/>
                  <a:gd name="T6" fmla="*/ 6 w 114"/>
                  <a:gd name="T7" fmla="*/ 52 h 84"/>
                  <a:gd name="T8" fmla="*/ 6 w 114"/>
                  <a:gd name="T9" fmla="*/ 52 h 84"/>
                  <a:gd name="T10" fmla="*/ 2 w 114"/>
                  <a:gd name="T11" fmla="*/ 58 h 84"/>
                  <a:gd name="T12" fmla="*/ 0 w 114"/>
                  <a:gd name="T13" fmla="*/ 66 h 84"/>
                  <a:gd name="T14" fmla="*/ 2 w 114"/>
                  <a:gd name="T15" fmla="*/ 70 h 84"/>
                  <a:gd name="T16" fmla="*/ 4 w 114"/>
                  <a:gd name="T17" fmla="*/ 72 h 84"/>
                  <a:gd name="T18" fmla="*/ 8 w 114"/>
                  <a:gd name="T19" fmla="*/ 74 h 84"/>
                  <a:gd name="T20" fmla="*/ 16 w 114"/>
                  <a:gd name="T21" fmla="*/ 74 h 84"/>
                  <a:gd name="T22" fmla="*/ 16 w 114"/>
                  <a:gd name="T23" fmla="*/ 74 h 84"/>
                  <a:gd name="T24" fmla="*/ 54 w 114"/>
                  <a:gd name="T25" fmla="*/ 76 h 84"/>
                  <a:gd name="T26" fmla="*/ 70 w 114"/>
                  <a:gd name="T27" fmla="*/ 78 h 84"/>
                  <a:gd name="T28" fmla="*/ 84 w 114"/>
                  <a:gd name="T29" fmla="*/ 80 h 84"/>
                  <a:gd name="T30" fmla="*/ 84 w 114"/>
                  <a:gd name="T31" fmla="*/ 80 h 84"/>
                  <a:gd name="T32" fmla="*/ 92 w 114"/>
                  <a:gd name="T33" fmla="*/ 82 h 84"/>
                  <a:gd name="T34" fmla="*/ 98 w 114"/>
                  <a:gd name="T35" fmla="*/ 84 h 84"/>
                  <a:gd name="T36" fmla="*/ 100 w 114"/>
                  <a:gd name="T37" fmla="*/ 84 h 84"/>
                  <a:gd name="T38" fmla="*/ 102 w 114"/>
                  <a:gd name="T39" fmla="*/ 82 h 84"/>
                  <a:gd name="T40" fmla="*/ 104 w 114"/>
                  <a:gd name="T41" fmla="*/ 74 h 84"/>
                  <a:gd name="T42" fmla="*/ 104 w 114"/>
                  <a:gd name="T43" fmla="*/ 74 h 84"/>
                  <a:gd name="T44" fmla="*/ 104 w 114"/>
                  <a:gd name="T45" fmla="*/ 62 h 84"/>
                  <a:gd name="T46" fmla="*/ 108 w 114"/>
                  <a:gd name="T47" fmla="*/ 48 h 84"/>
                  <a:gd name="T48" fmla="*/ 112 w 114"/>
                  <a:gd name="T49" fmla="*/ 32 h 84"/>
                  <a:gd name="T50" fmla="*/ 112 w 114"/>
                  <a:gd name="T51" fmla="*/ 32 h 84"/>
                  <a:gd name="T52" fmla="*/ 114 w 114"/>
                  <a:gd name="T53" fmla="*/ 26 h 84"/>
                  <a:gd name="T54" fmla="*/ 114 w 114"/>
                  <a:gd name="T55" fmla="*/ 20 h 84"/>
                  <a:gd name="T56" fmla="*/ 114 w 114"/>
                  <a:gd name="T57" fmla="*/ 18 h 84"/>
                  <a:gd name="T58" fmla="*/ 112 w 114"/>
                  <a:gd name="T59" fmla="*/ 14 h 84"/>
                  <a:gd name="T60" fmla="*/ 108 w 114"/>
                  <a:gd name="T61" fmla="*/ 14 h 84"/>
                  <a:gd name="T62" fmla="*/ 102 w 114"/>
                  <a:gd name="T63" fmla="*/ 14 h 84"/>
                  <a:gd name="T64" fmla="*/ 102 w 114"/>
                  <a:gd name="T65" fmla="*/ 14 h 84"/>
                  <a:gd name="T66" fmla="*/ 86 w 114"/>
                  <a:gd name="T67" fmla="*/ 12 h 84"/>
                  <a:gd name="T68" fmla="*/ 68 w 114"/>
                  <a:gd name="T69" fmla="*/ 10 h 84"/>
                  <a:gd name="T70" fmla="*/ 40 w 114"/>
                  <a:gd name="T71" fmla="*/ 4 h 84"/>
                  <a:gd name="T72" fmla="*/ 40 w 114"/>
                  <a:gd name="T73" fmla="*/ 4 h 84"/>
                  <a:gd name="T74" fmla="*/ 32 w 114"/>
                  <a:gd name="T75" fmla="*/ 0 h 84"/>
                  <a:gd name="T76" fmla="*/ 24 w 114"/>
                  <a:gd name="T77" fmla="*/ 0 h 84"/>
                  <a:gd name="T78" fmla="*/ 22 w 114"/>
                  <a:gd name="T79" fmla="*/ 0 h 84"/>
                  <a:gd name="T80" fmla="*/ 20 w 114"/>
                  <a:gd name="T81" fmla="*/ 2 h 84"/>
                  <a:gd name="T82" fmla="*/ 18 w 114"/>
                  <a:gd name="T83" fmla="*/ 6 h 84"/>
                  <a:gd name="T84" fmla="*/ 16 w 114"/>
                  <a:gd name="T85" fmla="*/ 12 h 84"/>
                  <a:gd name="T86" fmla="*/ 16 w 114"/>
                  <a:gd name="T87" fmla="*/ 1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84">
                    <a:moveTo>
                      <a:pt x="16" y="12"/>
                    </a:moveTo>
                    <a:lnTo>
                      <a:pt x="16" y="12"/>
                    </a:lnTo>
                    <a:lnTo>
                      <a:pt x="12" y="30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2" y="58"/>
                    </a:lnTo>
                    <a:lnTo>
                      <a:pt x="0" y="66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4"/>
                    </a:lnTo>
                    <a:lnTo>
                      <a:pt x="16" y="74"/>
                    </a:lnTo>
                    <a:lnTo>
                      <a:pt x="16" y="74"/>
                    </a:lnTo>
                    <a:lnTo>
                      <a:pt x="54" y="76"/>
                    </a:lnTo>
                    <a:lnTo>
                      <a:pt x="70" y="78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92" y="82"/>
                    </a:lnTo>
                    <a:lnTo>
                      <a:pt x="98" y="84"/>
                    </a:lnTo>
                    <a:lnTo>
                      <a:pt x="100" y="84"/>
                    </a:lnTo>
                    <a:lnTo>
                      <a:pt x="102" y="82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62"/>
                    </a:lnTo>
                    <a:lnTo>
                      <a:pt x="108" y="48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4" y="26"/>
                    </a:lnTo>
                    <a:lnTo>
                      <a:pt x="114" y="20"/>
                    </a:lnTo>
                    <a:lnTo>
                      <a:pt x="114" y="18"/>
                    </a:lnTo>
                    <a:lnTo>
                      <a:pt x="112" y="14"/>
                    </a:lnTo>
                    <a:lnTo>
                      <a:pt x="108" y="14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6" y="12"/>
                    </a:lnTo>
                    <a:lnTo>
                      <a:pt x="68" y="1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8" y="6"/>
                    </a:lnTo>
                    <a:lnTo>
                      <a:pt x="16" y="12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9" name="Freeform 12"/>
              <p:cNvSpPr>
                <a:spLocks/>
              </p:cNvSpPr>
              <p:nvPr/>
            </p:nvSpPr>
            <p:spPr bwMode="auto">
              <a:xfrm>
                <a:off x="1608138" y="3995738"/>
                <a:ext cx="174625" cy="130175"/>
              </a:xfrm>
              <a:custGeom>
                <a:avLst/>
                <a:gdLst>
                  <a:gd name="T0" fmla="*/ 32 w 110"/>
                  <a:gd name="T1" fmla="*/ 70 h 82"/>
                  <a:gd name="T2" fmla="*/ 32 w 110"/>
                  <a:gd name="T3" fmla="*/ 70 h 82"/>
                  <a:gd name="T4" fmla="*/ 52 w 110"/>
                  <a:gd name="T5" fmla="*/ 76 h 82"/>
                  <a:gd name="T6" fmla="*/ 70 w 110"/>
                  <a:gd name="T7" fmla="*/ 80 h 82"/>
                  <a:gd name="T8" fmla="*/ 76 w 110"/>
                  <a:gd name="T9" fmla="*/ 82 h 82"/>
                  <a:gd name="T10" fmla="*/ 82 w 110"/>
                  <a:gd name="T11" fmla="*/ 82 h 82"/>
                  <a:gd name="T12" fmla="*/ 82 w 110"/>
                  <a:gd name="T13" fmla="*/ 82 h 82"/>
                  <a:gd name="T14" fmla="*/ 90 w 110"/>
                  <a:gd name="T15" fmla="*/ 80 h 82"/>
                  <a:gd name="T16" fmla="*/ 96 w 110"/>
                  <a:gd name="T17" fmla="*/ 76 h 82"/>
                  <a:gd name="T18" fmla="*/ 98 w 110"/>
                  <a:gd name="T19" fmla="*/ 72 h 82"/>
                  <a:gd name="T20" fmla="*/ 98 w 110"/>
                  <a:gd name="T21" fmla="*/ 68 h 82"/>
                  <a:gd name="T22" fmla="*/ 98 w 110"/>
                  <a:gd name="T23" fmla="*/ 68 h 82"/>
                  <a:gd name="T24" fmla="*/ 102 w 110"/>
                  <a:gd name="T25" fmla="*/ 52 h 82"/>
                  <a:gd name="T26" fmla="*/ 106 w 110"/>
                  <a:gd name="T27" fmla="*/ 34 h 82"/>
                  <a:gd name="T28" fmla="*/ 106 w 110"/>
                  <a:gd name="T29" fmla="*/ 34 h 82"/>
                  <a:gd name="T30" fmla="*/ 108 w 110"/>
                  <a:gd name="T31" fmla="*/ 28 h 82"/>
                  <a:gd name="T32" fmla="*/ 110 w 110"/>
                  <a:gd name="T33" fmla="*/ 20 h 82"/>
                  <a:gd name="T34" fmla="*/ 108 w 110"/>
                  <a:gd name="T35" fmla="*/ 16 h 82"/>
                  <a:gd name="T36" fmla="*/ 106 w 110"/>
                  <a:gd name="T37" fmla="*/ 14 h 82"/>
                  <a:gd name="T38" fmla="*/ 102 w 110"/>
                  <a:gd name="T39" fmla="*/ 12 h 82"/>
                  <a:gd name="T40" fmla="*/ 94 w 110"/>
                  <a:gd name="T41" fmla="*/ 12 h 82"/>
                  <a:gd name="T42" fmla="*/ 94 w 110"/>
                  <a:gd name="T43" fmla="*/ 12 h 82"/>
                  <a:gd name="T44" fmla="*/ 74 w 110"/>
                  <a:gd name="T45" fmla="*/ 10 h 82"/>
                  <a:gd name="T46" fmla="*/ 52 w 110"/>
                  <a:gd name="T47" fmla="*/ 8 h 82"/>
                  <a:gd name="T48" fmla="*/ 34 w 110"/>
                  <a:gd name="T49" fmla="*/ 4 h 82"/>
                  <a:gd name="T50" fmla="*/ 26 w 110"/>
                  <a:gd name="T51" fmla="*/ 2 h 82"/>
                  <a:gd name="T52" fmla="*/ 26 w 110"/>
                  <a:gd name="T53" fmla="*/ 2 h 82"/>
                  <a:gd name="T54" fmla="*/ 20 w 110"/>
                  <a:gd name="T55" fmla="*/ 0 h 82"/>
                  <a:gd name="T56" fmla="*/ 14 w 110"/>
                  <a:gd name="T57" fmla="*/ 0 h 82"/>
                  <a:gd name="T58" fmla="*/ 10 w 110"/>
                  <a:gd name="T59" fmla="*/ 2 h 82"/>
                  <a:gd name="T60" fmla="*/ 10 w 110"/>
                  <a:gd name="T61" fmla="*/ 4 h 82"/>
                  <a:gd name="T62" fmla="*/ 10 w 110"/>
                  <a:gd name="T63" fmla="*/ 8 h 82"/>
                  <a:gd name="T64" fmla="*/ 10 w 110"/>
                  <a:gd name="T65" fmla="*/ 8 h 82"/>
                  <a:gd name="T66" fmla="*/ 10 w 110"/>
                  <a:gd name="T67" fmla="*/ 18 h 82"/>
                  <a:gd name="T68" fmla="*/ 8 w 110"/>
                  <a:gd name="T69" fmla="*/ 30 h 82"/>
                  <a:gd name="T70" fmla="*/ 2 w 110"/>
                  <a:gd name="T71" fmla="*/ 50 h 82"/>
                  <a:gd name="T72" fmla="*/ 2 w 110"/>
                  <a:gd name="T73" fmla="*/ 50 h 82"/>
                  <a:gd name="T74" fmla="*/ 2 w 110"/>
                  <a:gd name="T75" fmla="*/ 56 h 82"/>
                  <a:gd name="T76" fmla="*/ 0 w 110"/>
                  <a:gd name="T77" fmla="*/ 62 h 82"/>
                  <a:gd name="T78" fmla="*/ 0 w 110"/>
                  <a:gd name="T79" fmla="*/ 66 h 82"/>
                  <a:gd name="T80" fmla="*/ 2 w 110"/>
                  <a:gd name="T81" fmla="*/ 68 h 82"/>
                  <a:gd name="T82" fmla="*/ 6 w 110"/>
                  <a:gd name="T83" fmla="*/ 68 h 82"/>
                  <a:gd name="T84" fmla="*/ 10 w 110"/>
                  <a:gd name="T85" fmla="*/ 68 h 82"/>
                  <a:gd name="T86" fmla="*/ 10 w 110"/>
                  <a:gd name="T87" fmla="*/ 68 h 82"/>
                  <a:gd name="T88" fmla="*/ 28 w 110"/>
                  <a:gd name="T89" fmla="*/ 70 h 82"/>
                  <a:gd name="T90" fmla="*/ 32 w 110"/>
                  <a:gd name="T91" fmla="*/ 7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0" h="82">
                    <a:moveTo>
                      <a:pt x="32" y="70"/>
                    </a:moveTo>
                    <a:lnTo>
                      <a:pt x="32" y="70"/>
                    </a:lnTo>
                    <a:lnTo>
                      <a:pt x="52" y="76"/>
                    </a:lnTo>
                    <a:lnTo>
                      <a:pt x="70" y="80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90" y="80"/>
                    </a:lnTo>
                    <a:lnTo>
                      <a:pt x="96" y="76"/>
                    </a:lnTo>
                    <a:lnTo>
                      <a:pt x="98" y="72"/>
                    </a:lnTo>
                    <a:lnTo>
                      <a:pt x="98" y="68"/>
                    </a:lnTo>
                    <a:lnTo>
                      <a:pt x="98" y="68"/>
                    </a:lnTo>
                    <a:lnTo>
                      <a:pt x="102" y="52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8" y="28"/>
                    </a:lnTo>
                    <a:lnTo>
                      <a:pt x="110" y="20"/>
                    </a:lnTo>
                    <a:lnTo>
                      <a:pt x="108" y="16"/>
                    </a:lnTo>
                    <a:lnTo>
                      <a:pt x="106" y="14"/>
                    </a:lnTo>
                    <a:lnTo>
                      <a:pt x="102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74" y="10"/>
                    </a:lnTo>
                    <a:lnTo>
                      <a:pt x="52" y="8"/>
                    </a:lnTo>
                    <a:lnTo>
                      <a:pt x="34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8"/>
                    </a:lnTo>
                    <a:lnTo>
                      <a:pt x="8" y="3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6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8" y="70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0" name="Freeform 13"/>
              <p:cNvSpPr>
                <a:spLocks/>
              </p:cNvSpPr>
              <p:nvPr/>
            </p:nvSpPr>
            <p:spPr bwMode="auto">
              <a:xfrm>
                <a:off x="1608138" y="3995738"/>
                <a:ext cx="174625" cy="130175"/>
              </a:xfrm>
              <a:custGeom>
                <a:avLst/>
                <a:gdLst>
                  <a:gd name="T0" fmla="*/ 32 w 110"/>
                  <a:gd name="T1" fmla="*/ 70 h 82"/>
                  <a:gd name="T2" fmla="*/ 32 w 110"/>
                  <a:gd name="T3" fmla="*/ 70 h 82"/>
                  <a:gd name="T4" fmla="*/ 52 w 110"/>
                  <a:gd name="T5" fmla="*/ 76 h 82"/>
                  <a:gd name="T6" fmla="*/ 70 w 110"/>
                  <a:gd name="T7" fmla="*/ 80 h 82"/>
                  <a:gd name="T8" fmla="*/ 76 w 110"/>
                  <a:gd name="T9" fmla="*/ 82 h 82"/>
                  <a:gd name="T10" fmla="*/ 82 w 110"/>
                  <a:gd name="T11" fmla="*/ 82 h 82"/>
                  <a:gd name="T12" fmla="*/ 82 w 110"/>
                  <a:gd name="T13" fmla="*/ 82 h 82"/>
                  <a:gd name="T14" fmla="*/ 90 w 110"/>
                  <a:gd name="T15" fmla="*/ 80 h 82"/>
                  <a:gd name="T16" fmla="*/ 96 w 110"/>
                  <a:gd name="T17" fmla="*/ 76 h 82"/>
                  <a:gd name="T18" fmla="*/ 98 w 110"/>
                  <a:gd name="T19" fmla="*/ 72 h 82"/>
                  <a:gd name="T20" fmla="*/ 98 w 110"/>
                  <a:gd name="T21" fmla="*/ 68 h 82"/>
                  <a:gd name="T22" fmla="*/ 98 w 110"/>
                  <a:gd name="T23" fmla="*/ 68 h 82"/>
                  <a:gd name="T24" fmla="*/ 102 w 110"/>
                  <a:gd name="T25" fmla="*/ 52 h 82"/>
                  <a:gd name="T26" fmla="*/ 106 w 110"/>
                  <a:gd name="T27" fmla="*/ 34 h 82"/>
                  <a:gd name="T28" fmla="*/ 106 w 110"/>
                  <a:gd name="T29" fmla="*/ 34 h 82"/>
                  <a:gd name="T30" fmla="*/ 108 w 110"/>
                  <a:gd name="T31" fmla="*/ 28 h 82"/>
                  <a:gd name="T32" fmla="*/ 110 w 110"/>
                  <a:gd name="T33" fmla="*/ 20 h 82"/>
                  <a:gd name="T34" fmla="*/ 108 w 110"/>
                  <a:gd name="T35" fmla="*/ 16 h 82"/>
                  <a:gd name="T36" fmla="*/ 106 w 110"/>
                  <a:gd name="T37" fmla="*/ 14 h 82"/>
                  <a:gd name="T38" fmla="*/ 102 w 110"/>
                  <a:gd name="T39" fmla="*/ 12 h 82"/>
                  <a:gd name="T40" fmla="*/ 94 w 110"/>
                  <a:gd name="T41" fmla="*/ 12 h 82"/>
                  <a:gd name="T42" fmla="*/ 94 w 110"/>
                  <a:gd name="T43" fmla="*/ 12 h 82"/>
                  <a:gd name="T44" fmla="*/ 74 w 110"/>
                  <a:gd name="T45" fmla="*/ 10 h 82"/>
                  <a:gd name="T46" fmla="*/ 52 w 110"/>
                  <a:gd name="T47" fmla="*/ 8 h 82"/>
                  <a:gd name="T48" fmla="*/ 34 w 110"/>
                  <a:gd name="T49" fmla="*/ 4 h 82"/>
                  <a:gd name="T50" fmla="*/ 26 w 110"/>
                  <a:gd name="T51" fmla="*/ 2 h 82"/>
                  <a:gd name="T52" fmla="*/ 26 w 110"/>
                  <a:gd name="T53" fmla="*/ 2 h 82"/>
                  <a:gd name="T54" fmla="*/ 20 w 110"/>
                  <a:gd name="T55" fmla="*/ 0 h 82"/>
                  <a:gd name="T56" fmla="*/ 14 w 110"/>
                  <a:gd name="T57" fmla="*/ 0 h 82"/>
                  <a:gd name="T58" fmla="*/ 10 w 110"/>
                  <a:gd name="T59" fmla="*/ 2 h 82"/>
                  <a:gd name="T60" fmla="*/ 10 w 110"/>
                  <a:gd name="T61" fmla="*/ 4 h 82"/>
                  <a:gd name="T62" fmla="*/ 10 w 110"/>
                  <a:gd name="T63" fmla="*/ 8 h 82"/>
                  <a:gd name="T64" fmla="*/ 10 w 110"/>
                  <a:gd name="T65" fmla="*/ 8 h 82"/>
                  <a:gd name="T66" fmla="*/ 10 w 110"/>
                  <a:gd name="T67" fmla="*/ 18 h 82"/>
                  <a:gd name="T68" fmla="*/ 8 w 110"/>
                  <a:gd name="T69" fmla="*/ 30 h 82"/>
                  <a:gd name="T70" fmla="*/ 2 w 110"/>
                  <a:gd name="T71" fmla="*/ 50 h 82"/>
                  <a:gd name="T72" fmla="*/ 2 w 110"/>
                  <a:gd name="T73" fmla="*/ 50 h 82"/>
                  <a:gd name="T74" fmla="*/ 2 w 110"/>
                  <a:gd name="T75" fmla="*/ 56 h 82"/>
                  <a:gd name="T76" fmla="*/ 0 w 110"/>
                  <a:gd name="T77" fmla="*/ 62 h 82"/>
                  <a:gd name="T78" fmla="*/ 0 w 110"/>
                  <a:gd name="T79" fmla="*/ 66 h 82"/>
                  <a:gd name="T80" fmla="*/ 2 w 110"/>
                  <a:gd name="T81" fmla="*/ 68 h 82"/>
                  <a:gd name="T82" fmla="*/ 6 w 110"/>
                  <a:gd name="T83" fmla="*/ 68 h 82"/>
                  <a:gd name="T84" fmla="*/ 10 w 110"/>
                  <a:gd name="T85" fmla="*/ 68 h 82"/>
                  <a:gd name="T86" fmla="*/ 10 w 110"/>
                  <a:gd name="T87" fmla="*/ 68 h 82"/>
                  <a:gd name="T88" fmla="*/ 28 w 110"/>
                  <a:gd name="T89" fmla="*/ 70 h 82"/>
                  <a:gd name="T90" fmla="*/ 32 w 110"/>
                  <a:gd name="T91" fmla="*/ 7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0" h="82">
                    <a:moveTo>
                      <a:pt x="32" y="70"/>
                    </a:moveTo>
                    <a:lnTo>
                      <a:pt x="32" y="70"/>
                    </a:lnTo>
                    <a:lnTo>
                      <a:pt x="52" y="76"/>
                    </a:lnTo>
                    <a:lnTo>
                      <a:pt x="70" y="80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90" y="80"/>
                    </a:lnTo>
                    <a:lnTo>
                      <a:pt x="96" y="76"/>
                    </a:lnTo>
                    <a:lnTo>
                      <a:pt x="98" y="72"/>
                    </a:lnTo>
                    <a:lnTo>
                      <a:pt x="98" y="68"/>
                    </a:lnTo>
                    <a:lnTo>
                      <a:pt x="98" y="68"/>
                    </a:lnTo>
                    <a:lnTo>
                      <a:pt x="102" y="52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8" y="28"/>
                    </a:lnTo>
                    <a:lnTo>
                      <a:pt x="110" y="20"/>
                    </a:lnTo>
                    <a:lnTo>
                      <a:pt x="108" y="16"/>
                    </a:lnTo>
                    <a:lnTo>
                      <a:pt x="106" y="14"/>
                    </a:lnTo>
                    <a:lnTo>
                      <a:pt x="102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74" y="10"/>
                    </a:lnTo>
                    <a:lnTo>
                      <a:pt x="52" y="8"/>
                    </a:lnTo>
                    <a:lnTo>
                      <a:pt x="34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8"/>
                    </a:lnTo>
                    <a:lnTo>
                      <a:pt x="8" y="3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6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8" y="70"/>
                    </a:lnTo>
                    <a:lnTo>
                      <a:pt x="32" y="7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1" name="Freeform 14"/>
              <p:cNvSpPr>
                <a:spLocks/>
              </p:cNvSpPr>
              <p:nvPr/>
            </p:nvSpPr>
            <p:spPr bwMode="auto">
              <a:xfrm>
                <a:off x="1636713" y="3875088"/>
                <a:ext cx="171450" cy="117475"/>
              </a:xfrm>
              <a:custGeom>
                <a:avLst/>
                <a:gdLst>
                  <a:gd name="T0" fmla="*/ 12 w 108"/>
                  <a:gd name="T1" fmla="*/ 14 h 74"/>
                  <a:gd name="T2" fmla="*/ 12 w 108"/>
                  <a:gd name="T3" fmla="*/ 14 h 74"/>
                  <a:gd name="T4" fmla="*/ 10 w 108"/>
                  <a:gd name="T5" fmla="*/ 26 h 74"/>
                  <a:gd name="T6" fmla="*/ 8 w 108"/>
                  <a:gd name="T7" fmla="*/ 38 h 74"/>
                  <a:gd name="T8" fmla="*/ 2 w 108"/>
                  <a:gd name="T9" fmla="*/ 48 h 74"/>
                  <a:gd name="T10" fmla="*/ 2 w 108"/>
                  <a:gd name="T11" fmla="*/ 48 h 74"/>
                  <a:gd name="T12" fmla="*/ 0 w 108"/>
                  <a:gd name="T13" fmla="*/ 56 h 74"/>
                  <a:gd name="T14" fmla="*/ 2 w 108"/>
                  <a:gd name="T15" fmla="*/ 62 h 74"/>
                  <a:gd name="T16" fmla="*/ 6 w 108"/>
                  <a:gd name="T17" fmla="*/ 66 h 74"/>
                  <a:gd name="T18" fmla="*/ 16 w 108"/>
                  <a:gd name="T19" fmla="*/ 68 h 74"/>
                  <a:gd name="T20" fmla="*/ 16 w 108"/>
                  <a:gd name="T21" fmla="*/ 68 h 74"/>
                  <a:gd name="T22" fmla="*/ 82 w 108"/>
                  <a:gd name="T23" fmla="*/ 74 h 74"/>
                  <a:gd name="T24" fmla="*/ 82 w 108"/>
                  <a:gd name="T25" fmla="*/ 74 h 74"/>
                  <a:gd name="T26" fmla="*/ 86 w 108"/>
                  <a:gd name="T27" fmla="*/ 74 h 74"/>
                  <a:gd name="T28" fmla="*/ 92 w 108"/>
                  <a:gd name="T29" fmla="*/ 72 h 74"/>
                  <a:gd name="T30" fmla="*/ 96 w 108"/>
                  <a:gd name="T31" fmla="*/ 68 h 74"/>
                  <a:gd name="T32" fmla="*/ 98 w 108"/>
                  <a:gd name="T33" fmla="*/ 62 h 74"/>
                  <a:gd name="T34" fmla="*/ 98 w 108"/>
                  <a:gd name="T35" fmla="*/ 62 h 74"/>
                  <a:gd name="T36" fmla="*/ 106 w 108"/>
                  <a:gd name="T37" fmla="*/ 20 h 74"/>
                  <a:gd name="T38" fmla="*/ 106 w 108"/>
                  <a:gd name="T39" fmla="*/ 20 h 74"/>
                  <a:gd name="T40" fmla="*/ 108 w 108"/>
                  <a:gd name="T41" fmla="*/ 18 h 74"/>
                  <a:gd name="T42" fmla="*/ 108 w 108"/>
                  <a:gd name="T43" fmla="*/ 14 h 74"/>
                  <a:gd name="T44" fmla="*/ 106 w 108"/>
                  <a:gd name="T45" fmla="*/ 12 h 74"/>
                  <a:gd name="T46" fmla="*/ 106 w 108"/>
                  <a:gd name="T47" fmla="*/ 10 h 74"/>
                  <a:gd name="T48" fmla="*/ 102 w 108"/>
                  <a:gd name="T49" fmla="*/ 8 h 74"/>
                  <a:gd name="T50" fmla="*/ 96 w 108"/>
                  <a:gd name="T51" fmla="*/ 8 h 74"/>
                  <a:gd name="T52" fmla="*/ 96 w 108"/>
                  <a:gd name="T53" fmla="*/ 8 h 74"/>
                  <a:gd name="T54" fmla="*/ 80 w 108"/>
                  <a:gd name="T55" fmla="*/ 8 h 74"/>
                  <a:gd name="T56" fmla="*/ 58 w 108"/>
                  <a:gd name="T57" fmla="*/ 8 h 74"/>
                  <a:gd name="T58" fmla="*/ 38 w 108"/>
                  <a:gd name="T59" fmla="*/ 6 h 74"/>
                  <a:gd name="T60" fmla="*/ 28 w 108"/>
                  <a:gd name="T61" fmla="*/ 4 h 74"/>
                  <a:gd name="T62" fmla="*/ 28 w 108"/>
                  <a:gd name="T63" fmla="*/ 4 h 74"/>
                  <a:gd name="T64" fmla="*/ 24 w 108"/>
                  <a:gd name="T65" fmla="*/ 2 h 74"/>
                  <a:gd name="T66" fmla="*/ 20 w 108"/>
                  <a:gd name="T67" fmla="*/ 0 h 74"/>
                  <a:gd name="T68" fmla="*/ 18 w 108"/>
                  <a:gd name="T69" fmla="*/ 2 h 74"/>
                  <a:gd name="T70" fmla="*/ 16 w 108"/>
                  <a:gd name="T71" fmla="*/ 4 h 74"/>
                  <a:gd name="T72" fmla="*/ 14 w 108"/>
                  <a:gd name="T73" fmla="*/ 8 h 74"/>
                  <a:gd name="T74" fmla="*/ 12 w 108"/>
                  <a:gd name="T75" fmla="*/ 14 h 74"/>
                  <a:gd name="T76" fmla="*/ 12 w 108"/>
                  <a:gd name="T77" fmla="*/ 1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8" h="74">
                    <a:moveTo>
                      <a:pt x="12" y="14"/>
                    </a:moveTo>
                    <a:lnTo>
                      <a:pt x="12" y="14"/>
                    </a:lnTo>
                    <a:lnTo>
                      <a:pt x="10" y="26"/>
                    </a:lnTo>
                    <a:lnTo>
                      <a:pt x="8" y="3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0" y="56"/>
                    </a:lnTo>
                    <a:lnTo>
                      <a:pt x="2" y="62"/>
                    </a:lnTo>
                    <a:lnTo>
                      <a:pt x="6" y="66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6" y="74"/>
                    </a:lnTo>
                    <a:lnTo>
                      <a:pt x="92" y="72"/>
                    </a:lnTo>
                    <a:lnTo>
                      <a:pt x="96" y="68"/>
                    </a:lnTo>
                    <a:lnTo>
                      <a:pt x="98" y="62"/>
                    </a:lnTo>
                    <a:lnTo>
                      <a:pt x="98" y="62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6" y="12"/>
                    </a:lnTo>
                    <a:lnTo>
                      <a:pt x="106" y="10"/>
                    </a:lnTo>
                    <a:lnTo>
                      <a:pt x="102" y="8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80" y="8"/>
                    </a:lnTo>
                    <a:lnTo>
                      <a:pt x="58" y="8"/>
                    </a:lnTo>
                    <a:lnTo>
                      <a:pt x="38" y="6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8"/>
                    </a:lnTo>
                    <a:lnTo>
                      <a:pt x="12" y="14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2" name="Freeform 15"/>
              <p:cNvSpPr>
                <a:spLocks/>
              </p:cNvSpPr>
              <p:nvPr/>
            </p:nvSpPr>
            <p:spPr bwMode="auto">
              <a:xfrm>
                <a:off x="1668463" y="3776663"/>
                <a:ext cx="168275" cy="98425"/>
              </a:xfrm>
              <a:custGeom>
                <a:avLst/>
                <a:gdLst>
                  <a:gd name="T0" fmla="*/ 10 w 106"/>
                  <a:gd name="T1" fmla="*/ 10 h 62"/>
                  <a:gd name="T2" fmla="*/ 10 w 106"/>
                  <a:gd name="T3" fmla="*/ 10 h 62"/>
                  <a:gd name="T4" fmla="*/ 8 w 106"/>
                  <a:gd name="T5" fmla="*/ 22 h 62"/>
                  <a:gd name="T6" fmla="*/ 6 w 106"/>
                  <a:gd name="T7" fmla="*/ 32 h 62"/>
                  <a:gd name="T8" fmla="*/ 2 w 106"/>
                  <a:gd name="T9" fmla="*/ 40 h 62"/>
                  <a:gd name="T10" fmla="*/ 2 w 106"/>
                  <a:gd name="T11" fmla="*/ 40 h 62"/>
                  <a:gd name="T12" fmla="*/ 0 w 106"/>
                  <a:gd name="T13" fmla="*/ 46 h 62"/>
                  <a:gd name="T14" fmla="*/ 2 w 106"/>
                  <a:gd name="T15" fmla="*/ 52 h 62"/>
                  <a:gd name="T16" fmla="*/ 6 w 106"/>
                  <a:gd name="T17" fmla="*/ 56 h 62"/>
                  <a:gd name="T18" fmla="*/ 12 w 106"/>
                  <a:gd name="T19" fmla="*/ 58 h 62"/>
                  <a:gd name="T20" fmla="*/ 12 w 106"/>
                  <a:gd name="T21" fmla="*/ 58 h 62"/>
                  <a:gd name="T22" fmla="*/ 50 w 106"/>
                  <a:gd name="T23" fmla="*/ 62 h 62"/>
                  <a:gd name="T24" fmla="*/ 82 w 106"/>
                  <a:gd name="T25" fmla="*/ 62 h 62"/>
                  <a:gd name="T26" fmla="*/ 82 w 106"/>
                  <a:gd name="T27" fmla="*/ 62 h 62"/>
                  <a:gd name="T28" fmla="*/ 86 w 106"/>
                  <a:gd name="T29" fmla="*/ 62 h 62"/>
                  <a:gd name="T30" fmla="*/ 90 w 106"/>
                  <a:gd name="T31" fmla="*/ 62 h 62"/>
                  <a:gd name="T32" fmla="*/ 96 w 106"/>
                  <a:gd name="T33" fmla="*/ 56 h 62"/>
                  <a:gd name="T34" fmla="*/ 98 w 106"/>
                  <a:gd name="T35" fmla="*/ 46 h 62"/>
                  <a:gd name="T36" fmla="*/ 98 w 106"/>
                  <a:gd name="T37" fmla="*/ 46 h 62"/>
                  <a:gd name="T38" fmla="*/ 106 w 106"/>
                  <a:gd name="T39" fmla="*/ 12 h 62"/>
                  <a:gd name="T40" fmla="*/ 106 w 106"/>
                  <a:gd name="T41" fmla="*/ 12 h 62"/>
                  <a:gd name="T42" fmla="*/ 106 w 106"/>
                  <a:gd name="T43" fmla="*/ 10 h 62"/>
                  <a:gd name="T44" fmla="*/ 104 w 106"/>
                  <a:gd name="T45" fmla="*/ 6 h 62"/>
                  <a:gd name="T46" fmla="*/ 104 w 106"/>
                  <a:gd name="T47" fmla="*/ 4 h 62"/>
                  <a:gd name="T48" fmla="*/ 100 w 106"/>
                  <a:gd name="T49" fmla="*/ 2 h 62"/>
                  <a:gd name="T50" fmla="*/ 96 w 106"/>
                  <a:gd name="T51" fmla="*/ 2 h 62"/>
                  <a:gd name="T52" fmla="*/ 88 w 106"/>
                  <a:gd name="T53" fmla="*/ 2 h 62"/>
                  <a:gd name="T54" fmla="*/ 88 w 106"/>
                  <a:gd name="T55" fmla="*/ 2 h 62"/>
                  <a:gd name="T56" fmla="*/ 70 w 106"/>
                  <a:gd name="T57" fmla="*/ 2 h 62"/>
                  <a:gd name="T58" fmla="*/ 50 w 106"/>
                  <a:gd name="T59" fmla="*/ 2 h 62"/>
                  <a:gd name="T60" fmla="*/ 24 w 106"/>
                  <a:gd name="T61" fmla="*/ 0 h 62"/>
                  <a:gd name="T62" fmla="*/ 24 w 106"/>
                  <a:gd name="T63" fmla="*/ 0 h 62"/>
                  <a:gd name="T64" fmla="*/ 18 w 106"/>
                  <a:gd name="T65" fmla="*/ 0 h 62"/>
                  <a:gd name="T66" fmla="*/ 14 w 106"/>
                  <a:gd name="T67" fmla="*/ 0 h 62"/>
                  <a:gd name="T68" fmla="*/ 10 w 106"/>
                  <a:gd name="T69" fmla="*/ 4 h 62"/>
                  <a:gd name="T70" fmla="*/ 10 w 106"/>
                  <a:gd name="T71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6" h="62">
                    <a:moveTo>
                      <a:pt x="10" y="10"/>
                    </a:moveTo>
                    <a:lnTo>
                      <a:pt x="10" y="10"/>
                    </a:lnTo>
                    <a:lnTo>
                      <a:pt x="8" y="22"/>
                    </a:lnTo>
                    <a:lnTo>
                      <a:pt x="6" y="32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6" y="56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50" y="62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6" y="62"/>
                    </a:lnTo>
                    <a:lnTo>
                      <a:pt x="90" y="62"/>
                    </a:lnTo>
                    <a:lnTo>
                      <a:pt x="96" y="5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6" y="10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70" y="2"/>
                    </a:lnTo>
                    <a:lnTo>
                      <a:pt x="50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" name="Freeform 16"/>
              <p:cNvSpPr>
                <a:spLocks/>
              </p:cNvSpPr>
              <p:nvPr/>
            </p:nvSpPr>
            <p:spPr bwMode="auto">
              <a:xfrm>
                <a:off x="1668463" y="3776663"/>
                <a:ext cx="168275" cy="98425"/>
              </a:xfrm>
              <a:custGeom>
                <a:avLst/>
                <a:gdLst>
                  <a:gd name="T0" fmla="*/ 10 w 106"/>
                  <a:gd name="T1" fmla="*/ 10 h 62"/>
                  <a:gd name="T2" fmla="*/ 10 w 106"/>
                  <a:gd name="T3" fmla="*/ 10 h 62"/>
                  <a:gd name="T4" fmla="*/ 8 w 106"/>
                  <a:gd name="T5" fmla="*/ 22 h 62"/>
                  <a:gd name="T6" fmla="*/ 6 w 106"/>
                  <a:gd name="T7" fmla="*/ 32 h 62"/>
                  <a:gd name="T8" fmla="*/ 2 w 106"/>
                  <a:gd name="T9" fmla="*/ 40 h 62"/>
                  <a:gd name="T10" fmla="*/ 2 w 106"/>
                  <a:gd name="T11" fmla="*/ 40 h 62"/>
                  <a:gd name="T12" fmla="*/ 0 w 106"/>
                  <a:gd name="T13" fmla="*/ 46 h 62"/>
                  <a:gd name="T14" fmla="*/ 2 w 106"/>
                  <a:gd name="T15" fmla="*/ 52 h 62"/>
                  <a:gd name="T16" fmla="*/ 6 w 106"/>
                  <a:gd name="T17" fmla="*/ 56 h 62"/>
                  <a:gd name="T18" fmla="*/ 12 w 106"/>
                  <a:gd name="T19" fmla="*/ 58 h 62"/>
                  <a:gd name="T20" fmla="*/ 12 w 106"/>
                  <a:gd name="T21" fmla="*/ 58 h 62"/>
                  <a:gd name="T22" fmla="*/ 50 w 106"/>
                  <a:gd name="T23" fmla="*/ 62 h 62"/>
                  <a:gd name="T24" fmla="*/ 82 w 106"/>
                  <a:gd name="T25" fmla="*/ 62 h 62"/>
                  <a:gd name="T26" fmla="*/ 82 w 106"/>
                  <a:gd name="T27" fmla="*/ 62 h 62"/>
                  <a:gd name="T28" fmla="*/ 86 w 106"/>
                  <a:gd name="T29" fmla="*/ 62 h 62"/>
                  <a:gd name="T30" fmla="*/ 90 w 106"/>
                  <a:gd name="T31" fmla="*/ 62 h 62"/>
                  <a:gd name="T32" fmla="*/ 96 w 106"/>
                  <a:gd name="T33" fmla="*/ 56 h 62"/>
                  <a:gd name="T34" fmla="*/ 98 w 106"/>
                  <a:gd name="T35" fmla="*/ 46 h 62"/>
                  <a:gd name="T36" fmla="*/ 98 w 106"/>
                  <a:gd name="T37" fmla="*/ 46 h 62"/>
                  <a:gd name="T38" fmla="*/ 106 w 106"/>
                  <a:gd name="T39" fmla="*/ 12 h 62"/>
                  <a:gd name="T40" fmla="*/ 106 w 106"/>
                  <a:gd name="T41" fmla="*/ 12 h 62"/>
                  <a:gd name="T42" fmla="*/ 106 w 106"/>
                  <a:gd name="T43" fmla="*/ 10 h 62"/>
                  <a:gd name="T44" fmla="*/ 104 w 106"/>
                  <a:gd name="T45" fmla="*/ 6 h 62"/>
                  <a:gd name="T46" fmla="*/ 104 w 106"/>
                  <a:gd name="T47" fmla="*/ 4 h 62"/>
                  <a:gd name="T48" fmla="*/ 100 w 106"/>
                  <a:gd name="T49" fmla="*/ 2 h 62"/>
                  <a:gd name="T50" fmla="*/ 96 w 106"/>
                  <a:gd name="T51" fmla="*/ 2 h 62"/>
                  <a:gd name="T52" fmla="*/ 88 w 106"/>
                  <a:gd name="T53" fmla="*/ 2 h 62"/>
                  <a:gd name="T54" fmla="*/ 88 w 106"/>
                  <a:gd name="T55" fmla="*/ 2 h 62"/>
                  <a:gd name="T56" fmla="*/ 70 w 106"/>
                  <a:gd name="T57" fmla="*/ 2 h 62"/>
                  <a:gd name="T58" fmla="*/ 50 w 106"/>
                  <a:gd name="T59" fmla="*/ 2 h 62"/>
                  <a:gd name="T60" fmla="*/ 24 w 106"/>
                  <a:gd name="T61" fmla="*/ 0 h 62"/>
                  <a:gd name="T62" fmla="*/ 24 w 106"/>
                  <a:gd name="T63" fmla="*/ 0 h 62"/>
                  <a:gd name="T64" fmla="*/ 18 w 106"/>
                  <a:gd name="T65" fmla="*/ 0 h 62"/>
                  <a:gd name="T66" fmla="*/ 14 w 106"/>
                  <a:gd name="T67" fmla="*/ 0 h 62"/>
                  <a:gd name="T68" fmla="*/ 10 w 106"/>
                  <a:gd name="T69" fmla="*/ 4 h 62"/>
                  <a:gd name="T70" fmla="*/ 10 w 106"/>
                  <a:gd name="T71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6" h="62">
                    <a:moveTo>
                      <a:pt x="10" y="10"/>
                    </a:moveTo>
                    <a:lnTo>
                      <a:pt x="10" y="10"/>
                    </a:lnTo>
                    <a:lnTo>
                      <a:pt x="8" y="22"/>
                    </a:lnTo>
                    <a:lnTo>
                      <a:pt x="6" y="32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6" y="56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50" y="62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6" y="62"/>
                    </a:lnTo>
                    <a:lnTo>
                      <a:pt x="90" y="62"/>
                    </a:lnTo>
                    <a:lnTo>
                      <a:pt x="96" y="5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6" y="10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70" y="2"/>
                    </a:lnTo>
                    <a:lnTo>
                      <a:pt x="50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" name="Freeform 17"/>
              <p:cNvSpPr>
                <a:spLocks/>
              </p:cNvSpPr>
              <p:nvPr/>
            </p:nvSpPr>
            <p:spPr bwMode="auto">
              <a:xfrm>
                <a:off x="1687513" y="3675063"/>
                <a:ext cx="165100" cy="92075"/>
              </a:xfrm>
              <a:custGeom>
                <a:avLst/>
                <a:gdLst>
                  <a:gd name="T0" fmla="*/ 28 w 104"/>
                  <a:gd name="T1" fmla="*/ 2 h 58"/>
                  <a:gd name="T2" fmla="*/ 28 w 104"/>
                  <a:gd name="T3" fmla="*/ 2 h 58"/>
                  <a:gd name="T4" fmla="*/ 24 w 104"/>
                  <a:gd name="T5" fmla="*/ 0 h 58"/>
                  <a:gd name="T6" fmla="*/ 16 w 104"/>
                  <a:gd name="T7" fmla="*/ 0 h 58"/>
                  <a:gd name="T8" fmla="*/ 8 w 104"/>
                  <a:gd name="T9" fmla="*/ 2 h 58"/>
                  <a:gd name="T10" fmla="*/ 6 w 104"/>
                  <a:gd name="T11" fmla="*/ 4 h 58"/>
                  <a:gd name="T12" fmla="*/ 4 w 104"/>
                  <a:gd name="T13" fmla="*/ 8 h 58"/>
                  <a:gd name="T14" fmla="*/ 4 w 104"/>
                  <a:gd name="T15" fmla="*/ 8 h 58"/>
                  <a:gd name="T16" fmla="*/ 4 w 104"/>
                  <a:gd name="T17" fmla="*/ 28 h 58"/>
                  <a:gd name="T18" fmla="*/ 2 w 104"/>
                  <a:gd name="T19" fmla="*/ 42 h 58"/>
                  <a:gd name="T20" fmla="*/ 2 w 104"/>
                  <a:gd name="T21" fmla="*/ 42 h 58"/>
                  <a:gd name="T22" fmla="*/ 0 w 104"/>
                  <a:gd name="T23" fmla="*/ 46 h 58"/>
                  <a:gd name="T24" fmla="*/ 2 w 104"/>
                  <a:gd name="T25" fmla="*/ 50 h 58"/>
                  <a:gd name="T26" fmla="*/ 8 w 104"/>
                  <a:gd name="T27" fmla="*/ 52 h 58"/>
                  <a:gd name="T28" fmla="*/ 18 w 104"/>
                  <a:gd name="T29" fmla="*/ 54 h 58"/>
                  <a:gd name="T30" fmla="*/ 18 w 104"/>
                  <a:gd name="T31" fmla="*/ 54 h 58"/>
                  <a:gd name="T32" fmla="*/ 86 w 104"/>
                  <a:gd name="T33" fmla="*/ 56 h 58"/>
                  <a:gd name="T34" fmla="*/ 86 w 104"/>
                  <a:gd name="T35" fmla="*/ 56 h 58"/>
                  <a:gd name="T36" fmla="*/ 86 w 104"/>
                  <a:gd name="T37" fmla="*/ 58 h 58"/>
                  <a:gd name="T38" fmla="*/ 90 w 104"/>
                  <a:gd name="T39" fmla="*/ 56 h 58"/>
                  <a:gd name="T40" fmla="*/ 96 w 104"/>
                  <a:gd name="T41" fmla="*/ 54 h 58"/>
                  <a:gd name="T42" fmla="*/ 98 w 104"/>
                  <a:gd name="T43" fmla="*/ 46 h 58"/>
                  <a:gd name="T44" fmla="*/ 98 w 104"/>
                  <a:gd name="T45" fmla="*/ 46 h 58"/>
                  <a:gd name="T46" fmla="*/ 102 w 104"/>
                  <a:gd name="T47" fmla="*/ 14 h 58"/>
                  <a:gd name="T48" fmla="*/ 102 w 104"/>
                  <a:gd name="T49" fmla="*/ 14 h 58"/>
                  <a:gd name="T50" fmla="*/ 104 w 104"/>
                  <a:gd name="T51" fmla="*/ 12 h 58"/>
                  <a:gd name="T52" fmla="*/ 104 w 104"/>
                  <a:gd name="T53" fmla="*/ 10 h 58"/>
                  <a:gd name="T54" fmla="*/ 100 w 104"/>
                  <a:gd name="T55" fmla="*/ 6 h 58"/>
                  <a:gd name="T56" fmla="*/ 90 w 104"/>
                  <a:gd name="T57" fmla="*/ 4 h 58"/>
                  <a:gd name="T58" fmla="*/ 90 w 104"/>
                  <a:gd name="T59" fmla="*/ 4 h 58"/>
                  <a:gd name="T60" fmla="*/ 54 w 104"/>
                  <a:gd name="T61" fmla="*/ 4 h 58"/>
                  <a:gd name="T62" fmla="*/ 38 w 104"/>
                  <a:gd name="T63" fmla="*/ 4 h 58"/>
                  <a:gd name="T64" fmla="*/ 28 w 104"/>
                  <a:gd name="T6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4" h="58">
                    <a:moveTo>
                      <a:pt x="28" y="2"/>
                    </a:moveTo>
                    <a:lnTo>
                      <a:pt x="28" y="2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8" y="52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90" y="56"/>
                    </a:lnTo>
                    <a:lnTo>
                      <a:pt x="96" y="54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104" y="12"/>
                    </a:lnTo>
                    <a:lnTo>
                      <a:pt x="104" y="10"/>
                    </a:lnTo>
                    <a:lnTo>
                      <a:pt x="100" y="6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54" y="4"/>
                    </a:lnTo>
                    <a:lnTo>
                      <a:pt x="38" y="4"/>
                    </a:lnTo>
                    <a:lnTo>
                      <a:pt x="28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" name="Freeform 18"/>
              <p:cNvSpPr>
                <a:spLocks/>
              </p:cNvSpPr>
              <p:nvPr/>
            </p:nvSpPr>
            <p:spPr bwMode="auto">
              <a:xfrm>
                <a:off x="1687513" y="3675063"/>
                <a:ext cx="165100" cy="92075"/>
              </a:xfrm>
              <a:custGeom>
                <a:avLst/>
                <a:gdLst>
                  <a:gd name="T0" fmla="*/ 28 w 104"/>
                  <a:gd name="T1" fmla="*/ 2 h 58"/>
                  <a:gd name="T2" fmla="*/ 28 w 104"/>
                  <a:gd name="T3" fmla="*/ 2 h 58"/>
                  <a:gd name="T4" fmla="*/ 24 w 104"/>
                  <a:gd name="T5" fmla="*/ 0 h 58"/>
                  <a:gd name="T6" fmla="*/ 16 w 104"/>
                  <a:gd name="T7" fmla="*/ 0 h 58"/>
                  <a:gd name="T8" fmla="*/ 8 w 104"/>
                  <a:gd name="T9" fmla="*/ 2 h 58"/>
                  <a:gd name="T10" fmla="*/ 6 w 104"/>
                  <a:gd name="T11" fmla="*/ 4 h 58"/>
                  <a:gd name="T12" fmla="*/ 4 w 104"/>
                  <a:gd name="T13" fmla="*/ 8 h 58"/>
                  <a:gd name="T14" fmla="*/ 4 w 104"/>
                  <a:gd name="T15" fmla="*/ 8 h 58"/>
                  <a:gd name="T16" fmla="*/ 4 w 104"/>
                  <a:gd name="T17" fmla="*/ 28 h 58"/>
                  <a:gd name="T18" fmla="*/ 2 w 104"/>
                  <a:gd name="T19" fmla="*/ 42 h 58"/>
                  <a:gd name="T20" fmla="*/ 2 w 104"/>
                  <a:gd name="T21" fmla="*/ 42 h 58"/>
                  <a:gd name="T22" fmla="*/ 0 w 104"/>
                  <a:gd name="T23" fmla="*/ 46 h 58"/>
                  <a:gd name="T24" fmla="*/ 2 w 104"/>
                  <a:gd name="T25" fmla="*/ 50 h 58"/>
                  <a:gd name="T26" fmla="*/ 8 w 104"/>
                  <a:gd name="T27" fmla="*/ 52 h 58"/>
                  <a:gd name="T28" fmla="*/ 18 w 104"/>
                  <a:gd name="T29" fmla="*/ 54 h 58"/>
                  <a:gd name="T30" fmla="*/ 18 w 104"/>
                  <a:gd name="T31" fmla="*/ 54 h 58"/>
                  <a:gd name="T32" fmla="*/ 86 w 104"/>
                  <a:gd name="T33" fmla="*/ 56 h 58"/>
                  <a:gd name="T34" fmla="*/ 86 w 104"/>
                  <a:gd name="T35" fmla="*/ 56 h 58"/>
                  <a:gd name="T36" fmla="*/ 86 w 104"/>
                  <a:gd name="T37" fmla="*/ 58 h 58"/>
                  <a:gd name="T38" fmla="*/ 90 w 104"/>
                  <a:gd name="T39" fmla="*/ 56 h 58"/>
                  <a:gd name="T40" fmla="*/ 96 w 104"/>
                  <a:gd name="T41" fmla="*/ 54 h 58"/>
                  <a:gd name="T42" fmla="*/ 98 w 104"/>
                  <a:gd name="T43" fmla="*/ 46 h 58"/>
                  <a:gd name="T44" fmla="*/ 98 w 104"/>
                  <a:gd name="T45" fmla="*/ 46 h 58"/>
                  <a:gd name="T46" fmla="*/ 102 w 104"/>
                  <a:gd name="T47" fmla="*/ 14 h 58"/>
                  <a:gd name="T48" fmla="*/ 102 w 104"/>
                  <a:gd name="T49" fmla="*/ 14 h 58"/>
                  <a:gd name="T50" fmla="*/ 104 w 104"/>
                  <a:gd name="T51" fmla="*/ 12 h 58"/>
                  <a:gd name="T52" fmla="*/ 104 w 104"/>
                  <a:gd name="T53" fmla="*/ 10 h 58"/>
                  <a:gd name="T54" fmla="*/ 100 w 104"/>
                  <a:gd name="T55" fmla="*/ 6 h 58"/>
                  <a:gd name="T56" fmla="*/ 90 w 104"/>
                  <a:gd name="T57" fmla="*/ 4 h 58"/>
                  <a:gd name="T58" fmla="*/ 90 w 104"/>
                  <a:gd name="T59" fmla="*/ 4 h 58"/>
                  <a:gd name="T60" fmla="*/ 54 w 104"/>
                  <a:gd name="T61" fmla="*/ 4 h 58"/>
                  <a:gd name="T62" fmla="*/ 38 w 104"/>
                  <a:gd name="T63" fmla="*/ 4 h 58"/>
                  <a:gd name="T64" fmla="*/ 28 w 104"/>
                  <a:gd name="T6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4" h="58">
                    <a:moveTo>
                      <a:pt x="28" y="2"/>
                    </a:moveTo>
                    <a:lnTo>
                      <a:pt x="28" y="2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8" y="52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90" y="56"/>
                    </a:lnTo>
                    <a:lnTo>
                      <a:pt x="96" y="54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104" y="12"/>
                    </a:lnTo>
                    <a:lnTo>
                      <a:pt x="104" y="10"/>
                    </a:lnTo>
                    <a:lnTo>
                      <a:pt x="100" y="6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54" y="4"/>
                    </a:lnTo>
                    <a:lnTo>
                      <a:pt x="38" y="4"/>
                    </a:lnTo>
                    <a:lnTo>
                      <a:pt x="28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6" name="Freeform 19"/>
              <p:cNvSpPr>
                <a:spLocks/>
              </p:cNvSpPr>
              <p:nvPr/>
            </p:nvSpPr>
            <p:spPr bwMode="auto">
              <a:xfrm>
                <a:off x="1703388" y="3582988"/>
                <a:ext cx="152400" cy="88900"/>
              </a:xfrm>
              <a:custGeom>
                <a:avLst/>
                <a:gdLst>
                  <a:gd name="T0" fmla="*/ 6 w 96"/>
                  <a:gd name="T1" fmla="*/ 12 h 56"/>
                  <a:gd name="T2" fmla="*/ 6 w 96"/>
                  <a:gd name="T3" fmla="*/ 12 h 56"/>
                  <a:gd name="T4" fmla="*/ 6 w 96"/>
                  <a:gd name="T5" fmla="*/ 20 h 56"/>
                  <a:gd name="T6" fmla="*/ 4 w 96"/>
                  <a:gd name="T7" fmla="*/ 28 h 56"/>
                  <a:gd name="T8" fmla="*/ 2 w 96"/>
                  <a:gd name="T9" fmla="*/ 36 h 56"/>
                  <a:gd name="T10" fmla="*/ 2 w 96"/>
                  <a:gd name="T11" fmla="*/ 36 h 56"/>
                  <a:gd name="T12" fmla="*/ 0 w 96"/>
                  <a:gd name="T13" fmla="*/ 44 h 56"/>
                  <a:gd name="T14" fmla="*/ 2 w 96"/>
                  <a:gd name="T15" fmla="*/ 48 h 56"/>
                  <a:gd name="T16" fmla="*/ 6 w 96"/>
                  <a:gd name="T17" fmla="*/ 50 h 56"/>
                  <a:gd name="T18" fmla="*/ 12 w 96"/>
                  <a:gd name="T19" fmla="*/ 52 h 56"/>
                  <a:gd name="T20" fmla="*/ 12 w 96"/>
                  <a:gd name="T21" fmla="*/ 52 h 56"/>
                  <a:gd name="T22" fmla="*/ 36 w 96"/>
                  <a:gd name="T23" fmla="*/ 52 h 56"/>
                  <a:gd name="T24" fmla="*/ 56 w 96"/>
                  <a:gd name="T25" fmla="*/ 54 h 56"/>
                  <a:gd name="T26" fmla="*/ 56 w 96"/>
                  <a:gd name="T27" fmla="*/ 54 h 56"/>
                  <a:gd name="T28" fmla="*/ 86 w 96"/>
                  <a:gd name="T29" fmla="*/ 56 h 56"/>
                  <a:gd name="T30" fmla="*/ 86 w 96"/>
                  <a:gd name="T31" fmla="*/ 56 h 56"/>
                  <a:gd name="T32" fmla="*/ 88 w 96"/>
                  <a:gd name="T33" fmla="*/ 56 h 56"/>
                  <a:gd name="T34" fmla="*/ 92 w 96"/>
                  <a:gd name="T35" fmla="*/ 54 h 56"/>
                  <a:gd name="T36" fmla="*/ 96 w 96"/>
                  <a:gd name="T37" fmla="*/ 50 h 56"/>
                  <a:gd name="T38" fmla="*/ 96 w 96"/>
                  <a:gd name="T39" fmla="*/ 48 h 56"/>
                  <a:gd name="T40" fmla="*/ 96 w 96"/>
                  <a:gd name="T41" fmla="*/ 42 h 56"/>
                  <a:gd name="T42" fmla="*/ 96 w 96"/>
                  <a:gd name="T43" fmla="*/ 42 h 56"/>
                  <a:gd name="T44" fmla="*/ 96 w 96"/>
                  <a:gd name="T45" fmla="*/ 10 h 56"/>
                  <a:gd name="T46" fmla="*/ 96 w 96"/>
                  <a:gd name="T47" fmla="*/ 10 h 56"/>
                  <a:gd name="T48" fmla="*/ 96 w 96"/>
                  <a:gd name="T49" fmla="*/ 10 h 56"/>
                  <a:gd name="T50" fmla="*/ 96 w 96"/>
                  <a:gd name="T51" fmla="*/ 8 h 56"/>
                  <a:gd name="T52" fmla="*/ 92 w 96"/>
                  <a:gd name="T53" fmla="*/ 6 h 56"/>
                  <a:gd name="T54" fmla="*/ 84 w 96"/>
                  <a:gd name="T55" fmla="*/ 6 h 56"/>
                  <a:gd name="T56" fmla="*/ 84 w 96"/>
                  <a:gd name="T57" fmla="*/ 6 h 56"/>
                  <a:gd name="T58" fmla="*/ 46 w 96"/>
                  <a:gd name="T59" fmla="*/ 4 h 56"/>
                  <a:gd name="T60" fmla="*/ 22 w 96"/>
                  <a:gd name="T61" fmla="*/ 2 h 56"/>
                  <a:gd name="T62" fmla="*/ 22 w 96"/>
                  <a:gd name="T63" fmla="*/ 2 h 56"/>
                  <a:gd name="T64" fmla="*/ 18 w 96"/>
                  <a:gd name="T65" fmla="*/ 2 h 56"/>
                  <a:gd name="T66" fmla="*/ 14 w 96"/>
                  <a:gd name="T67" fmla="*/ 0 h 56"/>
                  <a:gd name="T68" fmla="*/ 10 w 96"/>
                  <a:gd name="T69" fmla="*/ 2 h 56"/>
                  <a:gd name="T70" fmla="*/ 8 w 96"/>
                  <a:gd name="T71" fmla="*/ 4 h 56"/>
                  <a:gd name="T72" fmla="*/ 6 w 96"/>
                  <a:gd name="T73" fmla="*/ 6 h 56"/>
                  <a:gd name="T74" fmla="*/ 6 w 96"/>
                  <a:gd name="T75" fmla="*/ 12 h 56"/>
                  <a:gd name="T76" fmla="*/ 6 w 96"/>
                  <a:gd name="T77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56">
                    <a:moveTo>
                      <a:pt x="6" y="12"/>
                    </a:moveTo>
                    <a:lnTo>
                      <a:pt x="6" y="12"/>
                    </a:lnTo>
                    <a:lnTo>
                      <a:pt x="6" y="20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0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36" y="52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88" y="56"/>
                    </a:lnTo>
                    <a:lnTo>
                      <a:pt x="92" y="54"/>
                    </a:lnTo>
                    <a:lnTo>
                      <a:pt x="96" y="50"/>
                    </a:lnTo>
                    <a:lnTo>
                      <a:pt x="96" y="48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96" y="8"/>
                    </a:lnTo>
                    <a:lnTo>
                      <a:pt x="92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46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7" name="Freeform 20"/>
              <p:cNvSpPr>
                <a:spLocks/>
              </p:cNvSpPr>
              <p:nvPr/>
            </p:nvSpPr>
            <p:spPr bwMode="auto">
              <a:xfrm>
                <a:off x="1719263" y="3484563"/>
                <a:ext cx="142875" cy="88900"/>
              </a:xfrm>
              <a:custGeom>
                <a:avLst/>
                <a:gdLst>
                  <a:gd name="T0" fmla="*/ 32 w 90"/>
                  <a:gd name="T1" fmla="*/ 56 h 56"/>
                  <a:gd name="T2" fmla="*/ 10 w 90"/>
                  <a:gd name="T3" fmla="*/ 54 h 56"/>
                  <a:gd name="T4" fmla="*/ 10 w 90"/>
                  <a:gd name="T5" fmla="*/ 54 h 56"/>
                  <a:gd name="T6" fmla="*/ 4 w 90"/>
                  <a:gd name="T7" fmla="*/ 54 h 56"/>
                  <a:gd name="T8" fmla="*/ 0 w 90"/>
                  <a:gd name="T9" fmla="*/ 52 h 56"/>
                  <a:gd name="T10" fmla="*/ 0 w 90"/>
                  <a:gd name="T11" fmla="*/ 50 h 56"/>
                  <a:gd name="T12" fmla="*/ 0 w 90"/>
                  <a:gd name="T13" fmla="*/ 46 h 56"/>
                  <a:gd name="T14" fmla="*/ 0 w 90"/>
                  <a:gd name="T15" fmla="*/ 46 h 56"/>
                  <a:gd name="T16" fmla="*/ 2 w 90"/>
                  <a:gd name="T17" fmla="*/ 32 h 56"/>
                  <a:gd name="T18" fmla="*/ 0 w 90"/>
                  <a:gd name="T19" fmla="*/ 20 h 56"/>
                  <a:gd name="T20" fmla="*/ 0 w 90"/>
                  <a:gd name="T21" fmla="*/ 20 h 56"/>
                  <a:gd name="T22" fmla="*/ 0 w 90"/>
                  <a:gd name="T23" fmla="*/ 16 h 56"/>
                  <a:gd name="T24" fmla="*/ 0 w 90"/>
                  <a:gd name="T25" fmla="*/ 12 h 56"/>
                  <a:gd name="T26" fmla="*/ 2 w 90"/>
                  <a:gd name="T27" fmla="*/ 8 h 56"/>
                  <a:gd name="T28" fmla="*/ 10 w 90"/>
                  <a:gd name="T29" fmla="*/ 8 h 56"/>
                  <a:gd name="T30" fmla="*/ 10 w 90"/>
                  <a:gd name="T31" fmla="*/ 8 h 56"/>
                  <a:gd name="T32" fmla="*/ 42 w 90"/>
                  <a:gd name="T33" fmla="*/ 6 h 56"/>
                  <a:gd name="T34" fmla="*/ 60 w 90"/>
                  <a:gd name="T35" fmla="*/ 4 h 56"/>
                  <a:gd name="T36" fmla="*/ 70 w 90"/>
                  <a:gd name="T37" fmla="*/ 2 h 56"/>
                  <a:gd name="T38" fmla="*/ 70 w 90"/>
                  <a:gd name="T39" fmla="*/ 2 h 56"/>
                  <a:gd name="T40" fmla="*/ 76 w 90"/>
                  <a:gd name="T41" fmla="*/ 0 h 56"/>
                  <a:gd name="T42" fmla="*/ 82 w 90"/>
                  <a:gd name="T43" fmla="*/ 2 h 56"/>
                  <a:gd name="T44" fmla="*/ 86 w 90"/>
                  <a:gd name="T45" fmla="*/ 4 h 56"/>
                  <a:gd name="T46" fmla="*/ 88 w 90"/>
                  <a:gd name="T47" fmla="*/ 6 h 56"/>
                  <a:gd name="T48" fmla="*/ 88 w 90"/>
                  <a:gd name="T49" fmla="*/ 6 h 56"/>
                  <a:gd name="T50" fmla="*/ 88 w 90"/>
                  <a:gd name="T51" fmla="*/ 48 h 56"/>
                  <a:gd name="T52" fmla="*/ 88 w 90"/>
                  <a:gd name="T53" fmla="*/ 48 h 56"/>
                  <a:gd name="T54" fmla="*/ 90 w 90"/>
                  <a:gd name="T55" fmla="*/ 50 h 56"/>
                  <a:gd name="T56" fmla="*/ 90 w 90"/>
                  <a:gd name="T57" fmla="*/ 52 h 56"/>
                  <a:gd name="T58" fmla="*/ 86 w 90"/>
                  <a:gd name="T59" fmla="*/ 54 h 56"/>
                  <a:gd name="T60" fmla="*/ 74 w 90"/>
                  <a:gd name="T61" fmla="*/ 54 h 56"/>
                  <a:gd name="T62" fmla="*/ 74 w 90"/>
                  <a:gd name="T63" fmla="*/ 54 h 56"/>
                  <a:gd name="T64" fmla="*/ 60 w 90"/>
                  <a:gd name="T65" fmla="*/ 54 h 56"/>
                  <a:gd name="T66" fmla="*/ 46 w 90"/>
                  <a:gd name="T67" fmla="*/ 54 h 56"/>
                  <a:gd name="T68" fmla="*/ 32 w 90"/>
                  <a:gd name="T69" fmla="*/ 56 h 56"/>
                  <a:gd name="T70" fmla="*/ 32 w 90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56">
                    <a:moveTo>
                      <a:pt x="32" y="56"/>
                    </a:moveTo>
                    <a:lnTo>
                      <a:pt x="10" y="54"/>
                    </a:lnTo>
                    <a:lnTo>
                      <a:pt x="10" y="54"/>
                    </a:lnTo>
                    <a:lnTo>
                      <a:pt x="4" y="54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42" y="6"/>
                    </a:lnTo>
                    <a:lnTo>
                      <a:pt x="60" y="4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6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90" y="50"/>
                    </a:lnTo>
                    <a:lnTo>
                      <a:pt x="90" y="52"/>
                    </a:lnTo>
                    <a:lnTo>
                      <a:pt x="86" y="54"/>
                    </a:lnTo>
                    <a:lnTo>
                      <a:pt x="74" y="54"/>
                    </a:lnTo>
                    <a:lnTo>
                      <a:pt x="74" y="54"/>
                    </a:lnTo>
                    <a:lnTo>
                      <a:pt x="60" y="54"/>
                    </a:lnTo>
                    <a:lnTo>
                      <a:pt x="46" y="54"/>
                    </a:lnTo>
                    <a:lnTo>
                      <a:pt x="32" y="56"/>
                    </a:lnTo>
                    <a:lnTo>
                      <a:pt x="32" y="5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8" name="Freeform 21"/>
              <p:cNvSpPr>
                <a:spLocks/>
              </p:cNvSpPr>
              <p:nvPr/>
            </p:nvSpPr>
            <p:spPr bwMode="auto">
              <a:xfrm>
                <a:off x="1719263" y="3392488"/>
                <a:ext cx="136525" cy="92075"/>
              </a:xfrm>
              <a:custGeom>
                <a:avLst/>
                <a:gdLst>
                  <a:gd name="T0" fmla="*/ 84 w 86"/>
                  <a:gd name="T1" fmla="*/ 16 h 58"/>
                  <a:gd name="T2" fmla="*/ 86 w 86"/>
                  <a:gd name="T3" fmla="*/ 44 h 58"/>
                  <a:gd name="T4" fmla="*/ 86 w 86"/>
                  <a:gd name="T5" fmla="*/ 44 h 58"/>
                  <a:gd name="T6" fmla="*/ 86 w 86"/>
                  <a:gd name="T7" fmla="*/ 44 h 58"/>
                  <a:gd name="T8" fmla="*/ 84 w 86"/>
                  <a:gd name="T9" fmla="*/ 46 h 58"/>
                  <a:gd name="T10" fmla="*/ 80 w 86"/>
                  <a:gd name="T11" fmla="*/ 50 h 58"/>
                  <a:gd name="T12" fmla="*/ 68 w 86"/>
                  <a:gd name="T13" fmla="*/ 52 h 58"/>
                  <a:gd name="T14" fmla="*/ 68 w 86"/>
                  <a:gd name="T15" fmla="*/ 52 h 58"/>
                  <a:gd name="T16" fmla="*/ 30 w 86"/>
                  <a:gd name="T17" fmla="*/ 56 h 58"/>
                  <a:gd name="T18" fmla="*/ 8 w 86"/>
                  <a:gd name="T19" fmla="*/ 58 h 58"/>
                  <a:gd name="T20" fmla="*/ 8 w 86"/>
                  <a:gd name="T21" fmla="*/ 58 h 58"/>
                  <a:gd name="T22" fmla="*/ 4 w 86"/>
                  <a:gd name="T23" fmla="*/ 58 h 58"/>
                  <a:gd name="T24" fmla="*/ 2 w 86"/>
                  <a:gd name="T25" fmla="*/ 56 h 58"/>
                  <a:gd name="T26" fmla="*/ 2 w 86"/>
                  <a:gd name="T27" fmla="*/ 50 h 58"/>
                  <a:gd name="T28" fmla="*/ 2 w 86"/>
                  <a:gd name="T29" fmla="*/ 50 h 58"/>
                  <a:gd name="T30" fmla="*/ 2 w 86"/>
                  <a:gd name="T31" fmla="*/ 38 h 58"/>
                  <a:gd name="T32" fmla="*/ 2 w 86"/>
                  <a:gd name="T33" fmla="*/ 28 h 58"/>
                  <a:gd name="T34" fmla="*/ 2 w 86"/>
                  <a:gd name="T35" fmla="*/ 28 h 58"/>
                  <a:gd name="T36" fmla="*/ 0 w 86"/>
                  <a:gd name="T37" fmla="*/ 24 h 58"/>
                  <a:gd name="T38" fmla="*/ 0 w 86"/>
                  <a:gd name="T39" fmla="*/ 20 h 58"/>
                  <a:gd name="T40" fmla="*/ 0 w 86"/>
                  <a:gd name="T41" fmla="*/ 18 h 58"/>
                  <a:gd name="T42" fmla="*/ 2 w 86"/>
                  <a:gd name="T43" fmla="*/ 16 h 58"/>
                  <a:gd name="T44" fmla="*/ 14 w 86"/>
                  <a:gd name="T45" fmla="*/ 12 h 58"/>
                  <a:gd name="T46" fmla="*/ 14 w 86"/>
                  <a:gd name="T47" fmla="*/ 12 h 58"/>
                  <a:gd name="T48" fmla="*/ 48 w 86"/>
                  <a:gd name="T49" fmla="*/ 4 h 58"/>
                  <a:gd name="T50" fmla="*/ 70 w 86"/>
                  <a:gd name="T51" fmla="*/ 0 h 58"/>
                  <a:gd name="T52" fmla="*/ 70 w 86"/>
                  <a:gd name="T53" fmla="*/ 0 h 58"/>
                  <a:gd name="T54" fmla="*/ 74 w 86"/>
                  <a:gd name="T55" fmla="*/ 0 h 58"/>
                  <a:gd name="T56" fmla="*/ 78 w 86"/>
                  <a:gd name="T57" fmla="*/ 0 h 58"/>
                  <a:gd name="T58" fmla="*/ 80 w 86"/>
                  <a:gd name="T59" fmla="*/ 2 h 58"/>
                  <a:gd name="T60" fmla="*/ 82 w 86"/>
                  <a:gd name="T61" fmla="*/ 4 h 58"/>
                  <a:gd name="T62" fmla="*/ 84 w 86"/>
                  <a:gd name="T6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58">
                    <a:moveTo>
                      <a:pt x="84" y="16"/>
                    </a:move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4" y="46"/>
                    </a:lnTo>
                    <a:lnTo>
                      <a:pt x="80" y="50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30" y="56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2" y="5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3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48" y="4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4" y="1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9" name="Freeform 22"/>
              <p:cNvSpPr>
                <a:spLocks/>
              </p:cNvSpPr>
              <p:nvPr/>
            </p:nvSpPr>
            <p:spPr bwMode="auto">
              <a:xfrm>
                <a:off x="1719263" y="3392488"/>
                <a:ext cx="136525" cy="92075"/>
              </a:xfrm>
              <a:custGeom>
                <a:avLst/>
                <a:gdLst>
                  <a:gd name="T0" fmla="*/ 84 w 86"/>
                  <a:gd name="T1" fmla="*/ 16 h 58"/>
                  <a:gd name="T2" fmla="*/ 86 w 86"/>
                  <a:gd name="T3" fmla="*/ 44 h 58"/>
                  <a:gd name="T4" fmla="*/ 86 w 86"/>
                  <a:gd name="T5" fmla="*/ 44 h 58"/>
                  <a:gd name="T6" fmla="*/ 86 w 86"/>
                  <a:gd name="T7" fmla="*/ 44 h 58"/>
                  <a:gd name="T8" fmla="*/ 84 w 86"/>
                  <a:gd name="T9" fmla="*/ 46 h 58"/>
                  <a:gd name="T10" fmla="*/ 80 w 86"/>
                  <a:gd name="T11" fmla="*/ 50 h 58"/>
                  <a:gd name="T12" fmla="*/ 68 w 86"/>
                  <a:gd name="T13" fmla="*/ 52 h 58"/>
                  <a:gd name="T14" fmla="*/ 68 w 86"/>
                  <a:gd name="T15" fmla="*/ 52 h 58"/>
                  <a:gd name="T16" fmla="*/ 30 w 86"/>
                  <a:gd name="T17" fmla="*/ 56 h 58"/>
                  <a:gd name="T18" fmla="*/ 8 w 86"/>
                  <a:gd name="T19" fmla="*/ 58 h 58"/>
                  <a:gd name="T20" fmla="*/ 8 w 86"/>
                  <a:gd name="T21" fmla="*/ 58 h 58"/>
                  <a:gd name="T22" fmla="*/ 4 w 86"/>
                  <a:gd name="T23" fmla="*/ 58 h 58"/>
                  <a:gd name="T24" fmla="*/ 2 w 86"/>
                  <a:gd name="T25" fmla="*/ 56 h 58"/>
                  <a:gd name="T26" fmla="*/ 2 w 86"/>
                  <a:gd name="T27" fmla="*/ 50 h 58"/>
                  <a:gd name="T28" fmla="*/ 2 w 86"/>
                  <a:gd name="T29" fmla="*/ 50 h 58"/>
                  <a:gd name="T30" fmla="*/ 2 w 86"/>
                  <a:gd name="T31" fmla="*/ 38 h 58"/>
                  <a:gd name="T32" fmla="*/ 2 w 86"/>
                  <a:gd name="T33" fmla="*/ 28 h 58"/>
                  <a:gd name="T34" fmla="*/ 2 w 86"/>
                  <a:gd name="T35" fmla="*/ 28 h 58"/>
                  <a:gd name="T36" fmla="*/ 0 w 86"/>
                  <a:gd name="T37" fmla="*/ 24 h 58"/>
                  <a:gd name="T38" fmla="*/ 0 w 86"/>
                  <a:gd name="T39" fmla="*/ 20 h 58"/>
                  <a:gd name="T40" fmla="*/ 0 w 86"/>
                  <a:gd name="T41" fmla="*/ 18 h 58"/>
                  <a:gd name="T42" fmla="*/ 2 w 86"/>
                  <a:gd name="T43" fmla="*/ 16 h 58"/>
                  <a:gd name="T44" fmla="*/ 14 w 86"/>
                  <a:gd name="T45" fmla="*/ 12 h 58"/>
                  <a:gd name="T46" fmla="*/ 14 w 86"/>
                  <a:gd name="T47" fmla="*/ 12 h 58"/>
                  <a:gd name="T48" fmla="*/ 48 w 86"/>
                  <a:gd name="T49" fmla="*/ 4 h 58"/>
                  <a:gd name="T50" fmla="*/ 70 w 86"/>
                  <a:gd name="T51" fmla="*/ 0 h 58"/>
                  <a:gd name="T52" fmla="*/ 70 w 86"/>
                  <a:gd name="T53" fmla="*/ 0 h 58"/>
                  <a:gd name="T54" fmla="*/ 74 w 86"/>
                  <a:gd name="T55" fmla="*/ 0 h 58"/>
                  <a:gd name="T56" fmla="*/ 78 w 86"/>
                  <a:gd name="T57" fmla="*/ 0 h 58"/>
                  <a:gd name="T58" fmla="*/ 80 w 86"/>
                  <a:gd name="T59" fmla="*/ 2 h 58"/>
                  <a:gd name="T60" fmla="*/ 82 w 86"/>
                  <a:gd name="T61" fmla="*/ 4 h 58"/>
                  <a:gd name="T62" fmla="*/ 84 w 86"/>
                  <a:gd name="T6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58">
                    <a:moveTo>
                      <a:pt x="84" y="16"/>
                    </a:moveTo>
                    <a:lnTo>
                      <a:pt x="86" y="44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4" y="46"/>
                    </a:lnTo>
                    <a:lnTo>
                      <a:pt x="80" y="50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30" y="56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4" y="58"/>
                    </a:lnTo>
                    <a:lnTo>
                      <a:pt x="2" y="5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3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48" y="4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4" y="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0" name="Freeform 23"/>
              <p:cNvSpPr>
                <a:spLocks/>
              </p:cNvSpPr>
              <p:nvPr/>
            </p:nvSpPr>
            <p:spPr bwMode="auto">
              <a:xfrm>
                <a:off x="1709738" y="3313113"/>
                <a:ext cx="133350" cy="92075"/>
              </a:xfrm>
              <a:custGeom>
                <a:avLst/>
                <a:gdLst>
                  <a:gd name="T0" fmla="*/ 22 w 84"/>
                  <a:gd name="T1" fmla="*/ 54 h 58"/>
                  <a:gd name="T2" fmla="*/ 68 w 84"/>
                  <a:gd name="T3" fmla="*/ 44 h 58"/>
                  <a:gd name="T4" fmla="*/ 68 w 84"/>
                  <a:gd name="T5" fmla="*/ 44 h 58"/>
                  <a:gd name="T6" fmla="*/ 72 w 84"/>
                  <a:gd name="T7" fmla="*/ 44 h 58"/>
                  <a:gd name="T8" fmla="*/ 78 w 84"/>
                  <a:gd name="T9" fmla="*/ 44 h 58"/>
                  <a:gd name="T10" fmla="*/ 80 w 84"/>
                  <a:gd name="T11" fmla="*/ 42 h 58"/>
                  <a:gd name="T12" fmla="*/ 82 w 84"/>
                  <a:gd name="T13" fmla="*/ 40 h 58"/>
                  <a:gd name="T14" fmla="*/ 84 w 84"/>
                  <a:gd name="T15" fmla="*/ 36 h 58"/>
                  <a:gd name="T16" fmla="*/ 82 w 84"/>
                  <a:gd name="T17" fmla="*/ 30 h 58"/>
                  <a:gd name="T18" fmla="*/ 82 w 84"/>
                  <a:gd name="T19" fmla="*/ 30 h 58"/>
                  <a:gd name="T20" fmla="*/ 76 w 84"/>
                  <a:gd name="T21" fmla="*/ 6 h 58"/>
                  <a:gd name="T22" fmla="*/ 76 w 84"/>
                  <a:gd name="T23" fmla="*/ 6 h 58"/>
                  <a:gd name="T24" fmla="*/ 74 w 84"/>
                  <a:gd name="T25" fmla="*/ 4 h 58"/>
                  <a:gd name="T26" fmla="*/ 72 w 84"/>
                  <a:gd name="T27" fmla="*/ 2 h 58"/>
                  <a:gd name="T28" fmla="*/ 68 w 84"/>
                  <a:gd name="T29" fmla="*/ 0 h 58"/>
                  <a:gd name="T30" fmla="*/ 56 w 84"/>
                  <a:gd name="T31" fmla="*/ 0 h 58"/>
                  <a:gd name="T32" fmla="*/ 56 w 84"/>
                  <a:gd name="T33" fmla="*/ 0 h 58"/>
                  <a:gd name="T34" fmla="*/ 10 w 84"/>
                  <a:gd name="T35" fmla="*/ 16 h 58"/>
                  <a:gd name="T36" fmla="*/ 10 w 84"/>
                  <a:gd name="T37" fmla="*/ 16 h 58"/>
                  <a:gd name="T38" fmla="*/ 4 w 84"/>
                  <a:gd name="T39" fmla="*/ 18 h 58"/>
                  <a:gd name="T40" fmla="*/ 2 w 84"/>
                  <a:gd name="T41" fmla="*/ 20 h 58"/>
                  <a:gd name="T42" fmla="*/ 0 w 84"/>
                  <a:gd name="T43" fmla="*/ 22 h 58"/>
                  <a:gd name="T44" fmla="*/ 2 w 84"/>
                  <a:gd name="T45" fmla="*/ 26 h 58"/>
                  <a:gd name="T46" fmla="*/ 2 w 84"/>
                  <a:gd name="T47" fmla="*/ 26 h 58"/>
                  <a:gd name="T48" fmla="*/ 4 w 84"/>
                  <a:gd name="T49" fmla="*/ 32 h 58"/>
                  <a:gd name="T50" fmla="*/ 6 w 84"/>
                  <a:gd name="T51" fmla="*/ 38 h 58"/>
                  <a:gd name="T52" fmla="*/ 4 w 84"/>
                  <a:gd name="T53" fmla="*/ 48 h 58"/>
                  <a:gd name="T54" fmla="*/ 4 w 84"/>
                  <a:gd name="T55" fmla="*/ 48 h 58"/>
                  <a:gd name="T56" fmla="*/ 4 w 84"/>
                  <a:gd name="T57" fmla="*/ 52 h 58"/>
                  <a:gd name="T58" fmla="*/ 4 w 84"/>
                  <a:gd name="T59" fmla="*/ 56 h 58"/>
                  <a:gd name="T60" fmla="*/ 6 w 84"/>
                  <a:gd name="T61" fmla="*/ 58 h 58"/>
                  <a:gd name="T62" fmla="*/ 10 w 84"/>
                  <a:gd name="T63" fmla="*/ 58 h 58"/>
                  <a:gd name="T64" fmla="*/ 22 w 84"/>
                  <a:gd name="T65" fmla="*/ 54 h 58"/>
                  <a:gd name="T66" fmla="*/ 22 w 84"/>
                  <a:gd name="T67" fmla="*/ 5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4" h="58">
                    <a:moveTo>
                      <a:pt x="22" y="54"/>
                    </a:moveTo>
                    <a:lnTo>
                      <a:pt x="68" y="44"/>
                    </a:lnTo>
                    <a:lnTo>
                      <a:pt x="68" y="44"/>
                    </a:lnTo>
                    <a:lnTo>
                      <a:pt x="72" y="44"/>
                    </a:lnTo>
                    <a:lnTo>
                      <a:pt x="78" y="44"/>
                    </a:lnTo>
                    <a:lnTo>
                      <a:pt x="80" y="42"/>
                    </a:lnTo>
                    <a:lnTo>
                      <a:pt x="82" y="40"/>
                    </a:lnTo>
                    <a:lnTo>
                      <a:pt x="84" y="36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76" y="6"/>
                    </a:lnTo>
                    <a:lnTo>
                      <a:pt x="76" y="6"/>
                    </a:lnTo>
                    <a:lnTo>
                      <a:pt x="74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4" y="18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4" y="32"/>
                    </a:lnTo>
                    <a:lnTo>
                      <a:pt x="6" y="3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52"/>
                    </a:lnTo>
                    <a:lnTo>
                      <a:pt x="4" y="56"/>
                    </a:lnTo>
                    <a:lnTo>
                      <a:pt x="6" y="58"/>
                    </a:lnTo>
                    <a:lnTo>
                      <a:pt x="10" y="58"/>
                    </a:lnTo>
                    <a:lnTo>
                      <a:pt x="22" y="54"/>
                    </a:ln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1" name="Freeform 24"/>
              <p:cNvSpPr>
                <a:spLocks/>
              </p:cNvSpPr>
              <p:nvPr/>
            </p:nvSpPr>
            <p:spPr bwMode="auto">
              <a:xfrm>
                <a:off x="1693863" y="3221038"/>
                <a:ext cx="127000" cy="107950"/>
              </a:xfrm>
              <a:custGeom>
                <a:avLst/>
                <a:gdLst>
                  <a:gd name="T0" fmla="*/ 8 w 80"/>
                  <a:gd name="T1" fmla="*/ 58 h 68"/>
                  <a:gd name="T2" fmla="*/ 8 w 80"/>
                  <a:gd name="T3" fmla="*/ 58 h 68"/>
                  <a:gd name="T4" fmla="*/ 6 w 80"/>
                  <a:gd name="T5" fmla="*/ 50 h 68"/>
                  <a:gd name="T6" fmla="*/ 6 w 80"/>
                  <a:gd name="T7" fmla="*/ 44 h 68"/>
                  <a:gd name="T8" fmla="*/ 2 w 80"/>
                  <a:gd name="T9" fmla="*/ 36 h 68"/>
                  <a:gd name="T10" fmla="*/ 2 w 80"/>
                  <a:gd name="T11" fmla="*/ 36 h 68"/>
                  <a:gd name="T12" fmla="*/ 0 w 80"/>
                  <a:gd name="T13" fmla="*/ 30 h 68"/>
                  <a:gd name="T14" fmla="*/ 0 w 80"/>
                  <a:gd name="T15" fmla="*/ 26 h 68"/>
                  <a:gd name="T16" fmla="*/ 2 w 80"/>
                  <a:gd name="T17" fmla="*/ 22 h 68"/>
                  <a:gd name="T18" fmla="*/ 10 w 80"/>
                  <a:gd name="T19" fmla="*/ 20 h 68"/>
                  <a:gd name="T20" fmla="*/ 10 w 80"/>
                  <a:gd name="T21" fmla="*/ 20 h 68"/>
                  <a:gd name="T22" fmla="*/ 20 w 80"/>
                  <a:gd name="T23" fmla="*/ 16 h 68"/>
                  <a:gd name="T24" fmla="*/ 32 w 80"/>
                  <a:gd name="T25" fmla="*/ 12 h 68"/>
                  <a:gd name="T26" fmla="*/ 48 w 80"/>
                  <a:gd name="T27" fmla="*/ 4 h 68"/>
                  <a:gd name="T28" fmla="*/ 48 w 80"/>
                  <a:gd name="T29" fmla="*/ 4 h 68"/>
                  <a:gd name="T30" fmla="*/ 58 w 80"/>
                  <a:gd name="T31" fmla="*/ 0 h 68"/>
                  <a:gd name="T32" fmla="*/ 64 w 80"/>
                  <a:gd name="T33" fmla="*/ 0 h 68"/>
                  <a:gd name="T34" fmla="*/ 66 w 80"/>
                  <a:gd name="T35" fmla="*/ 4 h 68"/>
                  <a:gd name="T36" fmla="*/ 66 w 80"/>
                  <a:gd name="T37" fmla="*/ 4 h 68"/>
                  <a:gd name="T38" fmla="*/ 78 w 80"/>
                  <a:gd name="T39" fmla="*/ 38 h 68"/>
                  <a:gd name="T40" fmla="*/ 78 w 80"/>
                  <a:gd name="T41" fmla="*/ 38 h 68"/>
                  <a:gd name="T42" fmla="*/ 80 w 80"/>
                  <a:gd name="T43" fmla="*/ 44 h 68"/>
                  <a:gd name="T44" fmla="*/ 76 w 80"/>
                  <a:gd name="T45" fmla="*/ 48 h 68"/>
                  <a:gd name="T46" fmla="*/ 70 w 80"/>
                  <a:gd name="T47" fmla="*/ 52 h 68"/>
                  <a:gd name="T48" fmla="*/ 70 w 80"/>
                  <a:gd name="T49" fmla="*/ 52 h 68"/>
                  <a:gd name="T50" fmla="*/ 40 w 80"/>
                  <a:gd name="T51" fmla="*/ 60 h 68"/>
                  <a:gd name="T52" fmla="*/ 20 w 80"/>
                  <a:gd name="T53" fmla="*/ 68 h 68"/>
                  <a:gd name="T54" fmla="*/ 20 w 80"/>
                  <a:gd name="T55" fmla="*/ 68 h 68"/>
                  <a:gd name="T56" fmla="*/ 18 w 80"/>
                  <a:gd name="T57" fmla="*/ 68 h 68"/>
                  <a:gd name="T58" fmla="*/ 14 w 80"/>
                  <a:gd name="T59" fmla="*/ 68 h 68"/>
                  <a:gd name="T60" fmla="*/ 10 w 80"/>
                  <a:gd name="T61" fmla="*/ 66 h 68"/>
                  <a:gd name="T62" fmla="*/ 8 w 80"/>
                  <a:gd name="T63" fmla="*/ 64 h 68"/>
                  <a:gd name="T64" fmla="*/ 8 w 80"/>
                  <a:gd name="T65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" h="68">
                    <a:moveTo>
                      <a:pt x="8" y="58"/>
                    </a:moveTo>
                    <a:lnTo>
                      <a:pt x="8" y="58"/>
                    </a:lnTo>
                    <a:lnTo>
                      <a:pt x="6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20" y="16"/>
                    </a:lnTo>
                    <a:lnTo>
                      <a:pt x="32" y="12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80" y="44"/>
                    </a:lnTo>
                    <a:lnTo>
                      <a:pt x="76" y="48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40" y="60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4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8" y="5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2" name="Freeform 25"/>
              <p:cNvSpPr>
                <a:spLocks/>
              </p:cNvSpPr>
              <p:nvPr/>
            </p:nvSpPr>
            <p:spPr bwMode="auto">
              <a:xfrm>
                <a:off x="1693863" y="3221038"/>
                <a:ext cx="127000" cy="107950"/>
              </a:xfrm>
              <a:custGeom>
                <a:avLst/>
                <a:gdLst>
                  <a:gd name="T0" fmla="*/ 8 w 80"/>
                  <a:gd name="T1" fmla="*/ 58 h 68"/>
                  <a:gd name="T2" fmla="*/ 8 w 80"/>
                  <a:gd name="T3" fmla="*/ 58 h 68"/>
                  <a:gd name="T4" fmla="*/ 6 w 80"/>
                  <a:gd name="T5" fmla="*/ 50 h 68"/>
                  <a:gd name="T6" fmla="*/ 6 w 80"/>
                  <a:gd name="T7" fmla="*/ 44 h 68"/>
                  <a:gd name="T8" fmla="*/ 2 w 80"/>
                  <a:gd name="T9" fmla="*/ 36 h 68"/>
                  <a:gd name="T10" fmla="*/ 2 w 80"/>
                  <a:gd name="T11" fmla="*/ 36 h 68"/>
                  <a:gd name="T12" fmla="*/ 0 w 80"/>
                  <a:gd name="T13" fmla="*/ 30 h 68"/>
                  <a:gd name="T14" fmla="*/ 0 w 80"/>
                  <a:gd name="T15" fmla="*/ 26 h 68"/>
                  <a:gd name="T16" fmla="*/ 2 w 80"/>
                  <a:gd name="T17" fmla="*/ 22 h 68"/>
                  <a:gd name="T18" fmla="*/ 10 w 80"/>
                  <a:gd name="T19" fmla="*/ 20 h 68"/>
                  <a:gd name="T20" fmla="*/ 10 w 80"/>
                  <a:gd name="T21" fmla="*/ 20 h 68"/>
                  <a:gd name="T22" fmla="*/ 20 w 80"/>
                  <a:gd name="T23" fmla="*/ 16 h 68"/>
                  <a:gd name="T24" fmla="*/ 32 w 80"/>
                  <a:gd name="T25" fmla="*/ 12 h 68"/>
                  <a:gd name="T26" fmla="*/ 48 w 80"/>
                  <a:gd name="T27" fmla="*/ 4 h 68"/>
                  <a:gd name="T28" fmla="*/ 48 w 80"/>
                  <a:gd name="T29" fmla="*/ 4 h 68"/>
                  <a:gd name="T30" fmla="*/ 58 w 80"/>
                  <a:gd name="T31" fmla="*/ 0 h 68"/>
                  <a:gd name="T32" fmla="*/ 64 w 80"/>
                  <a:gd name="T33" fmla="*/ 0 h 68"/>
                  <a:gd name="T34" fmla="*/ 66 w 80"/>
                  <a:gd name="T35" fmla="*/ 4 h 68"/>
                  <a:gd name="T36" fmla="*/ 66 w 80"/>
                  <a:gd name="T37" fmla="*/ 4 h 68"/>
                  <a:gd name="T38" fmla="*/ 78 w 80"/>
                  <a:gd name="T39" fmla="*/ 38 h 68"/>
                  <a:gd name="T40" fmla="*/ 78 w 80"/>
                  <a:gd name="T41" fmla="*/ 38 h 68"/>
                  <a:gd name="T42" fmla="*/ 80 w 80"/>
                  <a:gd name="T43" fmla="*/ 44 h 68"/>
                  <a:gd name="T44" fmla="*/ 76 w 80"/>
                  <a:gd name="T45" fmla="*/ 48 h 68"/>
                  <a:gd name="T46" fmla="*/ 70 w 80"/>
                  <a:gd name="T47" fmla="*/ 52 h 68"/>
                  <a:gd name="T48" fmla="*/ 70 w 80"/>
                  <a:gd name="T49" fmla="*/ 52 h 68"/>
                  <a:gd name="T50" fmla="*/ 40 w 80"/>
                  <a:gd name="T51" fmla="*/ 60 h 68"/>
                  <a:gd name="T52" fmla="*/ 20 w 80"/>
                  <a:gd name="T53" fmla="*/ 68 h 68"/>
                  <a:gd name="T54" fmla="*/ 20 w 80"/>
                  <a:gd name="T55" fmla="*/ 68 h 68"/>
                  <a:gd name="T56" fmla="*/ 18 w 80"/>
                  <a:gd name="T57" fmla="*/ 68 h 68"/>
                  <a:gd name="T58" fmla="*/ 14 w 80"/>
                  <a:gd name="T59" fmla="*/ 68 h 68"/>
                  <a:gd name="T60" fmla="*/ 10 w 80"/>
                  <a:gd name="T61" fmla="*/ 66 h 68"/>
                  <a:gd name="T62" fmla="*/ 8 w 80"/>
                  <a:gd name="T63" fmla="*/ 64 h 68"/>
                  <a:gd name="T64" fmla="*/ 8 w 80"/>
                  <a:gd name="T65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" h="68">
                    <a:moveTo>
                      <a:pt x="8" y="58"/>
                    </a:moveTo>
                    <a:lnTo>
                      <a:pt x="8" y="58"/>
                    </a:lnTo>
                    <a:lnTo>
                      <a:pt x="6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20" y="16"/>
                    </a:lnTo>
                    <a:lnTo>
                      <a:pt x="32" y="12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80" y="44"/>
                    </a:lnTo>
                    <a:lnTo>
                      <a:pt x="76" y="48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40" y="60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4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8" y="5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3" name="Freeform 26"/>
              <p:cNvSpPr>
                <a:spLocks/>
              </p:cNvSpPr>
              <p:nvPr/>
            </p:nvSpPr>
            <p:spPr bwMode="auto">
              <a:xfrm>
                <a:off x="1668463" y="3144838"/>
                <a:ext cx="117475" cy="95250"/>
              </a:xfrm>
              <a:custGeom>
                <a:avLst/>
                <a:gdLst>
                  <a:gd name="T0" fmla="*/ 8 w 74"/>
                  <a:gd name="T1" fmla="*/ 40 h 60"/>
                  <a:gd name="T2" fmla="*/ 8 w 74"/>
                  <a:gd name="T3" fmla="*/ 40 h 60"/>
                  <a:gd name="T4" fmla="*/ 10 w 74"/>
                  <a:gd name="T5" fmla="*/ 46 h 60"/>
                  <a:gd name="T6" fmla="*/ 12 w 74"/>
                  <a:gd name="T7" fmla="*/ 56 h 60"/>
                  <a:gd name="T8" fmla="*/ 12 w 74"/>
                  <a:gd name="T9" fmla="*/ 56 h 60"/>
                  <a:gd name="T10" fmla="*/ 14 w 74"/>
                  <a:gd name="T11" fmla="*/ 58 h 60"/>
                  <a:gd name="T12" fmla="*/ 16 w 74"/>
                  <a:gd name="T13" fmla="*/ 60 h 60"/>
                  <a:gd name="T14" fmla="*/ 22 w 74"/>
                  <a:gd name="T15" fmla="*/ 60 h 60"/>
                  <a:gd name="T16" fmla="*/ 30 w 74"/>
                  <a:gd name="T17" fmla="*/ 60 h 60"/>
                  <a:gd name="T18" fmla="*/ 30 w 74"/>
                  <a:gd name="T19" fmla="*/ 60 h 60"/>
                  <a:gd name="T20" fmla="*/ 40 w 74"/>
                  <a:gd name="T21" fmla="*/ 56 h 60"/>
                  <a:gd name="T22" fmla="*/ 56 w 74"/>
                  <a:gd name="T23" fmla="*/ 50 h 60"/>
                  <a:gd name="T24" fmla="*/ 72 w 74"/>
                  <a:gd name="T25" fmla="*/ 42 h 60"/>
                  <a:gd name="T26" fmla="*/ 72 w 74"/>
                  <a:gd name="T27" fmla="*/ 42 h 60"/>
                  <a:gd name="T28" fmla="*/ 74 w 74"/>
                  <a:gd name="T29" fmla="*/ 42 h 60"/>
                  <a:gd name="T30" fmla="*/ 74 w 74"/>
                  <a:gd name="T31" fmla="*/ 40 h 60"/>
                  <a:gd name="T32" fmla="*/ 74 w 74"/>
                  <a:gd name="T33" fmla="*/ 34 h 60"/>
                  <a:gd name="T34" fmla="*/ 72 w 74"/>
                  <a:gd name="T35" fmla="*/ 24 h 60"/>
                  <a:gd name="T36" fmla="*/ 72 w 74"/>
                  <a:gd name="T37" fmla="*/ 24 h 60"/>
                  <a:gd name="T38" fmla="*/ 64 w 74"/>
                  <a:gd name="T39" fmla="*/ 8 h 60"/>
                  <a:gd name="T40" fmla="*/ 62 w 74"/>
                  <a:gd name="T41" fmla="*/ 2 h 60"/>
                  <a:gd name="T42" fmla="*/ 62 w 74"/>
                  <a:gd name="T43" fmla="*/ 2 h 60"/>
                  <a:gd name="T44" fmla="*/ 60 w 74"/>
                  <a:gd name="T45" fmla="*/ 0 h 60"/>
                  <a:gd name="T46" fmla="*/ 58 w 74"/>
                  <a:gd name="T47" fmla="*/ 0 h 60"/>
                  <a:gd name="T48" fmla="*/ 54 w 74"/>
                  <a:gd name="T49" fmla="*/ 0 h 60"/>
                  <a:gd name="T50" fmla="*/ 44 w 74"/>
                  <a:gd name="T51" fmla="*/ 2 h 60"/>
                  <a:gd name="T52" fmla="*/ 44 w 74"/>
                  <a:gd name="T53" fmla="*/ 2 h 60"/>
                  <a:gd name="T54" fmla="*/ 18 w 74"/>
                  <a:gd name="T55" fmla="*/ 14 h 60"/>
                  <a:gd name="T56" fmla="*/ 6 w 74"/>
                  <a:gd name="T57" fmla="*/ 20 h 60"/>
                  <a:gd name="T58" fmla="*/ 6 w 74"/>
                  <a:gd name="T59" fmla="*/ 20 h 60"/>
                  <a:gd name="T60" fmla="*/ 4 w 74"/>
                  <a:gd name="T61" fmla="*/ 20 h 60"/>
                  <a:gd name="T62" fmla="*/ 0 w 74"/>
                  <a:gd name="T63" fmla="*/ 22 h 60"/>
                  <a:gd name="T64" fmla="*/ 0 w 74"/>
                  <a:gd name="T65" fmla="*/ 24 h 60"/>
                  <a:gd name="T66" fmla="*/ 0 w 74"/>
                  <a:gd name="T67" fmla="*/ 28 h 60"/>
                  <a:gd name="T68" fmla="*/ 2 w 74"/>
                  <a:gd name="T69" fmla="*/ 32 h 60"/>
                  <a:gd name="T70" fmla="*/ 8 w 74"/>
                  <a:gd name="T71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4" h="60">
                    <a:moveTo>
                      <a:pt x="8" y="40"/>
                    </a:moveTo>
                    <a:lnTo>
                      <a:pt x="8" y="40"/>
                    </a:lnTo>
                    <a:lnTo>
                      <a:pt x="10" y="4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4" y="58"/>
                    </a:lnTo>
                    <a:lnTo>
                      <a:pt x="16" y="60"/>
                    </a:lnTo>
                    <a:lnTo>
                      <a:pt x="22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40" y="56"/>
                    </a:lnTo>
                    <a:lnTo>
                      <a:pt x="56" y="50"/>
                    </a:lnTo>
                    <a:lnTo>
                      <a:pt x="72" y="42"/>
                    </a:lnTo>
                    <a:lnTo>
                      <a:pt x="72" y="42"/>
                    </a:lnTo>
                    <a:lnTo>
                      <a:pt x="74" y="42"/>
                    </a:lnTo>
                    <a:lnTo>
                      <a:pt x="74" y="40"/>
                    </a:lnTo>
                    <a:lnTo>
                      <a:pt x="74" y="3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64" y="8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18" y="1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4" name="Freeform 27"/>
              <p:cNvSpPr>
                <a:spLocks/>
              </p:cNvSpPr>
              <p:nvPr/>
            </p:nvSpPr>
            <p:spPr bwMode="auto">
              <a:xfrm>
                <a:off x="1668463" y="3144838"/>
                <a:ext cx="117475" cy="95250"/>
              </a:xfrm>
              <a:custGeom>
                <a:avLst/>
                <a:gdLst>
                  <a:gd name="T0" fmla="*/ 8 w 74"/>
                  <a:gd name="T1" fmla="*/ 40 h 60"/>
                  <a:gd name="T2" fmla="*/ 8 w 74"/>
                  <a:gd name="T3" fmla="*/ 40 h 60"/>
                  <a:gd name="T4" fmla="*/ 10 w 74"/>
                  <a:gd name="T5" fmla="*/ 46 h 60"/>
                  <a:gd name="T6" fmla="*/ 12 w 74"/>
                  <a:gd name="T7" fmla="*/ 56 h 60"/>
                  <a:gd name="T8" fmla="*/ 12 w 74"/>
                  <a:gd name="T9" fmla="*/ 56 h 60"/>
                  <a:gd name="T10" fmla="*/ 14 w 74"/>
                  <a:gd name="T11" fmla="*/ 58 h 60"/>
                  <a:gd name="T12" fmla="*/ 16 w 74"/>
                  <a:gd name="T13" fmla="*/ 60 h 60"/>
                  <a:gd name="T14" fmla="*/ 22 w 74"/>
                  <a:gd name="T15" fmla="*/ 60 h 60"/>
                  <a:gd name="T16" fmla="*/ 30 w 74"/>
                  <a:gd name="T17" fmla="*/ 60 h 60"/>
                  <a:gd name="T18" fmla="*/ 30 w 74"/>
                  <a:gd name="T19" fmla="*/ 60 h 60"/>
                  <a:gd name="T20" fmla="*/ 40 w 74"/>
                  <a:gd name="T21" fmla="*/ 56 h 60"/>
                  <a:gd name="T22" fmla="*/ 56 w 74"/>
                  <a:gd name="T23" fmla="*/ 50 h 60"/>
                  <a:gd name="T24" fmla="*/ 72 w 74"/>
                  <a:gd name="T25" fmla="*/ 42 h 60"/>
                  <a:gd name="T26" fmla="*/ 72 w 74"/>
                  <a:gd name="T27" fmla="*/ 42 h 60"/>
                  <a:gd name="T28" fmla="*/ 74 w 74"/>
                  <a:gd name="T29" fmla="*/ 42 h 60"/>
                  <a:gd name="T30" fmla="*/ 74 w 74"/>
                  <a:gd name="T31" fmla="*/ 40 h 60"/>
                  <a:gd name="T32" fmla="*/ 74 w 74"/>
                  <a:gd name="T33" fmla="*/ 34 h 60"/>
                  <a:gd name="T34" fmla="*/ 72 w 74"/>
                  <a:gd name="T35" fmla="*/ 24 h 60"/>
                  <a:gd name="T36" fmla="*/ 72 w 74"/>
                  <a:gd name="T37" fmla="*/ 24 h 60"/>
                  <a:gd name="T38" fmla="*/ 64 w 74"/>
                  <a:gd name="T39" fmla="*/ 8 h 60"/>
                  <a:gd name="T40" fmla="*/ 62 w 74"/>
                  <a:gd name="T41" fmla="*/ 2 h 60"/>
                  <a:gd name="T42" fmla="*/ 62 w 74"/>
                  <a:gd name="T43" fmla="*/ 2 h 60"/>
                  <a:gd name="T44" fmla="*/ 60 w 74"/>
                  <a:gd name="T45" fmla="*/ 0 h 60"/>
                  <a:gd name="T46" fmla="*/ 58 w 74"/>
                  <a:gd name="T47" fmla="*/ 0 h 60"/>
                  <a:gd name="T48" fmla="*/ 54 w 74"/>
                  <a:gd name="T49" fmla="*/ 0 h 60"/>
                  <a:gd name="T50" fmla="*/ 44 w 74"/>
                  <a:gd name="T51" fmla="*/ 2 h 60"/>
                  <a:gd name="T52" fmla="*/ 44 w 74"/>
                  <a:gd name="T53" fmla="*/ 2 h 60"/>
                  <a:gd name="T54" fmla="*/ 18 w 74"/>
                  <a:gd name="T55" fmla="*/ 14 h 60"/>
                  <a:gd name="T56" fmla="*/ 6 w 74"/>
                  <a:gd name="T57" fmla="*/ 20 h 60"/>
                  <a:gd name="T58" fmla="*/ 6 w 74"/>
                  <a:gd name="T59" fmla="*/ 20 h 60"/>
                  <a:gd name="T60" fmla="*/ 4 w 74"/>
                  <a:gd name="T61" fmla="*/ 20 h 60"/>
                  <a:gd name="T62" fmla="*/ 0 w 74"/>
                  <a:gd name="T63" fmla="*/ 22 h 60"/>
                  <a:gd name="T64" fmla="*/ 0 w 74"/>
                  <a:gd name="T65" fmla="*/ 24 h 60"/>
                  <a:gd name="T66" fmla="*/ 0 w 74"/>
                  <a:gd name="T67" fmla="*/ 28 h 60"/>
                  <a:gd name="T68" fmla="*/ 2 w 74"/>
                  <a:gd name="T69" fmla="*/ 32 h 60"/>
                  <a:gd name="T70" fmla="*/ 8 w 74"/>
                  <a:gd name="T71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4" h="60">
                    <a:moveTo>
                      <a:pt x="8" y="40"/>
                    </a:moveTo>
                    <a:lnTo>
                      <a:pt x="8" y="40"/>
                    </a:lnTo>
                    <a:lnTo>
                      <a:pt x="10" y="4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4" y="58"/>
                    </a:lnTo>
                    <a:lnTo>
                      <a:pt x="16" y="60"/>
                    </a:lnTo>
                    <a:lnTo>
                      <a:pt x="22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40" y="56"/>
                    </a:lnTo>
                    <a:lnTo>
                      <a:pt x="56" y="50"/>
                    </a:lnTo>
                    <a:lnTo>
                      <a:pt x="72" y="42"/>
                    </a:lnTo>
                    <a:lnTo>
                      <a:pt x="72" y="42"/>
                    </a:lnTo>
                    <a:lnTo>
                      <a:pt x="74" y="42"/>
                    </a:lnTo>
                    <a:lnTo>
                      <a:pt x="74" y="40"/>
                    </a:lnTo>
                    <a:lnTo>
                      <a:pt x="74" y="3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64" y="8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18" y="1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5" name="Freeform 28"/>
              <p:cNvSpPr>
                <a:spLocks/>
              </p:cNvSpPr>
              <p:nvPr/>
            </p:nvSpPr>
            <p:spPr bwMode="auto">
              <a:xfrm>
                <a:off x="1636713" y="3065463"/>
                <a:ext cx="117475" cy="98425"/>
              </a:xfrm>
              <a:custGeom>
                <a:avLst/>
                <a:gdLst>
                  <a:gd name="T0" fmla="*/ 4 w 74"/>
                  <a:gd name="T1" fmla="*/ 32 h 62"/>
                  <a:gd name="T2" fmla="*/ 4 w 74"/>
                  <a:gd name="T3" fmla="*/ 32 h 62"/>
                  <a:gd name="T4" fmla="*/ 10 w 74"/>
                  <a:gd name="T5" fmla="*/ 42 h 62"/>
                  <a:gd name="T6" fmla="*/ 14 w 74"/>
                  <a:gd name="T7" fmla="*/ 50 h 62"/>
                  <a:gd name="T8" fmla="*/ 16 w 74"/>
                  <a:gd name="T9" fmla="*/ 58 h 62"/>
                  <a:gd name="T10" fmla="*/ 16 w 74"/>
                  <a:gd name="T11" fmla="*/ 58 h 62"/>
                  <a:gd name="T12" fmla="*/ 16 w 74"/>
                  <a:gd name="T13" fmla="*/ 62 h 62"/>
                  <a:gd name="T14" fmla="*/ 20 w 74"/>
                  <a:gd name="T15" fmla="*/ 62 h 62"/>
                  <a:gd name="T16" fmla="*/ 32 w 74"/>
                  <a:gd name="T17" fmla="*/ 60 h 62"/>
                  <a:gd name="T18" fmla="*/ 32 w 74"/>
                  <a:gd name="T19" fmla="*/ 60 h 62"/>
                  <a:gd name="T20" fmla="*/ 64 w 74"/>
                  <a:gd name="T21" fmla="*/ 46 h 62"/>
                  <a:gd name="T22" fmla="*/ 64 w 74"/>
                  <a:gd name="T23" fmla="*/ 46 h 62"/>
                  <a:gd name="T24" fmla="*/ 70 w 74"/>
                  <a:gd name="T25" fmla="*/ 42 h 62"/>
                  <a:gd name="T26" fmla="*/ 74 w 74"/>
                  <a:gd name="T27" fmla="*/ 38 h 62"/>
                  <a:gd name="T28" fmla="*/ 74 w 74"/>
                  <a:gd name="T29" fmla="*/ 34 h 62"/>
                  <a:gd name="T30" fmla="*/ 72 w 74"/>
                  <a:gd name="T31" fmla="*/ 30 h 62"/>
                  <a:gd name="T32" fmla="*/ 72 w 74"/>
                  <a:gd name="T33" fmla="*/ 30 h 62"/>
                  <a:gd name="T34" fmla="*/ 60 w 74"/>
                  <a:gd name="T35" fmla="*/ 6 h 62"/>
                  <a:gd name="T36" fmla="*/ 60 w 74"/>
                  <a:gd name="T37" fmla="*/ 6 h 62"/>
                  <a:gd name="T38" fmla="*/ 58 w 74"/>
                  <a:gd name="T39" fmla="*/ 2 h 62"/>
                  <a:gd name="T40" fmla="*/ 54 w 74"/>
                  <a:gd name="T41" fmla="*/ 0 h 62"/>
                  <a:gd name="T42" fmla="*/ 46 w 74"/>
                  <a:gd name="T43" fmla="*/ 2 h 62"/>
                  <a:gd name="T44" fmla="*/ 46 w 74"/>
                  <a:gd name="T45" fmla="*/ 2 h 62"/>
                  <a:gd name="T46" fmla="*/ 22 w 74"/>
                  <a:gd name="T47" fmla="*/ 14 h 62"/>
                  <a:gd name="T48" fmla="*/ 4 w 74"/>
                  <a:gd name="T49" fmla="*/ 22 h 62"/>
                  <a:gd name="T50" fmla="*/ 4 w 74"/>
                  <a:gd name="T51" fmla="*/ 22 h 62"/>
                  <a:gd name="T52" fmla="*/ 2 w 74"/>
                  <a:gd name="T53" fmla="*/ 22 h 62"/>
                  <a:gd name="T54" fmla="*/ 0 w 74"/>
                  <a:gd name="T55" fmla="*/ 24 h 62"/>
                  <a:gd name="T56" fmla="*/ 0 w 74"/>
                  <a:gd name="T57" fmla="*/ 26 h 62"/>
                  <a:gd name="T58" fmla="*/ 4 w 74"/>
                  <a:gd name="T5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62">
                    <a:moveTo>
                      <a:pt x="4" y="32"/>
                    </a:moveTo>
                    <a:lnTo>
                      <a:pt x="4" y="32"/>
                    </a:lnTo>
                    <a:lnTo>
                      <a:pt x="10" y="42"/>
                    </a:lnTo>
                    <a:lnTo>
                      <a:pt x="14" y="5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6" y="62"/>
                    </a:lnTo>
                    <a:lnTo>
                      <a:pt x="20" y="62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8" y="2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22" y="1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4" y="3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6" name="Freeform 29"/>
              <p:cNvSpPr>
                <a:spLocks/>
              </p:cNvSpPr>
              <p:nvPr/>
            </p:nvSpPr>
            <p:spPr bwMode="auto">
              <a:xfrm>
                <a:off x="1636713" y="3065463"/>
                <a:ext cx="117475" cy="98425"/>
              </a:xfrm>
              <a:custGeom>
                <a:avLst/>
                <a:gdLst>
                  <a:gd name="T0" fmla="*/ 4 w 74"/>
                  <a:gd name="T1" fmla="*/ 32 h 62"/>
                  <a:gd name="T2" fmla="*/ 4 w 74"/>
                  <a:gd name="T3" fmla="*/ 32 h 62"/>
                  <a:gd name="T4" fmla="*/ 10 w 74"/>
                  <a:gd name="T5" fmla="*/ 42 h 62"/>
                  <a:gd name="T6" fmla="*/ 14 w 74"/>
                  <a:gd name="T7" fmla="*/ 50 h 62"/>
                  <a:gd name="T8" fmla="*/ 16 w 74"/>
                  <a:gd name="T9" fmla="*/ 58 h 62"/>
                  <a:gd name="T10" fmla="*/ 16 w 74"/>
                  <a:gd name="T11" fmla="*/ 58 h 62"/>
                  <a:gd name="T12" fmla="*/ 16 w 74"/>
                  <a:gd name="T13" fmla="*/ 62 h 62"/>
                  <a:gd name="T14" fmla="*/ 20 w 74"/>
                  <a:gd name="T15" fmla="*/ 62 h 62"/>
                  <a:gd name="T16" fmla="*/ 32 w 74"/>
                  <a:gd name="T17" fmla="*/ 60 h 62"/>
                  <a:gd name="T18" fmla="*/ 32 w 74"/>
                  <a:gd name="T19" fmla="*/ 60 h 62"/>
                  <a:gd name="T20" fmla="*/ 64 w 74"/>
                  <a:gd name="T21" fmla="*/ 46 h 62"/>
                  <a:gd name="T22" fmla="*/ 64 w 74"/>
                  <a:gd name="T23" fmla="*/ 46 h 62"/>
                  <a:gd name="T24" fmla="*/ 70 w 74"/>
                  <a:gd name="T25" fmla="*/ 42 h 62"/>
                  <a:gd name="T26" fmla="*/ 74 w 74"/>
                  <a:gd name="T27" fmla="*/ 38 h 62"/>
                  <a:gd name="T28" fmla="*/ 74 w 74"/>
                  <a:gd name="T29" fmla="*/ 34 h 62"/>
                  <a:gd name="T30" fmla="*/ 72 w 74"/>
                  <a:gd name="T31" fmla="*/ 30 h 62"/>
                  <a:gd name="T32" fmla="*/ 72 w 74"/>
                  <a:gd name="T33" fmla="*/ 30 h 62"/>
                  <a:gd name="T34" fmla="*/ 60 w 74"/>
                  <a:gd name="T35" fmla="*/ 6 h 62"/>
                  <a:gd name="T36" fmla="*/ 60 w 74"/>
                  <a:gd name="T37" fmla="*/ 6 h 62"/>
                  <a:gd name="T38" fmla="*/ 58 w 74"/>
                  <a:gd name="T39" fmla="*/ 2 h 62"/>
                  <a:gd name="T40" fmla="*/ 54 w 74"/>
                  <a:gd name="T41" fmla="*/ 0 h 62"/>
                  <a:gd name="T42" fmla="*/ 46 w 74"/>
                  <a:gd name="T43" fmla="*/ 2 h 62"/>
                  <a:gd name="T44" fmla="*/ 46 w 74"/>
                  <a:gd name="T45" fmla="*/ 2 h 62"/>
                  <a:gd name="T46" fmla="*/ 22 w 74"/>
                  <a:gd name="T47" fmla="*/ 14 h 62"/>
                  <a:gd name="T48" fmla="*/ 4 w 74"/>
                  <a:gd name="T49" fmla="*/ 22 h 62"/>
                  <a:gd name="T50" fmla="*/ 4 w 74"/>
                  <a:gd name="T51" fmla="*/ 22 h 62"/>
                  <a:gd name="T52" fmla="*/ 2 w 74"/>
                  <a:gd name="T53" fmla="*/ 22 h 62"/>
                  <a:gd name="T54" fmla="*/ 0 w 74"/>
                  <a:gd name="T55" fmla="*/ 24 h 62"/>
                  <a:gd name="T56" fmla="*/ 0 w 74"/>
                  <a:gd name="T57" fmla="*/ 26 h 62"/>
                  <a:gd name="T58" fmla="*/ 4 w 74"/>
                  <a:gd name="T5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62">
                    <a:moveTo>
                      <a:pt x="4" y="32"/>
                    </a:moveTo>
                    <a:lnTo>
                      <a:pt x="4" y="32"/>
                    </a:lnTo>
                    <a:lnTo>
                      <a:pt x="10" y="42"/>
                    </a:lnTo>
                    <a:lnTo>
                      <a:pt x="14" y="5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6" y="62"/>
                    </a:lnTo>
                    <a:lnTo>
                      <a:pt x="20" y="62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8" y="2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22" y="1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4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7" name="Freeform 30"/>
              <p:cNvSpPr>
                <a:spLocks/>
              </p:cNvSpPr>
              <p:nvPr/>
            </p:nvSpPr>
            <p:spPr bwMode="auto">
              <a:xfrm>
                <a:off x="1608138" y="2992438"/>
                <a:ext cx="107950" cy="95250"/>
              </a:xfrm>
              <a:custGeom>
                <a:avLst/>
                <a:gdLst>
                  <a:gd name="T0" fmla="*/ 6 w 68"/>
                  <a:gd name="T1" fmla="*/ 36 h 60"/>
                  <a:gd name="T2" fmla="*/ 6 w 68"/>
                  <a:gd name="T3" fmla="*/ 36 h 60"/>
                  <a:gd name="T4" fmla="*/ 8 w 68"/>
                  <a:gd name="T5" fmla="*/ 42 h 60"/>
                  <a:gd name="T6" fmla="*/ 12 w 68"/>
                  <a:gd name="T7" fmla="*/ 50 h 60"/>
                  <a:gd name="T8" fmla="*/ 12 w 68"/>
                  <a:gd name="T9" fmla="*/ 50 h 60"/>
                  <a:gd name="T10" fmla="*/ 12 w 68"/>
                  <a:gd name="T11" fmla="*/ 54 h 60"/>
                  <a:gd name="T12" fmla="*/ 14 w 68"/>
                  <a:gd name="T13" fmla="*/ 58 h 60"/>
                  <a:gd name="T14" fmla="*/ 14 w 68"/>
                  <a:gd name="T15" fmla="*/ 60 h 60"/>
                  <a:gd name="T16" fmla="*/ 18 w 68"/>
                  <a:gd name="T17" fmla="*/ 60 h 60"/>
                  <a:gd name="T18" fmla="*/ 28 w 68"/>
                  <a:gd name="T19" fmla="*/ 56 h 60"/>
                  <a:gd name="T20" fmla="*/ 28 w 68"/>
                  <a:gd name="T21" fmla="*/ 56 h 60"/>
                  <a:gd name="T22" fmla="*/ 54 w 68"/>
                  <a:gd name="T23" fmla="*/ 46 h 60"/>
                  <a:gd name="T24" fmla="*/ 66 w 68"/>
                  <a:gd name="T25" fmla="*/ 40 h 60"/>
                  <a:gd name="T26" fmla="*/ 66 w 68"/>
                  <a:gd name="T27" fmla="*/ 40 h 60"/>
                  <a:gd name="T28" fmla="*/ 68 w 68"/>
                  <a:gd name="T29" fmla="*/ 36 h 60"/>
                  <a:gd name="T30" fmla="*/ 68 w 68"/>
                  <a:gd name="T31" fmla="*/ 32 h 60"/>
                  <a:gd name="T32" fmla="*/ 68 w 68"/>
                  <a:gd name="T33" fmla="*/ 26 h 60"/>
                  <a:gd name="T34" fmla="*/ 68 w 68"/>
                  <a:gd name="T35" fmla="*/ 26 h 60"/>
                  <a:gd name="T36" fmla="*/ 62 w 68"/>
                  <a:gd name="T37" fmla="*/ 12 h 60"/>
                  <a:gd name="T38" fmla="*/ 56 w 68"/>
                  <a:gd name="T39" fmla="*/ 4 h 60"/>
                  <a:gd name="T40" fmla="*/ 56 w 68"/>
                  <a:gd name="T41" fmla="*/ 4 h 60"/>
                  <a:gd name="T42" fmla="*/ 56 w 68"/>
                  <a:gd name="T43" fmla="*/ 2 h 60"/>
                  <a:gd name="T44" fmla="*/ 54 w 68"/>
                  <a:gd name="T45" fmla="*/ 0 h 60"/>
                  <a:gd name="T46" fmla="*/ 50 w 68"/>
                  <a:gd name="T47" fmla="*/ 0 h 60"/>
                  <a:gd name="T48" fmla="*/ 40 w 68"/>
                  <a:gd name="T49" fmla="*/ 4 h 60"/>
                  <a:gd name="T50" fmla="*/ 40 w 68"/>
                  <a:gd name="T51" fmla="*/ 4 h 60"/>
                  <a:gd name="T52" fmla="*/ 4 w 68"/>
                  <a:gd name="T53" fmla="*/ 22 h 60"/>
                  <a:gd name="T54" fmla="*/ 4 w 68"/>
                  <a:gd name="T55" fmla="*/ 22 h 60"/>
                  <a:gd name="T56" fmla="*/ 2 w 68"/>
                  <a:gd name="T57" fmla="*/ 24 h 60"/>
                  <a:gd name="T58" fmla="*/ 0 w 68"/>
                  <a:gd name="T59" fmla="*/ 26 h 60"/>
                  <a:gd name="T60" fmla="*/ 0 w 68"/>
                  <a:gd name="T61" fmla="*/ 30 h 60"/>
                  <a:gd name="T62" fmla="*/ 6 w 68"/>
                  <a:gd name="T63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" h="60">
                    <a:moveTo>
                      <a:pt x="6" y="36"/>
                    </a:moveTo>
                    <a:lnTo>
                      <a:pt x="6" y="36"/>
                    </a:lnTo>
                    <a:lnTo>
                      <a:pt x="8" y="4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4"/>
                    </a:lnTo>
                    <a:lnTo>
                      <a:pt x="14" y="58"/>
                    </a:lnTo>
                    <a:lnTo>
                      <a:pt x="14" y="60"/>
                    </a:lnTo>
                    <a:lnTo>
                      <a:pt x="18" y="60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54" y="46"/>
                    </a:lnTo>
                    <a:lnTo>
                      <a:pt x="66" y="40"/>
                    </a:lnTo>
                    <a:lnTo>
                      <a:pt x="66" y="40"/>
                    </a:lnTo>
                    <a:lnTo>
                      <a:pt x="68" y="36"/>
                    </a:lnTo>
                    <a:lnTo>
                      <a:pt x="68" y="32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2" y="12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8" name="Freeform 31"/>
              <p:cNvSpPr>
                <a:spLocks/>
              </p:cNvSpPr>
              <p:nvPr/>
            </p:nvSpPr>
            <p:spPr bwMode="auto">
              <a:xfrm>
                <a:off x="1608138" y="2992438"/>
                <a:ext cx="107950" cy="95250"/>
              </a:xfrm>
              <a:custGeom>
                <a:avLst/>
                <a:gdLst>
                  <a:gd name="T0" fmla="*/ 6 w 68"/>
                  <a:gd name="T1" fmla="*/ 36 h 60"/>
                  <a:gd name="T2" fmla="*/ 6 w 68"/>
                  <a:gd name="T3" fmla="*/ 36 h 60"/>
                  <a:gd name="T4" fmla="*/ 8 w 68"/>
                  <a:gd name="T5" fmla="*/ 42 h 60"/>
                  <a:gd name="T6" fmla="*/ 12 w 68"/>
                  <a:gd name="T7" fmla="*/ 50 h 60"/>
                  <a:gd name="T8" fmla="*/ 12 w 68"/>
                  <a:gd name="T9" fmla="*/ 50 h 60"/>
                  <a:gd name="T10" fmla="*/ 12 w 68"/>
                  <a:gd name="T11" fmla="*/ 54 h 60"/>
                  <a:gd name="T12" fmla="*/ 14 w 68"/>
                  <a:gd name="T13" fmla="*/ 58 h 60"/>
                  <a:gd name="T14" fmla="*/ 14 w 68"/>
                  <a:gd name="T15" fmla="*/ 60 h 60"/>
                  <a:gd name="T16" fmla="*/ 18 w 68"/>
                  <a:gd name="T17" fmla="*/ 60 h 60"/>
                  <a:gd name="T18" fmla="*/ 28 w 68"/>
                  <a:gd name="T19" fmla="*/ 56 h 60"/>
                  <a:gd name="T20" fmla="*/ 28 w 68"/>
                  <a:gd name="T21" fmla="*/ 56 h 60"/>
                  <a:gd name="T22" fmla="*/ 54 w 68"/>
                  <a:gd name="T23" fmla="*/ 46 h 60"/>
                  <a:gd name="T24" fmla="*/ 66 w 68"/>
                  <a:gd name="T25" fmla="*/ 40 h 60"/>
                  <a:gd name="T26" fmla="*/ 66 w 68"/>
                  <a:gd name="T27" fmla="*/ 40 h 60"/>
                  <a:gd name="T28" fmla="*/ 68 w 68"/>
                  <a:gd name="T29" fmla="*/ 36 h 60"/>
                  <a:gd name="T30" fmla="*/ 68 w 68"/>
                  <a:gd name="T31" fmla="*/ 32 h 60"/>
                  <a:gd name="T32" fmla="*/ 68 w 68"/>
                  <a:gd name="T33" fmla="*/ 26 h 60"/>
                  <a:gd name="T34" fmla="*/ 68 w 68"/>
                  <a:gd name="T35" fmla="*/ 26 h 60"/>
                  <a:gd name="T36" fmla="*/ 62 w 68"/>
                  <a:gd name="T37" fmla="*/ 12 h 60"/>
                  <a:gd name="T38" fmla="*/ 56 w 68"/>
                  <a:gd name="T39" fmla="*/ 4 h 60"/>
                  <a:gd name="T40" fmla="*/ 56 w 68"/>
                  <a:gd name="T41" fmla="*/ 4 h 60"/>
                  <a:gd name="T42" fmla="*/ 56 w 68"/>
                  <a:gd name="T43" fmla="*/ 2 h 60"/>
                  <a:gd name="T44" fmla="*/ 54 w 68"/>
                  <a:gd name="T45" fmla="*/ 0 h 60"/>
                  <a:gd name="T46" fmla="*/ 50 w 68"/>
                  <a:gd name="T47" fmla="*/ 0 h 60"/>
                  <a:gd name="T48" fmla="*/ 40 w 68"/>
                  <a:gd name="T49" fmla="*/ 4 h 60"/>
                  <a:gd name="T50" fmla="*/ 40 w 68"/>
                  <a:gd name="T51" fmla="*/ 4 h 60"/>
                  <a:gd name="T52" fmla="*/ 4 w 68"/>
                  <a:gd name="T53" fmla="*/ 22 h 60"/>
                  <a:gd name="T54" fmla="*/ 4 w 68"/>
                  <a:gd name="T55" fmla="*/ 22 h 60"/>
                  <a:gd name="T56" fmla="*/ 2 w 68"/>
                  <a:gd name="T57" fmla="*/ 24 h 60"/>
                  <a:gd name="T58" fmla="*/ 0 w 68"/>
                  <a:gd name="T59" fmla="*/ 26 h 60"/>
                  <a:gd name="T60" fmla="*/ 0 w 68"/>
                  <a:gd name="T61" fmla="*/ 30 h 60"/>
                  <a:gd name="T62" fmla="*/ 6 w 68"/>
                  <a:gd name="T63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" h="60">
                    <a:moveTo>
                      <a:pt x="6" y="36"/>
                    </a:moveTo>
                    <a:lnTo>
                      <a:pt x="6" y="36"/>
                    </a:lnTo>
                    <a:lnTo>
                      <a:pt x="8" y="4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4"/>
                    </a:lnTo>
                    <a:lnTo>
                      <a:pt x="14" y="58"/>
                    </a:lnTo>
                    <a:lnTo>
                      <a:pt x="14" y="60"/>
                    </a:lnTo>
                    <a:lnTo>
                      <a:pt x="18" y="60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54" y="46"/>
                    </a:lnTo>
                    <a:lnTo>
                      <a:pt x="66" y="40"/>
                    </a:lnTo>
                    <a:lnTo>
                      <a:pt x="66" y="40"/>
                    </a:lnTo>
                    <a:lnTo>
                      <a:pt x="68" y="36"/>
                    </a:lnTo>
                    <a:lnTo>
                      <a:pt x="68" y="32"/>
                    </a:lnTo>
                    <a:lnTo>
                      <a:pt x="68" y="26"/>
                    </a:lnTo>
                    <a:lnTo>
                      <a:pt x="68" y="26"/>
                    </a:lnTo>
                    <a:lnTo>
                      <a:pt x="62" y="12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6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9" name="Freeform 32"/>
              <p:cNvSpPr>
                <a:spLocks/>
              </p:cNvSpPr>
              <p:nvPr/>
            </p:nvSpPr>
            <p:spPr bwMode="auto">
              <a:xfrm>
                <a:off x="1585913" y="2916238"/>
                <a:ext cx="101600" cy="101600"/>
              </a:xfrm>
              <a:custGeom>
                <a:avLst/>
                <a:gdLst>
                  <a:gd name="T0" fmla="*/ 64 w 64"/>
                  <a:gd name="T1" fmla="*/ 34 h 64"/>
                  <a:gd name="T2" fmla="*/ 64 w 64"/>
                  <a:gd name="T3" fmla="*/ 34 h 64"/>
                  <a:gd name="T4" fmla="*/ 64 w 64"/>
                  <a:gd name="T5" fmla="*/ 34 h 64"/>
                  <a:gd name="T6" fmla="*/ 64 w 64"/>
                  <a:gd name="T7" fmla="*/ 36 h 64"/>
                  <a:gd name="T8" fmla="*/ 62 w 64"/>
                  <a:gd name="T9" fmla="*/ 40 h 64"/>
                  <a:gd name="T10" fmla="*/ 54 w 64"/>
                  <a:gd name="T11" fmla="*/ 44 h 64"/>
                  <a:gd name="T12" fmla="*/ 54 w 64"/>
                  <a:gd name="T13" fmla="*/ 44 h 64"/>
                  <a:gd name="T14" fmla="*/ 18 w 64"/>
                  <a:gd name="T15" fmla="*/ 62 h 64"/>
                  <a:gd name="T16" fmla="*/ 18 w 64"/>
                  <a:gd name="T17" fmla="*/ 62 h 64"/>
                  <a:gd name="T18" fmla="*/ 14 w 64"/>
                  <a:gd name="T19" fmla="*/ 64 h 64"/>
                  <a:gd name="T20" fmla="*/ 12 w 64"/>
                  <a:gd name="T21" fmla="*/ 62 h 64"/>
                  <a:gd name="T22" fmla="*/ 10 w 64"/>
                  <a:gd name="T23" fmla="*/ 58 h 64"/>
                  <a:gd name="T24" fmla="*/ 10 w 64"/>
                  <a:gd name="T25" fmla="*/ 58 h 64"/>
                  <a:gd name="T26" fmla="*/ 6 w 64"/>
                  <a:gd name="T27" fmla="*/ 44 h 64"/>
                  <a:gd name="T28" fmla="*/ 4 w 64"/>
                  <a:gd name="T29" fmla="*/ 36 h 64"/>
                  <a:gd name="T30" fmla="*/ 2 w 64"/>
                  <a:gd name="T31" fmla="*/ 32 h 64"/>
                  <a:gd name="T32" fmla="*/ 2 w 64"/>
                  <a:gd name="T33" fmla="*/ 32 h 64"/>
                  <a:gd name="T34" fmla="*/ 0 w 64"/>
                  <a:gd name="T35" fmla="*/ 30 h 64"/>
                  <a:gd name="T36" fmla="*/ 0 w 64"/>
                  <a:gd name="T37" fmla="*/ 26 h 64"/>
                  <a:gd name="T38" fmla="*/ 0 w 64"/>
                  <a:gd name="T39" fmla="*/ 22 h 64"/>
                  <a:gd name="T40" fmla="*/ 6 w 64"/>
                  <a:gd name="T41" fmla="*/ 18 h 64"/>
                  <a:gd name="T42" fmla="*/ 6 w 64"/>
                  <a:gd name="T43" fmla="*/ 18 h 64"/>
                  <a:gd name="T44" fmla="*/ 36 w 64"/>
                  <a:gd name="T45" fmla="*/ 4 h 64"/>
                  <a:gd name="T46" fmla="*/ 36 w 64"/>
                  <a:gd name="T47" fmla="*/ 4 h 64"/>
                  <a:gd name="T48" fmla="*/ 44 w 64"/>
                  <a:gd name="T49" fmla="*/ 0 h 64"/>
                  <a:gd name="T50" fmla="*/ 50 w 64"/>
                  <a:gd name="T51" fmla="*/ 0 h 64"/>
                  <a:gd name="T52" fmla="*/ 52 w 64"/>
                  <a:gd name="T53" fmla="*/ 2 h 64"/>
                  <a:gd name="T54" fmla="*/ 52 w 64"/>
                  <a:gd name="T55" fmla="*/ 4 h 64"/>
                  <a:gd name="T56" fmla="*/ 52 w 64"/>
                  <a:gd name="T57" fmla="*/ 4 h 64"/>
                  <a:gd name="T58" fmla="*/ 60 w 64"/>
                  <a:gd name="T59" fmla="*/ 22 h 64"/>
                  <a:gd name="T60" fmla="*/ 64 w 64"/>
                  <a:gd name="T61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64">
                    <a:moveTo>
                      <a:pt x="64" y="34"/>
                    </a:moveTo>
                    <a:lnTo>
                      <a:pt x="64" y="34"/>
                    </a:lnTo>
                    <a:lnTo>
                      <a:pt x="64" y="34"/>
                    </a:lnTo>
                    <a:lnTo>
                      <a:pt x="64" y="36"/>
                    </a:lnTo>
                    <a:lnTo>
                      <a:pt x="62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4" y="64"/>
                    </a:lnTo>
                    <a:lnTo>
                      <a:pt x="12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60" y="22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0" name="Freeform 33"/>
              <p:cNvSpPr>
                <a:spLocks/>
              </p:cNvSpPr>
              <p:nvPr/>
            </p:nvSpPr>
            <p:spPr bwMode="auto">
              <a:xfrm>
                <a:off x="1585913" y="2916238"/>
                <a:ext cx="101600" cy="101600"/>
              </a:xfrm>
              <a:custGeom>
                <a:avLst/>
                <a:gdLst>
                  <a:gd name="T0" fmla="*/ 64 w 64"/>
                  <a:gd name="T1" fmla="*/ 34 h 64"/>
                  <a:gd name="T2" fmla="*/ 64 w 64"/>
                  <a:gd name="T3" fmla="*/ 34 h 64"/>
                  <a:gd name="T4" fmla="*/ 64 w 64"/>
                  <a:gd name="T5" fmla="*/ 34 h 64"/>
                  <a:gd name="T6" fmla="*/ 64 w 64"/>
                  <a:gd name="T7" fmla="*/ 36 h 64"/>
                  <a:gd name="T8" fmla="*/ 62 w 64"/>
                  <a:gd name="T9" fmla="*/ 40 h 64"/>
                  <a:gd name="T10" fmla="*/ 54 w 64"/>
                  <a:gd name="T11" fmla="*/ 44 h 64"/>
                  <a:gd name="T12" fmla="*/ 54 w 64"/>
                  <a:gd name="T13" fmla="*/ 44 h 64"/>
                  <a:gd name="T14" fmla="*/ 18 w 64"/>
                  <a:gd name="T15" fmla="*/ 62 h 64"/>
                  <a:gd name="T16" fmla="*/ 18 w 64"/>
                  <a:gd name="T17" fmla="*/ 62 h 64"/>
                  <a:gd name="T18" fmla="*/ 14 w 64"/>
                  <a:gd name="T19" fmla="*/ 64 h 64"/>
                  <a:gd name="T20" fmla="*/ 12 w 64"/>
                  <a:gd name="T21" fmla="*/ 62 h 64"/>
                  <a:gd name="T22" fmla="*/ 10 w 64"/>
                  <a:gd name="T23" fmla="*/ 58 h 64"/>
                  <a:gd name="T24" fmla="*/ 10 w 64"/>
                  <a:gd name="T25" fmla="*/ 58 h 64"/>
                  <a:gd name="T26" fmla="*/ 6 w 64"/>
                  <a:gd name="T27" fmla="*/ 44 h 64"/>
                  <a:gd name="T28" fmla="*/ 4 w 64"/>
                  <a:gd name="T29" fmla="*/ 36 h 64"/>
                  <a:gd name="T30" fmla="*/ 2 w 64"/>
                  <a:gd name="T31" fmla="*/ 32 h 64"/>
                  <a:gd name="T32" fmla="*/ 2 w 64"/>
                  <a:gd name="T33" fmla="*/ 32 h 64"/>
                  <a:gd name="T34" fmla="*/ 0 w 64"/>
                  <a:gd name="T35" fmla="*/ 30 h 64"/>
                  <a:gd name="T36" fmla="*/ 0 w 64"/>
                  <a:gd name="T37" fmla="*/ 26 h 64"/>
                  <a:gd name="T38" fmla="*/ 0 w 64"/>
                  <a:gd name="T39" fmla="*/ 22 h 64"/>
                  <a:gd name="T40" fmla="*/ 6 w 64"/>
                  <a:gd name="T41" fmla="*/ 18 h 64"/>
                  <a:gd name="T42" fmla="*/ 6 w 64"/>
                  <a:gd name="T43" fmla="*/ 18 h 64"/>
                  <a:gd name="T44" fmla="*/ 36 w 64"/>
                  <a:gd name="T45" fmla="*/ 4 h 64"/>
                  <a:gd name="T46" fmla="*/ 36 w 64"/>
                  <a:gd name="T47" fmla="*/ 4 h 64"/>
                  <a:gd name="T48" fmla="*/ 44 w 64"/>
                  <a:gd name="T49" fmla="*/ 0 h 64"/>
                  <a:gd name="T50" fmla="*/ 50 w 64"/>
                  <a:gd name="T51" fmla="*/ 0 h 64"/>
                  <a:gd name="T52" fmla="*/ 52 w 64"/>
                  <a:gd name="T53" fmla="*/ 2 h 64"/>
                  <a:gd name="T54" fmla="*/ 52 w 64"/>
                  <a:gd name="T55" fmla="*/ 4 h 64"/>
                  <a:gd name="T56" fmla="*/ 52 w 64"/>
                  <a:gd name="T57" fmla="*/ 4 h 64"/>
                  <a:gd name="T58" fmla="*/ 60 w 64"/>
                  <a:gd name="T59" fmla="*/ 22 h 64"/>
                  <a:gd name="T60" fmla="*/ 64 w 64"/>
                  <a:gd name="T61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64">
                    <a:moveTo>
                      <a:pt x="64" y="34"/>
                    </a:moveTo>
                    <a:lnTo>
                      <a:pt x="64" y="34"/>
                    </a:lnTo>
                    <a:lnTo>
                      <a:pt x="64" y="34"/>
                    </a:lnTo>
                    <a:lnTo>
                      <a:pt x="64" y="36"/>
                    </a:lnTo>
                    <a:lnTo>
                      <a:pt x="62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4" y="64"/>
                    </a:lnTo>
                    <a:lnTo>
                      <a:pt x="12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60" y="22"/>
                    </a:lnTo>
                    <a:lnTo>
                      <a:pt x="64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1" name="Freeform 34"/>
              <p:cNvSpPr>
                <a:spLocks/>
              </p:cNvSpPr>
              <p:nvPr/>
            </p:nvSpPr>
            <p:spPr bwMode="auto">
              <a:xfrm>
                <a:off x="1570038" y="2849563"/>
                <a:ext cx="85725" cy="92075"/>
              </a:xfrm>
              <a:custGeom>
                <a:avLst/>
                <a:gdLst>
                  <a:gd name="T0" fmla="*/ 26 w 54"/>
                  <a:gd name="T1" fmla="*/ 50 h 58"/>
                  <a:gd name="T2" fmla="*/ 10 w 54"/>
                  <a:gd name="T3" fmla="*/ 56 h 58"/>
                  <a:gd name="T4" fmla="*/ 10 w 54"/>
                  <a:gd name="T5" fmla="*/ 56 h 58"/>
                  <a:gd name="T6" fmla="*/ 6 w 54"/>
                  <a:gd name="T7" fmla="*/ 58 h 58"/>
                  <a:gd name="T8" fmla="*/ 4 w 54"/>
                  <a:gd name="T9" fmla="*/ 58 h 58"/>
                  <a:gd name="T10" fmla="*/ 2 w 54"/>
                  <a:gd name="T11" fmla="*/ 52 h 58"/>
                  <a:gd name="T12" fmla="*/ 2 w 54"/>
                  <a:gd name="T13" fmla="*/ 52 h 58"/>
                  <a:gd name="T14" fmla="*/ 2 w 54"/>
                  <a:gd name="T15" fmla="*/ 44 h 58"/>
                  <a:gd name="T16" fmla="*/ 0 w 54"/>
                  <a:gd name="T17" fmla="*/ 38 h 58"/>
                  <a:gd name="T18" fmla="*/ 2 w 54"/>
                  <a:gd name="T19" fmla="*/ 32 h 58"/>
                  <a:gd name="T20" fmla="*/ 6 w 54"/>
                  <a:gd name="T21" fmla="*/ 26 h 58"/>
                  <a:gd name="T22" fmla="*/ 6 w 54"/>
                  <a:gd name="T23" fmla="*/ 26 h 58"/>
                  <a:gd name="T24" fmla="*/ 14 w 54"/>
                  <a:gd name="T25" fmla="*/ 18 h 58"/>
                  <a:gd name="T26" fmla="*/ 22 w 54"/>
                  <a:gd name="T27" fmla="*/ 12 h 58"/>
                  <a:gd name="T28" fmla="*/ 34 w 54"/>
                  <a:gd name="T29" fmla="*/ 4 h 58"/>
                  <a:gd name="T30" fmla="*/ 34 w 54"/>
                  <a:gd name="T31" fmla="*/ 4 h 58"/>
                  <a:gd name="T32" fmla="*/ 38 w 54"/>
                  <a:gd name="T33" fmla="*/ 0 h 58"/>
                  <a:gd name="T34" fmla="*/ 42 w 54"/>
                  <a:gd name="T35" fmla="*/ 2 h 58"/>
                  <a:gd name="T36" fmla="*/ 44 w 54"/>
                  <a:gd name="T37" fmla="*/ 6 h 58"/>
                  <a:gd name="T38" fmla="*/ 44 w 54"/>
                  <a:gd name="T39" fmla="*/ 6 h 58"/>
                  <a:gd name="T40" fmla="*/ 52 w 54"/>
                  <a:gd name="T41" fmla="*/ 26 h 58"/>
                  <a:gd name="T42" fmla="*/ 52 w 54"/>
                  <a:gd name="T43" fmla="*/ 26 h 58"/>
                  <a:gd name="T44" fmla="*/ 54 w 54"/>
                  <a:gd name="T45" fmla="*/ 30 h 58"/>
                  <a:gd name="T46" fmla="*/ 52 w 54"/>
                  <a:gd name="T47" fmla="*/ 34 h 58"/>
                  <a:gd name="T48" fmla="*/ 50 w 54"/>
                  <a:gd name="T49" fmla="*/ 36 h 58"/>
                  <a:gd name="T50" fmla="*/ 50 w 54"/>
                  <a:gd name="T51" fmla="*/ 36 h 58"/>
                  <a:gd name="T52" fmla="*/ 36 w 54"/>
                  <a:gd name="T53" fmla="*/ 44 h 58"/>
                  <a:gd name="T54" fmla="*/ 26 w 54"/>
                  <a:gd name="T55" fmla="*/ 50 h 58"/>
                  <a:gd name="T56" fmla="*/ 26 w 54"/>
                  <a:gd name="T57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58">
                    <a:moveTo>
                      <a:pt x="26" y="50"/>
                    </a:moveTo>
                    <a:lnTo>
                      <a:pt x="10" y="56"/>
                    </a:lnTo>
                    <a:lnTo>
                      <a:pt x="10" y="56"/>
                    </a:lnTo>
                    <a:lnTo>
                      <a:pt x="6" y="58"/>
                    </a:lnTo>
                    <a:lnTo>
                      <a:pt x="4" y="58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14" y="18"/>
                    </a:lnTo>
                    <a:lnTo>
                      <a:pt x="22" y="12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4" y="30"/>
                    </a:lnTo>
                    <a:lnTo>
                      <a:pt x="52" y="34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36" y="44"/>
                    </a:lnTo>
                    <a:lnTo>
                      <a:pt x="26" y="50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2" name="Freeform 35"/>
              <p:cNvSpPr>
                <a:spLocks/>
              </p:cNvSpPr>
              <p:nvPr/>
            </p:nvSpPr>
            <p:spPr bwMode="auto">
              <a:xfrm>
                <a:off x="1560513" y="2798763"/>
                <a:ext cx="66675" cy="79375"/>
              </a:xfrm>
              <a:custGeom>
                <a:avLst/>
                <a:gdLst>
                  <a:gd name="T0" fmla="*/ 2 w 42"/>
                  <a:gd name="T1" fmla="*/ 30 h 50"/>
                  <a:gd name="T2" fmla="*/ 2 w 42"/>
                  <a:gd name="T3" fmla="*/ 30 h 50"/>
                  <a:gd name="T4" fmla="*/ 2 w 42"/>
                  <a:gd name="T5" fmla="*/ 46 h 50"/>
                  <a:gd name="T6" fmla="*/ 2 w 42"/>
                  <a:gd name="T7" fmla="*/ 46 h 50"/>
                  <a:gd name="T8" fmla="*/ 2 w 42"/>
                  <a:gd name="T9" fmla="*/ 48 h 50"/>
                  <a:gd name="T10" fmla="*/ 4 w 42"/>
                  <a:gd name="T11" fmla="*/ 50 h 50"/>
                  <a:gd name="T12" fmla="*/ 10 w 42"/>
                  <a:gd name="T13" fmla="*/ 50 h 50"/>
                  <a:gd name="T14" fmla="*/ 14 w 42"/>
                  <a:gd name="T15" fmla="*/ 46 h 50"/>
                  <a:gd name="T16" fmla="*/ 14 w 42"/>
                  <a:gd name="T17" fmla="*/ 46 h 50"/>
                  <a:gd name="T18" fmla="*/ 28 w 42"/>
                  <a:gd name="T19" fmla="*/ 34 h 50"/>
                  <a:gd name="T20" fmla="*/ 38 w 42"/>
                  <a:gd name="T21" fmla="*/ 28 h 50"/>
                  <a:gd name="T22" fmla="*/ 38 w 42"/>
                  <a:gd name="T23" fmla="*/ 28 h 50"/>
                  <a:gd name="T24" fmla="*/ 40 w 42"/>
                  <a:gd name="T25" fmla="*/ 26 h 50"/>
                  <a:gd name="T26" fmla="*/ 42 w 42"/>
                  <a:gd name="T27" fmla="*/ 24 h 50"/>
                  <a:gd name="T28" fmla="*/ 42 w 42"/>
                  <a:gd name="T29" fmla="*/ 18 h 50"/>
                  <a:gd name="T30" fmla="*/ 42 w 42"/>
                  <a:gd name="T31" fmla="*/ 14 h 50"/>
                  <a:gd name="T32" fmla="*/ 42 w 42"/>
                  <a:gd name="T33" fmla="*/ 14 h 50"/>
                  <a:gd name="T34" fmla="*/ 38 w 42"/>
                  <a:gd name="T35" fmla="*/ 6 h 50"/>
                  <a:gd name="T36" fmla="*/ 34 w 42"/>
                  <a:gd name="T37" fmla="*/ 2 h 50"/>
                  <a:gd name="T38" fmla="*/ 34 w 42"/>
                  <a:gd name="T39" fmla="*/ 2 h 50"/>
                  <a:gd name="T40" fmla="*/ 32 w 42"/>
                  <a:gd name="T41" fmla="*/ 0 h 50"/>
                  <a:gd name="T42" fmla="*/ 28 w 42"/>
                  <a:gd name="T43" fmla="*/ 0 h 50"/>
                  <a:gd name="T44" fmla="*/ 22 w 42"/>
                  <a:gd name="T45" fmla="*/ 2 h 50"/>
                  <a:gd name="T46" fmla="*/ 22 w 42"/>
                  <a:gd name="T47" fmla="*/ 2 h 50"/>
                  <a:gd name="T48" fmla="*/ 8 w 42"/>
                  <a:gd name="T49" fmla="*/ 12 h 50"/>
                  <a:gd name="T50" fmla="*/ 2 w 42"/>
                  <a:gd name="T51" fmla="*/ 16 h 50"/>
                  <a:gd name="T52" fmla="*/ 2 w 42"/>
                  <a:gd name="T53" fmla="*/ 16 h 50"/>
                  <a:gd name="T54" fmla="*/ 0 w 42"/>
                  <a:gd name="T55" fmla="*/ 20 h 50"/>
                  <a:gd name="T56" fmla="*/ 0 w 42"/>
                  <a:gd name="T57" fmla="*/ 24 h 50"/>
                  <a:gd name="T58" fmla="*/ 2 w 42"/>
                  <a:gd name="T59" fmla="*/ 30 h 50"/>
                  <a:gd name="T60" fmla="*/ 2 w 42"/>
                  <a:gd name="T61" fmla="*/ 3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50">
                    <a:moveTo>
                      <a:pt x="2" y="30"/>
                    </a:moveTo>
                    <a:lnTo>
                      <a:pt x="2" y="30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4" y="50"/>
                    </a:lnTo>
                    <a:lnTo>
                      <a:pt x="10" y="50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28" y="34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40" y="26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38" y="6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8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3" name="Freeform 36"/>
              <p:cNvSpPr>
                <a:spLocks/>
              </p:cNvSpPr>
              <p:nvPr/>
            </p:nvSpPr>
            <p:spPr bwMode="auto">
              <a:xfrm>
                <a:off x="1544638" y="2751138"/>
                <a:ext cx="63500" cy="69850"/>
              </a:xfrm>
              <a:custGeom>
                <a:avLst/>
                <a:gdLst>
                  <a:gd name="T0" fmla="*/ 38 w 40"/>
                  <a:gd name="T1" fmla="*/ 4 h 44"/>
                  <a:gd name="T2" fmla="*/ 40 w 40"/>
                  <a:gd name="T3" fmla="*/ 22 h 44"/>
                  <a:gd name="T4" fmla="*/ 40 w 40"/>
                  <a:gd name="T5" fmla="*/ 22 h 44"/>
                  <a:gd name="T6" fmla="*/ 36 w 40"/>
                  <a:gd name="T7" fmla="*/ 24 h 44"/>
                  <a:gd name="T8" fmla="*/ 28 w 40"/>
                  <a:gd name="T9" fmla="*/ 28 h 44"/>
                  <a:gd name="T10" fmla="*/ 28 w 40"/>
                  <a:gd name="T11" fmla="*/ 28 h 44"/>
                  <a:gd name="T12" fmla="*/ 22 w 40"/>
                  <a:gd name="T13" fmla="*/ 32 h 44"/>
                  <a:gd name="T14" fmla="*/ 16 w 40"/>
                  <a:gd name="T15" fmla="*/ 36 h 44"/>
                  <a:gd name="T16" fmla="*/ 10 w 40"/>
                  <a:gd name="T17" fmla="*/ 44 h 44"/>
                  <a:gd name="T18" fmla="*/ 10 w 40"/>
                  <a:gd name="T19" fmla="*/ 44 h 44"/>
                  <a:gd name="T20" fmla="*/ 8 w 40"/>
                  <a:gd name="T21" fmla="*/ 44 h 44"/>
                  <a:gd name="T22" fmla="*/ 6 w 40"/>
                  <a:gd name="T23" fmla="*/ 42 h 44"/>
                  <a:gd name="T24" fmla="*/ 4 w 40"/>
                  <a:gd name="T25" fmla="*/ 36 h 44"/>
                  <a:gd name="T26" fmla="*/ 4 w 40"/>
                  <a:gd name="T27" fmla="*/ 36 h 44"/>
                  <a:gd name="T28" fmla="*/ 0 w 40"/>
                  <a:gd name="T29" fmla="*/ 20 h 44"/>
                  <a:gd name="T30" fmla="*/ 0 w 40"/>
                  <a:gd name="T31" fmla="*/ 20 h 44"/>
                  <a:gd name="T32" fmla="*/ 2 w 40"/>
                  <a:gd name="T33" fmla="*/ 18 h 44"/>
                  <a:gd name="T34" fmla="*/ 8 w 40"/>
                  <a:gd name="T35" fmla="*/ 12 h 44"/>
                  <a:gd name="T36" fmla="*/ 8 w 40"/>
                  <a:gd name="T37" fmla="*/ 12 h 44"/>
                  <a:gd name="T38" fmla="*/ 22 w 40"/>
                  <a:gd name="T39" fmla="*/ 4 h 44"/>
                  <a:gd name="T40" fmla="*/ 32 w 40"/>
                  <a:gd name="T41" fmla="*/ 0 h 44"/>
                  <a:gd name="T42" fmla="*/ 32 w 40"/>
                  <a:gd name="T43" fmla="*/ 0 h 44"/>
                  <a:gd name="T44" fmla="*/ 36 w 40"/>
                  <a:gd name="T45" fmla="*/ 0 h 44"/>
                  <a:gd name="T46" fmla="*/ 38 w 40"/>
                  <a:gd name="T47" fmla="*/ 0 h 44"/>
                  <a:gd name="T48" fmla="*/ 38 w 40"/>
                  <a:gd name="T49" fmla="*/ 4 h 44"/>
                  <a:gd name="T50" fmla="*/ 38 w 40"/>
                  <a:gd name="T51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44">
                    <a:moveTo>
                      <a:pt x="38" y="4"/>
                    </a:moveTo>
                    <a:lnTo>
                      <a:pt x="40" y="22"/>
                    </a:lnTo>
                    <a:lnTo>
                      <a:pt x="40" y="22"/>
                    </a:lnTo>
                    <a:lnTo>
                      <a:pt x="36" y="24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2" y="32"/>
                    </a:lnTo>
                    <a:lnTo>
                      <a:pt x="16" y="36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8" y="44"/>
                    </a:lnTo>
                    <a:lnTo>
                      <a:pt x="6" y="42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22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4" name="Freeform 37"/>
              <p:cNvSpPr>
                <a:spLocks/>
              </p:cNvSpPr>
              <p:nvPr/>
            </p:nvSpPr>
            <p:spPr bwMode="auto">
              <a:xfrm>
                <a:off x="1544638" y="2687638"/>
                <a:ext cx="57150" cy="73025"/>
              </a:xfrm>
              <a:custGeom>
                <a:avLst/>
                <a:gdLst>
                  <a:gd name="T0" fmla="*/ 8 w 36"/>
                  <a:gd name="T1" fmla="*/ 42 h 46"/>
                  <a:gd name="T2" fmla="*/ 8 w 36"/>
                  <a:gd name="T3" fmla="*/ 42 h 46"/>
                  <a:gd name="T4" fmla="*/ 16 w 36"/>
                  <a:gd name="T5" fmla="*/ 40 h 46"/>
                  <a:gd name="T6" fmla="*/ 28 w 36"/>
                  <a:gd name="T7" fmla="*/ 34 h 46"/>
                  <a:gd name="T8" fmla="*/ 28 w 36"/>
                  <a:gd name="T9" fmla="*/ 34 h 46"/>
                  <a:gd name="T10" fmla="*/ 34 w 36"/>
                  <a:gd name="T11" fmla="*/ 28 h 46"/>
                  <a:gd name="T12" fmla="*/ 36 w 36"/>
                  <a:gd name="T13" fmla="*/ 26 h 46"/>
                  <a:gd name="T14" fmla="*/ 36 w 36"/>
                  <a:gd name="T15" fmla="*/ 22 h 46"/>
                  <a:gd name="T16" fmla="*/ 36 w 36"/>
                  <a:gd name="T17" fmla="*/ 22 h 46"/>
                  <a:gd name="T18" fmla="*/ 34 w 36"/>
                  <a:gd name="T19" fmla="*/ 4 h 46"/>
                  <a:gd name="T20" fmla="*/ 34 w 36"/>
                  <a:gd name="T21" fmla="*/ 4 h 46"/>
                  <a:gd name="T22" fmla="*/ 34 w 36"/>
                  <a:gd name="T23" fmla="*/ 2 h 46"/>
                  <a:gd name="T24" fmla="*/ 34 w 36"/>
                  <a:gd name="T25" fmla="*/ 0 h 46"/>
                  <a:gd name="T26" fmla="*/ 28 w 36"/>
                  <a:gd name="T27" fmla="*/ 0 h 46"/>
                  <a:gd name="T28" fmla="*/ 20 w 36"/>
                  <a:gd name="T29" fmla="*/ 4 h 46"/>
                  <a:gd name="T30" fmla="*/ 20 w 36"/>
                  <a:gd name="T31" fmla="*/ 4 h 46"/>
                  <a:gd name="T32" fmla="*/ 10 w 36"/>
                  <a:gd name="T33" fmla="*/ 10 h 46"/>
                  <a:gd name="T34" fmla="*/ 6 w 36"/>
                  <a:gd name="T35" fmla="*/ 14 h 46"/>
                  <a:gd name="T36" fmla="*/ 4 w 36"/>
                  <a:gd name="T37" fmla="*/ 18 h 46"/>
                  <a:gd name="T38" fmla="*/ 4 w 36"/>
                  <a:gd name="T39" fmla="*/ 18 h 46"/>
                  <a:gd name="T40" fmla="*/ 2 w 36"/>
                  <a:gd name="T41" fmla="*/ 22 h 46"/>
                  <a:gd name="T42" fmla="*/ 0 w 36"/>
                  <a:gd name="T43" fmla="*/ 30 h 46"/>
                  <a:gd name="T44" fmla="*/ 0 w 36"/>
                  <a:gd name="T45" fmla="*/ 30 h 46"/>
                  <a:gd name="T46" fmla="*/ 0 w 36"/>
                  <a:gd name="T47" fmla="*/ 46 h 46"/>
                  <a:gd name="T48" fmla="*/ 0 w 36"/>
                  <a:gd name="T49" fmla="*/ 46 h 46"/>
                  <a:gd name="T50" fmla="*/ 0 w 36"/>
                  <a:gd name="T51" fmla="*/ 46 h 46"/>
                  <a:gd name="T52" fmla="*/ 8 w 36"/>
                  <a:gd name="T53" fmla="*/ 42 h 46"/>
                  <a:gd name="T54" fmla="*/ 8 w 36"/>
                  <a:gd name="T55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46">
                    <a:moveTo>
                      <a:pt x="8" y="42"/>
                    </a:moveTo>
                    <a:lnTo>
                      <a:pt x="8" y="42"/>
                    </a:lnTo>
                    <a:lnTo>
                      <a:pt x="16" y="40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34" y="28"/>
                    </a:lnTo>
                    <a:lnTo>
                      <a:pt x="36" y="26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8" y="42"/>
                    </a:lnTo>
                    <a:lnTo>
                      <a:pt x="8" y="4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5" name="Freeform 38"/>
              <p:cNvSpPr>
                <a:spLocks/>
              </p:cNvSpPr>
              <p:nvPr/>
            </p:nvSpPr>
            <p:spPr bwMode="auto">
              <a:xfrm>
                <a:off x="1541463" y="2617788"/>
                <a:ext cx="60325" cy="82550"/>
              </a:xfrm>
              <a:custGeom>
                <a:avLst/>
                <a:gdLst>
                  <a:gd name="T0" fmla="*/ 8 w 38"/>
                  <a:gd name="T1" fmla="*/ 18 h 52"/>
                  <a:gd name="T2" fmla="*/ 8 w 38"/>
                  <a:gd name="T3" fmla="*/ 18 h 52"/>
                  <a:gd name="T4" fmla="*/ 6 w 38"/>
                  <a:gd name="T5" fmla="*/ 26 h 52"/>
                  <a:gd name="T6" fmla="*/ 4 w 38"/>
                  <a:gd name="T7" fmla="*/ 38 h 52"/>
                  <a:gd name="T8" fmla="*/ 4 w 38"/>
                  <a:gd name="T9" fmla="*/ 38 h 52"/>
                  <a:gd name="T10" fmla="*/ 2 w 38"/>
                  <a:gd name="T11" fmla="*/ 42 h 52"/>
                  <a:gd name="T12" fmla="*/ 0 w 38"/>
                  <a:gd name="T13" fmla="*/ 48 h 52"/>
                  <a:gd name="T14" fmla="*/ 0 w 38"/>
                  <a:gd name="T15" fmla="*/ 52 h 52"/>
                  <a:gd name="T16" fmla="*/ 2 w 38"/>
                  <a:gd name="T17" fmla="*/ 52 h 52"/>
                  <a:gd name="T18" fmla="*/ 6 w 38"/>
                  <a:gd name="T19" fmla="*/ 52 h 52"/>
                  <a:gd name="T20" fmla="*/ 10 w 38"/>
                  <a:gd name="T21" fmla="*/ 50 h 52"/>
                  <a:gd name="T22" fmla="*/ 10 w 38"/>
                  <a:gd name="T23" fmla="*/ 50 h 52"/>
                  <a:gd name="T24" fmla="*/ 22 w 38"/>
                  <a:gd name="T25" fmla="*/ 40 h 52"/>
                  <a:gd name="T26" fmla="*/ 30 w 38"/>
                  <a:gd name="T27" fmla="*/ 38 h 52"/>
                  <a:gd name="T28" fmla="*/ 30 w 38"/>
                  <a:gd name="T29" fmla="*/ 38 h 52"/>
                  <a:gd name="T30" fmla="*/ 34 w 38"/>
                  <a:gd name="T31" fmla="*/ 34 h 52"/>
                  <a:gd name="T32" fmla="*/ 36 w 38"/>
                  <a:gd name="T33" fmla="*/ 32 h 52"/>
                  <a:gd name="T34" fmla="*/ 38 w 38"/>
                  <a:gd name="T35" fmla="*/ 24 h 52"/>
                  <a:gd name="T36" fmla="*/ 38 w 38"/>
                  <a:gd name="T37" fmla="*/ 24 h 52"/>
                  <a:gd name="T38" fmla="*/ 36 w 38"/>
                  <a:gd name="T39" fmla="*/ 8 h 52"/>
                  <a:gd name="T40" fmla="*/ 36 w 38"/>
                  <a:gd name="T41" fmla="*/ 8 h 52"/>
                  <a:gd name="T42" fmla="*/ 36 w 38"/>
                  <a:gd name="T43" fmla="*/ 4 h 52"/>
                  <a:gd name="T44" fmla="*/ 34 w 38"/>
                  <a:gd name="T45" fmla="*/ 0 h 52"/>
                  <a:gd name="T46" fmla="*/ 28 w 38"/>
                  <a:gd name="T47" fmla="*/ 2 h 52"/>
                  <a:gd name="T48" fmla="*/ 28 w 38"/>
                  <a:gd name="T49" fmla="*/ 2 h 52"/>
                  <a:gd name="T50" fmla="*/ 14 w 38"/>
                  <a:gd name="T51" fmla="*/ 10 h 52"/>
                  <a:gd name="T52" fmla="*/ 10 w 38"/>
                  <a:gd name="T53" fmla="*/ 14 h 52"/>
                  <a:gd name="T54" fmla="*/ 8 w 38"/>
                  <a:gd name="T55" fmla="*/ 18 h 52"/>
                  <a:gd name="T56" fmla="*/ 8 w 38"/>
                  <a:gd name="T5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52">
                    <a:moveTo>
                      <a:pt x="8" y="18"/>
                    </a:moveTo>
                    <a:lnTo>
                      <a:pt x="8" y="18"/>
                    </a:lnTo>
                    <a:lnTo>
                      <a:pt x="6" y="26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6" y="52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22" y="40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4" y="34"/>
                    </a:lnTo>
                    <a:lnTo>
                      <a:pt x="36" y="32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4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14" y="10"/>
                    </a:lnTo>
                    <a:lnTo>
                      <a:pt x="10" y="14"/>
                    </a:lnTo>
                    <a:lnTo>
                      <a:pt x="8" y="18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6" name="Freeform 39"/>
              <p:cNvSpPr>
                <a:spLocks/>
              </p:cNvSpPr>
              <p:nvPr/>
            </p:nvSpPr>
            <p:spPr bwMode="auto">
              <a:xfrm>
                <a:off x="1557338" y="2513013"/>
                <a:ext cx="44450" cy="107950"/>
              </a:xfrm>
              <a:custGeom>
                <a:avLst/>
                <a:gdLst>
                  <a:gd name="T0" fmla="*/ 10 w 28"/>
                  <a:gd name="T1" fmla="*/ 20 h 68"/>
                  <a:gd name="T2" fmla="*/ 10 w 28"/>
                  <a:gd name="T3" fmla="*/ 20 h 68"/>
                  <a:gd name="T4" fmla="*/ 6 w 28"/>
                  <a:gd name="T5" fmla="*/ 32 h 68"/>
                  <a:gd name="T6" fmla="*/ 2 w 28"/>
                  <a:gd name="T7" fmla="*/ 54 h 68"/>
                  <a:gd name="T8" fmla="*/ 2 w 28"/>
                  <a:gd name="T9" fmla="*/ 54 h 68"/>
                  <a:gd name="T10" fmla="*/ 0 w 28"/>
                  <a:gd name="T11" fmla="*/ 60 h 68"/>
                  <a:gd name="T12" fmla="*/ 0 w 28"/>
                  <a:gd name="T13" fmla="*/ 66 h 68"/>
                  <a:gd name="T14" fmla="*/ 4 w 28"/>
                  <a:gd name="T15" fmla="*/ 68 h 68"/>
                  <a:gd name="T16" fmla="*/ 10 w 28"/>
                  <a:gd name="T17" fmla="*/ 66 h 68"/>
                  <a:gd name="T18" fmla="*/ 10 w 28"/>
                  <a:gd name="T19" fmla="*/ 66 h 68"/>
                  <a:gd name="T20" fmla="*/ 20 w 28"/>
                  <a:gd name="T21" fmla="*/ 60 h 68"/>
                  <a:gd name="T22" fmla="*/ 22 w 28"/>
                  <a:gd name="T23" fmla="*/ 60 h 68"/>
                  <a:gd name="T24" fmla="*/ 24 w 28"/>
                  <a:gd name="T25" fmla="*/ 58 h 68"/>
                  <a:gd name="T26" fmla="*/ 24 w 28"/>
                  <a:gd name="T27" fmla="*/ 58 h 68"/>
                  <a:gd name="T28" fmla="*/ 26 w 28"/>
                  <a:gd name="T29" fmla="*/ 50 h 68"/>
                  <a:gd name="T30" fmla="*/ 28 w 28"/>
                  <a:gd name="T31" fmla="*/ 42 h 68"/>
                  <a:gd name="T32" fmla="*/ 28 w 28"/>
                  <a:gd name="T33" fmla="*/ 22 h 68"/>
                  <a:gd name="T34" fmla="*/ 28 w 28"/>
                  <a:gd name="T35" fmla="*/ 22 h 68"/>
                  <a:gd name="T36" fmla="*/ 26 w 28"/>
                  <a:gd name="T37" fmla="*/ 14 h 68"/>
                  <a:gd name="T38" fmla="*/ 22 w 28"/>
                  <a:gd name="T39" fmla="*/ 4 h 68"/>
                  <a:gd name="T40" fmla="*/ 20 w 28"/>
                  <a:gd name="T41" fmla="*/ 0 h 68"/>
                  <a:gd name="T42" fmla="*/ 16 w 28"/>
                  <a:gd name="T43" fmla="*/ 2 h 68"/>
                  <a:gd name="T44" fmla="*/ 14 w 28"/>
                  <a:gd name="T45" fmla="*/ 8 h 68"/>
                  <a:gd name="T46" fmla="*/ 10 w 28"/>
                  <a:gd name="T47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68">
                    <a:moveTo>
                      <a:pt x="10" y="20"/>
                    </a:moveTo>
                    <a:lnTo>
                      <a:pt x="10" y="20"/>
                    </a:lnTo>
                    <a:lnTo>
                      <a:pt x="6" y="3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20" y="60"/>
                    </a:lnTo>
                    <a:lnTo>
                      <a:pt x="22" y="60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6" y="50"/>
                    </a:lnTo>
                    <a:lnTo>
                      <a:pt x="28" y="4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6" y="14"/>
                    </a:lnTo>
                    <a:lnTo>
                      <a:pt x="22" y="4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4" y="8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7" name="Freeform 40"/>
              <p:cNvSpPr>
                <a:spLocks/>
              </p:cNvSpPr>
              <p:nvPr/>
            </p:nvSpPr>
            <p:spPr bwMode="auto">
              <a:xfrm>
                <a:off x="1557338" y="2513013"/>
                <a:ext cx="44450" cy="107950"/>
              </a:xfrm>
              <a:custGeom>
                <a:avLst/>
                <a:gdLst>
                  <a:gd name="T0" fmla="*/ 10 w 28"/>
                  <a:gd name="T1" fmla="*/ 20 h 68"/>
                  <a:gd name="T2" fmla="*/ 10 w 28"/>
                  <a:gd name="T3" fmla="*/ 20 h 68"/>
                  <a:gd name="T4" fmla="*/ 6 w 28"/>
                  <a:gd name="T5" fmla="*/ 32 h 68"/>
                  <a:gd name="T6" fmla="*/ 2 w 28"/>
                  <a:gd name="T7" fmla="*/ 54 h 68"/>
                  <a:gd name="T8" fmla="*/ 2 w 28"/>
                  <a:gd name="T9" fmla="*/ 54 h 68"/>
                  <a:gd name="T10" fmla="*/ 0 w 28"/>
                  <a:gd name="T11" fmla="*/ 60 h 68"/>
                  <a:gd name="T12" fmla="*/ 0 w 28"/>
                  <a:gd name="T13" fmla="*/ 66 h 68"/>
                  <a:gd name="T14" fmla="*/ 4 w 28"/>
                  <a:gd name="T15" fmla="*/ 68 h 68"/>
                  <a:gd name="T16" fmla="*/ 10 w 28"/>
                  <a:gd name="T17" fmla="*/ 66 h 68"/>
                  <a:gd name="T18" fmla="*/ 10 w 28"/>
                  <a:gd name="T19" fmla="*/ 66 h 68"/>
                  <a:gd name="T20" fmla="*/ 20 w 28"/>
                  <a:gd name="T21" fmla="*/ 60 h 68"/>
                  <a:gd name="T22" fmla="*/ 22 w 28"/>
                  <a:gd name="T23" fmla="*/ 60 h 68"/>
                  <a:gd name="T24" fmla="*/ 24 w 28"/>
                  <a:gd name="T25" fmla="*/ 58 h 68"/>
                  <a:gd name="T26" fmla="*/ 24 w 28"/>
                  <a:gd name="T27" fmla="*/ 58 h 68"/>
                  <a:gd name="T28" fmla="*/ 26 w 28"/>
                  <a:gd name="T29" fmla="*/ 50 h 68"/>
                  <a:gd name="T30" fmla="*/ 28 w 28"/>
                  <a:gd name="T31" fmla="*/ 42 h 68"/>
                  <a:gd name="T32" fmla="*/ 28 w 28"/>
                  <a:gd name="T33" fmla="*/ 22 h 68"/>
                  <a:gd name="T34" fmla="*/ 28 w 28"/>
                  <a:gd name="T35" fmla="*/ 22 h 68"/>
                  <a:gd name="T36" fmla="*/ 26 w 28"/>
                  <a:gd name="T37" fmla="*/ 14 h 68"/>
                  <a:gd name="T38" fmla="*/ 22 w 28"/>
                  <a:gd name="T39" fmla="*/ 4 h 68"/>
                  <a:gd name="T40" fmla="*/ 20 w 28"/>
                  <a:gd name="T41" fmla="*/ 0 h 68"/>
                  <a:gd name="T42" fmla="*/ 16 w 28"/>
                  <a:gd name="T43" fmla="*/ 2 h 68"/>
                  <a:gd name="T44" fmla="*/ 14 w 28"/>
                  <a:gd name="T45" fmla="*/ 8 h 68"/>
                  <a:gd name="T46" fmla="*/ 10 w 28"/>
                  <a:gd name="T47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68">
                    <a:moveTo>
                      <a:pt x="10" y="20"/>
                    </a:moveTo>
                    <a:lnTo>
                      <a:pt x="10" y="20"/>
                    </a:lnTo>
                    <a:lnTo>
                      <a:pt x="6" y="3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20" y="60"/>
                    </a:lnTo>
                    <a:lnTo>
                      <a:pt x="22" y="60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6" y="50"/>
                    </a:lnTo>
                    <a:lnTo>
                      <a:pt x="28" y="4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6" y="14"/>
                    </a:lnTo>
                    <a:lnTo>
                      <a:pt x="22" y="4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4" y="8"/>
                    </a:lnTo>
                    <a:lnTo>
                      <a:pt x="10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8" name="Freeform 41"/>
              <p:cNvSpPr>
                <a:spLocks/>
              </p:cNvSpPr>
              <p:nvPr/>
            </p:nvSpPr>
            <p:spPr bwMode="auto">
              <a:xfrm>
                <a:off x="1662113" y="2525713"/>
                <a:ext cx="38100" cy="41275"/>
              </a:xfrm>
              <a:custGeom>
                <a:avLst/>
                <a:gdLst>
                  <a:gd name="T0" fmla="*/ 2 w 24"/>
                  <a:gd name="T1" fmla="*/ 24 h 26"/>
                  <a:gd name="T2" fmla="*/ 2 w 24"/>
                  <a:gd name="T3" fmla="*/ 24 h 26"/>
                  <a:gd name="T4" fmla="*/ 12 w 24"/>
                  <a:gd name="T5" fmla="*/ 26 h 26"/>
                  <a:gd name="T6" fmla="*/ 20 w 24"/>
                  <a:gd name="T7" fmla="*/ 26 h 26"/>
                  <a:gd name="T8" fmla="*/ 22 w 24"/>
                  <a:gd name="T9" fmla="*/ 24 h 26"/>
                  <a:gd name="T10" fmla="*/ 24 w 24"/>
                  <a:gd name="T11" fmla="*/ 24 h 26"/>
                  <a:gd name="T12" fmla="*/ 24 w 24"/>
                  <a:gd name="T13" fmla="*/ 24 h 26"/>
                  <a:gd name="T14" fmla="*/ 24 w 24"/>
                  <a:gd name="T15" fmla="*/ 20 h 26"/>
                  <a:gd name="T16" fmla="*/ 24 w 24"/>
                  <a:gd name="T17" fmla="*/ 16 h 26"/>
                  <a:gd name="T18" fmla="*/ 20 w 24"/>
                  <a:gd name="T19" fmla="*/ 12 h 26"/>
                  <a:gd name="T20" fmla="*/ 20 w 24"/>
                  <a:gd name="T21" fmla="*/ 12 h 26"/>
                  <a:gd name="T22" fmla="*/ 16 w 24"/>
                  <a:gd name="T23" fmla="*/ 2 h 26"/>
                  <a:gd name="T24" fmla="*/ 12 w 24"/>
                  <a:gd name="T25" fmla="*/ 0 h 26"/>
                  <a:gd name="T26" fmla="*/ 8 w 24"/>
                  <a:gd name="T27" fmla="*/ 0 h 26"/>
                  <a:gd name="T28" fmla="*/ 6 w 24"/>
                  <a:gd name="T29" fmla="*/ 0 h 26"/>
                  <a:gd name="T30" fmla="*/ 6 w 24"/>
                  <a:gd name="T31" fmla="*/ 0 h 26"/>
                  <a:gd name="T32" fmla="*/ 2 w 24"/>
                  <a:gd name="T33" fmla="*/ 8 h 26"/>
                  <a:gd name="T34" fmla="*/ 0 w 24"/>
                  <a:gd name="T35" fmla="*/ 14 h 26"/>
                  <a:gd name="T36" fmla="*/ 0 w 24"/>
                  <a:gd name="T37" fmla="*/ 20 h 26"/>
                  <a:gd name="T38" fmla="*/ 0 w 24"/>
                  <a:gd name="T39" fmla="*/ 22 h 26"/>
                  <a:gd name="T40" fmla="*/ 2 w 24"/>
                  <a:gd name="T41" fmla="*/ 24 h 26"/>
                  <a:gd name="T42" fmla="*/ 2 w 24"/>
                  <a:gd name="T4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6">
                    <a:moveTo>
                      <a:pt x="2" y="24"/>
                    </a:moveTo>
                    <a:lnTo>
                      <a:pt x="2" y="24"/>
                    </a:lnTo>
                    <a:lnTo>
                      <a:pt x="12" y="26"/>
                    </a:lnTo>
                    <a:lnTo>
                      <a:pt x="20" y="26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9" name="Freeform 42"/>
              <p:cNvSpPr>
                <a:spLocks/>
              </p:cNvSpPr>
              <p:nvPr/>
            </p:nvSpPr>
            <p:spPr bwMode="auto">
              <a:xfrm>
                <a:off x="1652588" y="2566988"/>
                <a:ext cx="114300" cy="95250"/>
              </a:xfrm>
              <a:custGeom>
                <a:avLst/>
                <a:gdLst>
                  <a:gd name="T0" fmla="*/ 28 w 72"/>
                  <a:gd name="T1" fmla="*/ 20 h 60"/>
                  <a:gd name="T2" fmla="*/ 28 w 72"/>
                  <a:gd name="T3" fmla="*/ 20 h 60"/>
                  <a:gd name="T4" fmla="*/ 38 w 72"/>
                  <a:gd name="T5" fmla="*/ 22 h 60"/>
                  <a:gd name="T6" fmla="*/ 52 w 72"/>
                  <a:gd name="T7" fmla="*/ 24 h 60"/>
                  <a:gd name="T8" fmla="*/ 52 w 72"/>
                  <a:gd name="T9" fmla="*/ 24 h 60"/>
                  <a:gd name="T10" fmla="*/ 60 w 72"/>
                  <a:gd name="T11" fmla="*/ 26 h 60"/>
                  <a:gd name="T12" fmla="*/ 66 w 72"/>
                  <a:gd name="T13" fmla="*/ 32 h 60"/>
                  <a:gd name="T14" fmla="*/ 66 w 72"/>
                  <a:gd name="T15" fmla="*/ 32 h 60"/>
                  <a:gd name="T16" fmla="*/ 70 w 72"/>
                  <a:gd name="T17" fmla="*/ 38 h 60"/>
                  <a:gd name="T18" fmla="*/ 72 w 72"/>
                  <a:gd name="T19" fmla="*/ 48 h 60"/>
                  <a:gd name="T20" fmla="*/ 72 w 72"/>
                  <a:gd name="T21" fmla="*/ 52 h 60"/>
                  <a:gd name="T22" fmla="*/ 70 w 72"/>
                  <a:gd name="T23" fmla="*/ 56 h 60"/>
                  <a:gd name="T24" fmla="*/ 68 w 72"/>
                  <a:gd name="T25" fmla="*/ 58 h 60"/>
                  <a:gd name="T26" fmla="*/ 62 w 72"/>
                  <a:gd name="T27" fmla="*/ 60 h 60"/>
                  <a:gd name="T28" fmla="*/ 62 w 72"/>
                  <a:gd name="T29" fmla="*/ 60 h 60"/>
                  <a:gd name="T30" fmla="*/ 48 w 72"/>
                  <a:gd name="T31" fmla="*/ 58 h 60"/>
                  <a:gd name="T32" fmla="*/ 34 w 72"/>
                  <a:gd name="T33" fmla="*/ 52 h 60"/>
                  <a:gd name="T34" fmla="*/ 16 w 72"/>
                  <a:gd name="T35" fmla="*/ 44 h 60"/>
                  <a:gd name="T36" fmla="*/ 16 w 72"/>
                  <a:gd name="T37" fmla="*/ 44 h 60"/>
                  <a:gd name="T38" fmla="*/ 12 w 72"/>
                  <a:gd name="T39" fmla="*/ 42 h 60"/>
                  <a:gd name="T40" fmla="*/ 6 w 72"/>
                  <a:gd name="T41" fmla="*/ 34 h 60"/>
                  <a:gd name="T42" fmla="*/ 2 w 72"/>
                  <a:gd name="T43" fmla="*/ 24 h 60"/>
                  <a:gd name="T44" fmla="*/ 0 w 72"/>
                  <a:gd name="T45" fmla="*/ 12 h 60"/>
                  <a:gd name="T46" fmla="*/ 0 w 72"/>
                  <a:gd name="T47" fmla="*/ 12 h 60"/>
                  <a:gd name="T48" fmla="*/ 0 w 72"/>
                  <a:gd name="T49" fmla="*/ 4 h 60"/>
                  <a:gd name="T50" fmla="*/ 0 w 72"/>
                  <a:gd name="T51" fmla="*/ 0 h 60"/>
                  <a:gd name="T52" fmla="*/ 2 w 72"/>
                  <a:gd name="T53" fmla="*/ 0 h 60"/>
                  <a:gd name="T54" fmla="*/ 6 w 72"/>
                  <a:gd name="T55" fmla="*/ 4 h 60"/>
                  <a:gd name="T56" fmla="*/ 6 w 72"/>
                  <a:gd name="T57" fmla="*/ 4 h 60"/>
                  <a:gd name="T58" fmla="*/ 12 w 72"/>
                  <a:gd name="T59" fmla="*/ 10 h 60"/>
                  <a:gd name="T60" fmla="*/ 20 w 72"/>
                  <a:gd name="T61" fmla="*/ 14 h 60"/>
                  <a:gd name="T62" fmla="*/ 28 w 72"/>
                  <a:gd name="T63" fmla="*/ 20 h 60"/>
                  <a:gd name="T64" fmla="*/ 28 w 72"/>
                  <a:gd name="T65" fmla="*/ 2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2" h="60">
                    <a:moveTo>
                      <a:pt x="28" y="20"/>
                    </a:moveTo>
                    <a:lnTo>
                      <a:pt x="28" y="20"/>
                    </a:lnTo>
                    <a:lnTo>
                      <a:pt x="38" y="22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60" y="26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70" y="38"/>
                    </a:lnTo>
                    <a:lnTo>
                      <a:pt x="72" y="48"/>
                    </a:lnTo>
                    <a:lnTo>
                      <a:pt x="72" y="52"/>
                    </a:lnTo>
                    <a:lnTo>
                      <a:pt x="70" y="56"/>
                    </a:lnTo>
                    <a:lnTo>
                      <a:pt x="68" y="58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48" y="58"/>
                    </a:lnTo>
                    <a:lnTo>
                      <a:pt x="34" y="52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2"/>
                    </a:lnTo>
                    <a:lnTo>
                      <a:pt x="6" y="34"/>
                    </a:lnTo>
                    <a:lnTo>
                      <a:pt x="2" y="2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20" y="14"/>
                    </a:lnTo>
                    <a:lnTo>
                      <a:pt x="28" y="20"/>
                    </a:lnTo>
                    <a:lnTo>
                      <a:pt x="28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0" name="Freeform 43"/>
              <p:cNvSpPr>
                <a:spLocks/>
              </p:cNvSpPr>
              <p:nvPr/>
            </p:nvSpPr>
            <p:spPr bwMode="auto">
              <a:xfrm>
                <a:off x="1652588" y="2630488"/>
                <a:ext cx="95250" cy="73025"/>
              </a:xfrm>
              <a:custGeom>
                <a:avLst/>
                <a:gdLst>
                  <a:gd name="T0" fmla="*/ 46 w 60"/>
                  <a:gd name="T1" fmla="*/ 30 h 46"/>
                  <a:gd name="T2" fmla="*/ 46 w 60"/>
                  <a:gd name="T3" fmla="*/ 30 h 46"/>
                  <a:gd name="T4" fmla="*/ 52 w 60"/>
                  <a:gd name="T5" fmla="*/ 34 h 46"/>
                  <a:gd name="T6" fmla="*/ 58 w 60"/>
                  <a:gd name="T7" fmla="*/ 38 h 46"/>
                  <a:gd name="T8" fmla="*/ 60 w 60"/>
                  <a:gd name="T9" fmla="*/ 42 h 46"/>
                  <a:gd name="T10" fmla="*/ 60 w 60"/>
                  <a:gd name="T11" fmla="*/ 42 h 46"/>
                  <a:gd name="T12" fmla="*/ 58 w 60"/>
                  <a:gd name="T13" fmla="*/ 46 h 46"/>
                  <a:gd name="T14" fmla="*/ 54 w 60"/>
                  <a:gd name="T15" fmla="*/ 46 h 46"/>
                  <a:gd name="T16" fmla="*/ 48 w 60"/>
                  <a:gd name="T17" fmla="*/ 46 h 46"/>
                  <a:gd name="T18" fmla="*/ 42 w 60"/>
                  <a:gd name="T19" fmla="*/ 44 h 46"/>
                  <a:gd name="T20" fmla="*/ 42 w 60"/>
                  <a:gd name="T21" fmla="*/ 44 h 46"/>
                  <a:gd name="T22" fmla="*/ 22 w 60"/>
                  <a:gd name="T23" fmla="*/ 38 h 46"/>
                  <a:gd name="T24" fmla="*/ 2 w 60"/>
                  <a:gd name="T25" fmla="*/ 32 h 46"/>
                  <a:gd name="T26" fmla="*/ 2 w 60"/>
                  <a:gd name="T27" fmla="*/ 32 h 46"/>
                  <a:gd name="T28" fmla="*/ 0 w 60"/>
                  <a:gd name="T29" fmla="*/ 30 h 46"/>
                  <a:gd name="T30" fmla="*/ 0 w 60"/>
                  <a:gd name="T31" fmla="*/ 26 h 46"/>
                  <a:gd name="T32" fmla="*/ 0 w 60"/>
                  <a:gd name="T33" fmla="*/ 16 h 46"/>
                  <a:gd name="T34" fmla="*/ 0 w 60"/>
                  <a:gd name="T35" fmla="*/ 0 h 46"/>
                  <a:gd name="T36" fmla="*/ 0 w 60"/>
                  <a:gd name="T37" fmla="*/ 0 h 46"/>
                  <a:gd name="T38" fmla="*/ 6 w 60"/>
                  <a:gd name="T39" fmla="*/ 4 h 46"/>
                  <a:gd name="T40" fmla="*/ 20 w 60"/>
                  <a:gd name="T41" fmla="*/ 12 h 46"/>
                  <a:gd name="T42" fmla="*/ 20 w 60"/>
                  <a:gd name="T43" fmla="*/ 12 h 46"/>
                  <a:gd name="T44" fmla="*/ 28 w 60"/>
                  <a:gd name="T45" fmla="*/ 16 h 46"/>
                  <a:gd name="T46" fmla="*/ 36 w 60"/>
                  <a:gd name="T47" fmla="*/ 22 h 46"/>
                  <a:gd name="T48" fmla="*/ 46 w 60"/>
                  <a:gd name="T49" fmla="*/ 30 h 46"/>
                  <a:gd name="T50" fmla="*/ 46 w 60"/>
                  <a:gd name="T51" fmla="*/ 3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46">
                    <a:moveTo>
                      <a:pt x="46" y="30"/>
                    </a:moveTo>
                    <a:lnTo>
                      <a:pt x="46" y="30"/>
                    </a:lnTo>
                    <a:lnTo>
                      <a:pt x="52" y="34"/>
                    </a:lnTo>
                    <a:lnTo>
                      <a:pt x="58" y="38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58" y="46"/>
                    </a:lnTo>
                    <a:lnTo>
                      <a:pt x="54" y="46"/>
                    </a:lnTo>
                    <a:lnTo>
                      <a:pt x="48" y="46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22" y="3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6" y="22"/>
                    </a:lnTo>
                    <a:lnTo>
                      <a:pt x="46" y="30"/>
                    </a:lnTo>
                    <a:lnTo>
                      <a:pt x="46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1" name="Freeform 44"/>
              <p:cNvSpPr>
                <a:spLocks/>
              </p:cNvSpPr>
              <p:nvPr/>
            </p:nvSpPr>
            <p:spPr bwMode="auto">
              <a:xfrm>
                <a:off x="1649413" y="2690813"/>
                <a:ext cx="88900" cy="50800"/>
              </a:xfrm>
              <a:custGeom>
                <a:avLst/>
                <a:gdLst>
                  <a:gd name="T0" fmla="*/ 34 w 56"/>
                  <a:gd name="T1" fmla="*/ 12 h 32"/>
                  <a:gd name="T2" fmla="*/ 34 w 56"/>
                  <a:gd name="T3" fmla="*/ 12 h 32"/>
                  <a:gd name="T4" fmla="*/ 40 w 56"/>
                  <a:gd name="T5" fmla="*/ 14 h 32"/>
                  <a:gd name="T6" fmla="*/ 46 w 56"/>
                  <a:gd name="T7" fmla="*/ 16 h 32"/>
                  <a:gd name="T8" fmla="*/ 52 w 56"/>
                  <a:gd name="T9" fmla="*/ 20 h 32"/>
                  <a:gd name="T10" fmla="*/ 52 w 56"/>
                  <a:gd name="T11" fmla="*/ 20 h 32"/>
                  <a:gd name="T12" fmla="*/ 56 w 56"/>
                  <a:gd name="T13" fmla="*/ 28 h 32"/>
                  <a:gd name="T14" fmla="*/ 56 w 56"/>
                  <a:gd name="T15" fmla="*/ 30 h 32"/>
                  <a:gd name="T16" fmla="*/ 56 w 56"/>
                  <a:gd name="T17" fmla="*/ 30 h 32"/>
                  <a:gd name="T18" fmla="*/ 52 w 56"/>
                  <a:gd name="T19" fmla="*/ 32 h 32"/>
                  <a:gd name="T20" fmla="*/ 48 w 56"/>
                  <a:gd name="T21" fmla="*/ 32 h 32"/>
                  <a:gd name="T22" fmla="*/ 44 w 56"/>
                  <a:gd name="T23" fmla="*/ 32 h 32"/>
                  <a:gd name="T24" fmla="*/ 44 w 56"/>
                  <a:gd name="T25" fmla="*/ 32 h 32"/>
                  <a:gd name="T26" fmla="*/ 38 w 56"/>
                  <a:gd name="T27" fmla="*/ 28 h 32"/>
                  <a:gd name="T28" fmla="*/ 30 w 56"/>
                  <a:gd name="T29" fmla="*/ 26 h 32"/>
                  <a:gd name="T30" fmla="*/ 18 w 56"/>
                  <a:gd name="T31" fmla="*/ 26 h 32"/>
                  <a:gd name="T32" fmla="*/ 18 w 56"/>
                  <a:gd name="T33" fmla="*/ 26 h 32"/>
                  <a:gd name="T34" fmla="*/ 10 w 56"/>
                  <a:gd name="T35" fmla="*/ 26 h 32"/>
                  <a:gd name="T36" fmla="*/ 6 w 56"/>
                  <a:gd name="T37" fmla="*/ 26 h 32"/>
                  <a:gd name="T38" fmla="*/ 4 w 56"/>
                  <a:gd name="T39" fmla="*/ 20 h 32"/>
                  <a:gd name="T40" fmla="*/ 4 w 56"/>
                  <a:gd name="T41" fmla="*/ 20 h 32"/>
                  <a:gd name="T42" fmla="*/ 2 w 56"/>
                  <a:gd name="T43" fmla="*/ 8 h 32"/>
                  <a:gd name="T44" fmla="*/ 2 w 56"/>
                  <a:gd name="T45" fmla="*/ 8 h 32"/>
                  <a:gd name="T46" fmla="*/ 0 w 56"/>
                  <a:gd name="T47" fmla="*/ 4 h 32"/>
                  <a:gd name="T48" fmla="*/ 2 w 56"/>
                  <a:gd name="T49" fmla="*/ 0 h 32"/>
                  <a:gd name="T50" fmla="*/ 8 w 56"/>
                  <a:gd name="T51" fmla="*/ 0 h 32"/>
                  <a:gd name="T52" fmla="*/ 8 w 56"/>
                  <a:gd name="T53" fmla="*/ 0 h 32"/>
                  <a:gd name="T54" fmla="*/ 24 w 56"/>
                  <a:gd name="T55" fmla="*/ 8 h 32"/>
                  <a:gd name="T56" fmla="*/ 34 w 56"/>
                  <a:gd name="T57" fmla="*/ 12 h 32"/>
                  <a:gd name="T58" fmla="*/ 34 w 56"/>
                  <a:gd name="T5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" h="32">
                    <a:moveTo>
                      <a:pt x="34" y="12"/>
                    </a:moveTo>
                    <a:lnTo>
                      <a:pt x="34" y="12"/>
                    </a:lnTo>
                    <a:lnTo>
                      <a:pt x="40" y="14"/>
                    </a:lnTo>
                    <a:lnTo>
                      <a:pt x="46" y="16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6" y="28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2" y="32"/>
                    </a:lnTo>
                    <a:lnTo>
                      <a:pt x="48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8" y="28"/>
                    </a:lnTo>
                    <a:lnTo>
                      <a:pt x="30" y="26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34" y="12"/>
                    </a:lnTo>
                    <a:lnTo>
                      <a:pt x="34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2" name="Freeform 45"/>
              <p:cNvSpPr>
                <a:spLocks/>
              </p:cNvSpPr>
              <p:nvPr/>
            </p:nvSpPr>
            <p:spPr bwMode="auto">
              <a:xfrm>
                <a:off x="1662113" y="2741613"/>
                <a:ext cx="101600" cy="47625"/>
              </a:xfrm>
              <a:custGeom>
                <a:avLst/>
                <a:gdLst>
                  <a:gd name="T0" fmla="*/ 38 w 64"/>
                  <a:gd name="T1" fmla="*/ 10 h 30"/>
                  <a:gd name="T2" fmla="*/ 38 w 64"/>
                  <a:gd name="T3" fmla="*/ 10 h 30"/>
                  <a:gd name="T4" fmla="*/ 48 w 64"/>
                  <a:gd name="T5" fmla="*/ 12 h 30"/>
                  <a:gd name="T6" fmla="*/ 56 w 64"/>
                  <a:gd name="T7" fmla="*/ 14 h 30"/>
                  <a:gd name="T8" fmla="*/ 62 w 64"/>
                  <a:gd name="T9" fmla="*/ 18 h 30"/>
                  <a:gd name="T10" fmla="*/ 62 w 64"/>
                  <a:gd name="T11" fmla="*/ 18 h 30"/>
                  <a:gd name="T12" fmla="*/ 64 w 64"/>
                  <a:gd name="T13" fmla="*/ 22 h 30"/>
                  <a:gd name="T14" fmla="*/ 64 w 64"/>
                  <a:gd name="T15" fmla="*/ 26 h 30"/>
                  <a:gd name="T16" fmla="*/ 62 w 64"/>
                  <a:gd name="T17" fmla="*/ 30 h 30"/>
                  <a:gd name="T18" fmla="*/ 58 w 64"/>
                  <a:gd name="T19" fmla="*/ 28 h 30"/>
                  <a:gd name="T20" fmla="*/ 58 w 64"/>
                  <a:gd name="T21" fmla="*/ 28 h 30"/>
                  <a:gd name="T22" fmla="*/ 46 w 64"/>
                  <a:gd name="T23" fmla="*/ 24 h 30"/>
                  <a:gd name="T24" fmla="*/ 34 w 64"/>
                  <a:gd name="T25" fmla="*/ 20 h 30"/>
                  <a:gd name="T26" fmla="*/ 34 w 64"/>
                  <a:gd name="T27" fmla="*/ 20 h 30"/>
                  <a:gd name="T28" fmla="*/ 28 w 64"/>
                  <a:gd name="T29" fmla="*/ 18 h 30"/>
                  <a:gd name="T30" fmla="*/ 22 w 64"/>
                  <a:gd name="T31" fmla="*/ 18 h 30"/>
                  <a:gd name="T32" fmla="*/ 10 w 64"/>
                  <a:gd name="T33" fmla="*/ 18 h 30"/>
                  <a:gd name="T34" fmla="*/ 10 w 64"/>
                  <a:gd name="T35" fmla="*/ 18 h 30"/>
                  <a:gd name="T36" fmla="*/ 4 w 64"/>
                  <a:gd name="T37" fmla="*/ 16 h 30"/>
                  <a:gd name="T38" fmla="*/ 2 w 64"/>
                  <a:gd name="T39" fmla="*/ 12 h 30"/>
                  <a:gd name="T40" fmla="*/ 0 w 64"/>
                  <a:gd name="T41" fmla="*/ 8 h 30"/>
                  <a:gd name="T42" fmla="*/ 0 w 64"/>
                  <a:gd name="T43" fmla="*/ 8 h 30"/>
                  <a:gd name="T44" fmla="*/ 0 w 64"/>
                  <a:gd name="T45" fmla="*/ 4 h 30"/>
                  <a:gd name="T46" fmla="*/ 0 w 64"/>
                  <a:gd name="T47" fmla="*/ 2 h 30"/>
                  <a:gd name="T48" fmla="*/ 4 w 64"/>
                  <a:gd name="T49" fmla="*/ 0 h 30"/>
                  <a:gd name="T50" fmla="*/ 8 w 64"/>
                  <a:gd name="T51" fmla="*/ 0 h 30"/>
                  <a:gd name="T52" fmla="*/ 8 w 64"/>
                  <a:gd name="T53" fmla="*/ 0 h 30"/>
                  <a:gd name="T54" fmla="*/ 22 w 64"/>
                  <a:gd name="T55" fmla="*/ 2 h 30"/>
                  <a:gd name="T56" fmla="*/ 32 w 64"/>
                  <a:gd name="T57" fmla="*/ 6 h 30"/>
                  <a:gd name="T58" fmla="*/ 38 w 64"/>
                  <a:gd name="T59" fmla="*/ 10 h 30"/>
                  <a:gd name="T60" fmla="*/ 38 w 64"/>
                  <a:gd name="T61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30">
                    <a:moveTo>
                      <a:pt x="38" y="10"/>
                    </a:moveTo>
                    <a:lnTo>
                      <a:pt x="38" y="10"/>
                    </a:lnTo>
                    <a:lnTo>
                      <a:pt x="48" y="12"/>
                    </a:lnTo>
                    <a:lnTo>
                      <a:pt x="56" y="14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4" y="22"/>
                    </a:lnTo>
                    <a:lnTo>
                      <a:pt x="64" y="26"/>
                    </a:lnTo>
                    <a:lnTo>
                      <a:pt x="62" y="30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46" y="24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28" y="18"/>
                    </a:lnTo>
                    <a:lnTo>
                      <a:pt x="22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2" y="2"/>
                    </a:lnTo>
                    <a:lnTo>
                      <a:pt x="32" y="6"/>
                    </a:lnTo>
                    <a:lnTo>
                      <a:pt x="38" y="10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3" name="Freeform 46"/>
              <p:cNvSpPr>
                <a:spLocks/>
              </p:cNvSpPr>
              <p:nvPr/>
            </p:nvSpPr>
            <p:spPr bwMode="auto">
              <a:xfrm>
                <a:off x="1674813" y="2779713"/>
                <a:ext cx="111125" cy="57150"/>
              </a:xfrm>
              <a:custGeom>
                <a:avLst/>
                <a:gdLst>
                  <a:gd name="T0" fmla="*/ 44 w 70"/>
                  <a:gd name="T1" fmla="*/ 10 h 36"/>
                  <a:gd name="T2" fmla="*/ 44 w 70"/>
                  <a:gd name="T3" fmla="*/ 10 h 36"/>
                  <a:gd name="T4" fmla="*/ 54 w 70"/>
                  <a:gd name="T5" fmla="*/ 14 h 36"/>
                  <a:gd name="T6" fmla="*/ 64 w 70"/>
                  <a:gd name="T7" fmla="*/ 18 h 36"/>
                  <a:gd name="T8" fmla="*/ 66 w 70"/>
                  <a:gd name="T9" fmla="*/ 20 h 36"/>
                  <a:gd name="T10" fmla="*/ 68 w 70"/>
                  <a:gd name="T11" fmla="*/ 24 h 36"/>
                  <a:gd name="T12" fmla="*/ 68 w 70"/>
                  <a:gd name="T13" fmla="*/ 24 h 36"/>
                  <a:gd name="T14" fmla="*/ 70 w 70"/>
                  <a:gd name="T15" fmla="*/ 30 h 36"/>
                  <a:gd name="T16" fmla="*/ 68 w 70"/>
                  <a:gd name="T17" fmla="*/ 36 h 36"/>
                  <a:gd name="T18" fmla="*/ 64 w 70"/>
                  <a:gd name="T19" fmla="*/ 36 h 36"/>
                  <a:gd name="T20" fmla="*/ 58 w 70"/>
                  <a:gd name="T21" fmla="*/ 34 h 36"/>
                  <a:gd name="T22" fmla="*/ 58 w 70"/>
                  <a:gd name="T23" fmla="*/ 34 h 36"/>
                  <a:gd name="T24" fmla="*/ 50 w 70"/>
                  <a:gd name="T25" fmla="*/ 30 h 36"/>
                  <a:gd name="T26" fmla="*/ 40 w 70"/>
                  <a:gd name="T27" fmla="*/ 26 h 36"/>
                  <a:gd name="T28" fmla="*/ 22 w 70"/>
                  <a:gd name="T29" fmla="*/ 22 h 36"/>
                  <a:gd name="T30" fmla="*/ 22 w 70"/>
                  <a:gd name="T31" fmla="*/ 22 h 36"/>
                  <a:gd name="T32" fmla="*/ 10 w 70"/>
                  <a:gd name="T33" fmla="*/ 20 h 36"/>
                  <a:gd name="T34" fmla="*/ 4 w 70"/>
                  <a:gd name="T35" fmla="*/ 18 h 36"/>
                  <a:gd name="T36" fmla="*/ 2 w 70"/>
                  <a:gd name="T37" fmla="*/ 16 h 36"/>
                  <a:gd name="T38" fmla="*/ 0 w 70"/>
                  <a:gd name="T39" fmla="*/ 14 h 36"/>
                  <a:gd name="T40" fmla="*/ 0 w 70"/>
                  <a:gd name="T41" fmla="*/ 14 h 36"/>
                  <a:gd name="T42" fmla="*/ 0 w 70"/>
                  <a:gd name="T43" fmla="*/ 8 h 36"/>
                  <a:gd name="T44" fmla="*/ 2 w 70"/>
                  <a:gd name="T45" fmla="*/ 2 h 36"/>
                  <a:gd name="T46" fmla="*/ 4 w 70"/>
                  <a:gd name="T47" fmla="*/ 2 h 36"/>
                  <a:gd name="T48" fmla="*/ 6 w 70"/>
                  <a:gd name="T49" fmla="*/ 0 h 36"/>
                  <a:gd name="T50" fmla="*/ 6 w 70"/>
                  <a:gd name="T51" fmla="*/ 0 h 36"/>
                  <a:gd name="T52" fmla="*/ 22 w 70"/>
                  <a:gd name="T53" fmla="*/ 2 h 36"/>
                  <a:gd name="T54" fmla="*/ 34 w 70"/>
                  <a:gd name="T55" fmla="*/ 6 h 36"/>
                  <a:gd name="T56" fmla="*/ 34 w 70"/>
                  <a:gd name="T57" fmla="*/ 6 h 36"/>
                  <a:gd name="T58" fmla="*/ 44 w 70"/>
                  <a:gd name="T59" fmla="*/ 10 h 36"/>
                  <a:gd name="T60" fmla="*/ 44 w 70"/>
                  <a:gd name="T61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0" h="36">
                    <a:moveTo>
                      <a:pt x="44" y="10"/>
                    </a:moveTo>
                    <a:lnTo>
                      <a:pt x="44" y="10"/>
                    </a:lnTo>
                    <a:lnTo>
                      <a:pt x="54" y="14"/>
                    </a:lnTo>
                    <a:lnTo>
                      <a:pt x="64" y="18"/>
                    </a:lnTo>
                    <a:lnTo>
                      <a:pt x="66" y="20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70" y="30"/>
                    </a:lnTo>
                    <a:lnTo>
                      <a:pt x="68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0" y="30"/>
                    </a:lnTo>
                    <a:lnTo>
                      <a:pt x="40" y="26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0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2" y="2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44" y="10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4" name="Freeform 47"/>
              <p:cNvSpPr>
                <a:spLocks/>
              </p:cNvSpPr>
              <p:nvPr/>
            </p:nvSpPr>
            <p:spPr bwMode="auto">
              <a:xfrm>
                <a:off x="1687513" y="2824163"/>
                <a:ext cx="136525" cy="69850"/>
              </a:xfrm>
              <a:custGeom>
                <a:avLst/>
                <a:gdLst>
                  <a:gd name="T0" fmla="*/ 62 w 86"/>
                  <a:gd name="T1" fmla="*/ 20 h 44"/>
                  <a:gd name="T2" fmla="*/ 62 w 86"/>
                  <a:gd name="T3" fmla="*/ 20 h 44"/>
                  <a:gd name="T4" fmla="*/ 74 w 86"/>
                  <a:gd name="T5" fmla="*/ 22 h 44"/>
                  <a:gd name="T6" fmla="*/ 82 w 86"/>
                  <a:gd name="T7" fmla="*/ 24 h 44"/>
                  <a:gd name="T8" fmla="*/ 86 w 86"/>
                  <a:gd name="T9" fmla="*/ 28 h 44"/>
                  <a:gd name="T10" fmla="*/ 86 w 86"/>
                  <a:gd name="T11" fmla="*/ 32 h 44"/>
                  <a:gd name="T12" fmla="*/ 86 w 86"/>
                  <a:gd name="T13" fmla="*/ 32 h 44"/>
                  <a:gd name="T14" fmla="*/ 84 w 86"/>
                  <a:gd name="T15" fmla="*/ 36 h 44"/>
                  <a:gd name="T16" fmla="*/ 80 w 86"/>
                  <a:gd name="T17" fmla="*/ 40 h 44"/>
                  <a:gd name="T18" fmla="*/ 76 w 86"/>
                  <a:gd name="T19" fmla="*/ 40 h 44"/>
                  <a:gd name="T20" fmla="*/ 76 w 86"/>
                  <a:gd name="T21" fmla="*/ 40 h 44"/>
                  <a:gd name="T22" fmla="*/ 70 w 86"/>
                  <a:gd name="T23" fmla="*/ 40 h 44"/>
                  <a:gd name="T24" fmla="*/ 66 w 86"/>
                  <a:gd name="T25" fmla="*/ 42 h 44"/>
                  <a:gd name="T26" fmla="*/ 58 w 86"/>
                  <a:gd name="T27" fmla="*/ 44 h 44"/>
                  <a:gd name="T28" fmla="*/ 58 w 86"/>
                  <a:gd name="T29" fmla="*/ 44 h 44"/>
                  <a:gd name="T30" fmla="*/ 46 w 86"/>
                  <a:gd name="T31" fmla="*/ 44 h 44"/>
                  <a:gd name="T32" fmla="*/ 40 w 86"/>
                  <a:gd name="T33" fmla="*/ 42 h 44"/>
                  <a:gd name="T34" fmla="*/ 36 w 86"/>
                  <a:gd name="T35" fmla="*/ 40 h 44"/>
                  <a:gd name="T36" fmla="*/ 36 w 86"/>
                  <a:gd name="T37" fmla="*/ 40 h 44"/>
                  <a:gd name="T38" fmla="*/ 32 w 86"/>
                  <a:gd name="T39" fmla="*/ 36 h 44"/>
                  <a:gd name="T40" fmla="*/ 24 w 86"/>
                  <a:gd name="T41" fmla="*/ 34 h 44"/>
                  <a:gd name="T42" fmla="*/ 14 w 86"/>
                  <a:gd name="T43" fmla="*/ 32 h 44"/>
                  <a:gd name="T44" fmla="*/ 14 w 86"/>
                  <a:gd name="T45" fmla="*/ 32 h 44"/>
                  <a:gd name="T46" fmla="*/ 12 w 86"/>
                  <a:gd name="T47" fmla="*/ 28 h 44"/>
                  <a:gd name="T48" fmla="*/ 4 w 86"/>
                  <a:gd name="T49" fmla="*/ 18 h 44"/>
                  <a:gd name="T50" fmla="*/ 4 w 86"/>
                  <a:gd name="T51" fmla="*/ 18 h 44"/>
                  <a:gd name="T52" fmla="*/ 0 w 86"/>
                  <a:gd name="T53" fmla="*/ 6 h 44"/>
                  <a:gd name="T54" fmla="*/ 0 w 86"/>
                  <a:gd name="T55" fmla="*/ 2 h 44"/>
                  <a:gd name="T56" fmla="*/ 4 w 86"/>
                  <a:gd name="T57" fmla="*/ 0 h 44"/>
                  <a:gd name="T58" fmla="*/ 4 w 86"/>
                  <a:gd name="T59" fmla="*/ 0 h 44"/>
                  <a:gd name="T60" fmla="*/ 12 w 86"/>
                  <a:gd name="T61" fmla="*/ 0 h 44"/>
                  <a:gd name="T62" fmla="*/ 18 w 86"/>
                  <a:gd name="T63" fmla="*/ 2 h 44"/>
                  <a:gd name="T64" fmla="*/ 28 w 86"/>
                  <a:gd name="T65" fmla="*/ 6 h 44"/>
                  <a:gd name="T66" fmla="*/ 28 w 86"/>
                  <a:gd name="T67" fmla="*/ 6 h 44"/>
                  <a:gd name="T68" fmla="*/ 30 w 86"/>
                  <a:gd name="T69" fmla="*/ 8 h 44"/>
                  <a:gd name="T70" fmla="*/ 34 w 86"/>
                  <a:gd name="T71" fmla="*/ 10 h 44"/>
                  <a:gd name="T72" fmla="*/ 42 w 86"/>
                  <a:gd name="T73" fmla="*/ 12 h 44"/>
                  <a:gd name="T74" fmla="*/ 42 w 86"/>
                  <a:gd name="T75" fmla="*/ 12 h 44"/>
                  <a:gd name="T76" fmla="*/ 52 w 86"/>
                  <a:gd name="T77" fmla="*/ 16 h 44"/>
                  <a:gd name="T78" fmla="*/ 62 w 86"/>
                  <a:gd name="T7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44">
                    <a:moveTo>
                      <a:pt x="62" y="20"/>
                    </a:moveTo>
                    <a:lnTo>
                      <a:pt x="62" y="20"/>
                    </a:lnTo>
                    <a:lnTo>
                      <a:pt x="74" y="22"/>
                    </a:lnTo>
                    <a:lnTo>
                      <a:pt x="82" y="24"/>
                    </a:lnTo>
                    <a:lnTo>
                      <a:pt x="86" y="28"/>
                    </a:lnTo>
                    <a:lnTo>
                      <a:pt x="86" y="32"/>
                    </a:lnTo>
                    <a:lnTo>
                      <a:pt x="86" y="32"/>
                    </a:lnTo>
                    <a:lnTo>
                      <a:pt x="84" y="36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0" y="40"/>
                    </a:lnTo>
                    <a:lnTo>
                      <a:pt x="66" y="42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46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36"/>
                    </a:lnTo>
                    <a:lnTo>
                      <a:pt x="24" y="34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2" y="2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4" y="1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52" y="16"/>
                    </a:lnTo>
                    <a:lnTo>
                      <a:pt x="62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5" name="Freeform 48"/>
              <p:cNvSpPr>
                <a:spLocks/>
              </p:cNvSpPr>
              <p:nvPr/>
            </p:nvSpPr>
            <p:spPr bwMode="auto">
              <a:xfrm>
                <a:off x="1687513" y="2824163"/>
                <a:ext cx="136525" cy="69850"/>
              </a:xfrm>
              <a:custGeom>
                <a:avLst/>
                <a:gdLst>
                  <a:gd name="T0" fmla="*/ 62 w 86"/>
                  <a:gd name="T1" fmla="*/ 20 h 44"/>
                  <a:gd name="T2" fmla="*/ 62 w 86"/>
                  <a:gd name="T3" fmla="*/ 20 h 44"/>
                  <a:gd name="T4" fmla="*/ 74 w 86"/>
                  <a:gd name="T5" fmla="*/ 22 h 44"/>
                  <a:gd name="T6" fmla="*/ 82 w 86"/>
                  <a:gd name="T7" fmla="*/ 24 h 44"/>
                  <a:gd name="T8" fmla="*/ 86 w 86"/>
                  <a:gd name="T9" fmla="*/ 28 h 44"/>
                  <a:gd name="T10" fmla="*/ 86 w 86"/>
                  <a:gd name="T11" fmla="*/ 32 h 44"/>
                  <a:gd name="T12" fmla="*/ 86 w 86"/>
                  <a:gd name="T13" fmla="*/ 32 h 44"/>
                  <a:gd name="T14" fmla="*/ 84 w 86"/>
                  <a:gd name="T15" fmla="*/ 36 h 44"/>
                  <a:gd name="T16" fmla="*/ 80 w 86"/>
                  <a:gd name="T17" fmla="*/ 40 h 44"/>
                  <a:gd name="T18" fmla="*/ 76 w 86"/>
                  <a:gd name="T19" fmla="*/ 40 h 44"/>
                  <a:gd name="T20" fmla="*/ 76 w 86"/>
                  <a:gd name="T21" fmla="*/ 40 h 44"/>
                  <a:gd name="T22" fmla="*/ 70 w 86"/>
                  <a:gd name="T23" fmla="*/ 40 h 44"/>
                  <a:gd name="T24" fmla="*/ 66 w 86"/>
                  <a:gd name="T25" fmla="*/ 42 h 44"/>
                  <a:gd name="T26" fmla="*/ 58 w 86"/>
                  <a:gd name="T27" fmla="*/ 44 h 44"/>
                  <a:gd name="T28" fmla="*/ 58 w 86"/>
                  <a:gd name="T29" fmla="*/ 44 h 44"/>
                  <a:gd name="T30" fmla="*/ 46 w 86"/>
                  <a:gd name="T31" fmla="*/ 44 h 44"/>
                  <a:gd name="T32" fmla="*/ 40 w 86"/>
                  <a:gd name="T33" fmla="*/ 42 h 44"/>
                  <a:gd name="T34" fmla="*/ 36 w 86"/>
                  <a:gd name="T35" fmla="*/ 40 h 44"/>
                  <a:gd name="T36" fmla="*/ 36 w 86"/>
                  <a:gd name="T37" fmla="*/ 40 h 44"/>
                  <a:gd name="T38" fmla="*/ 32 w 86"/>
                  <a:gd name="T39" fmla="*/ 36 h 44"/>
                  <a:gd name="T40" fmla="*/ 24 w 86"/>
                  <a:gd name="T41" fmla="*/ 34 h 44"/>
                  <a:gd name="T42" fmla="*/ 14 w 86"/>
                  <a:gd name="T43" fmla="*/ 32 h 44"/>
                  <a:gd name="T44" fmla="*/ 14 w 86"/>
                  <a:gd name="T45" fmla="*/ 32 h 44"/>
                  <a:gd name="T46" fmla="*/ 12 w 86"/>
                  <a:gd name="T47" fmla="*/ 28 h 44"/>
                  <a:gd name="T48" fmla="*/ 4 w 86"/>
                  <a:gd name="T49" fmla="*/ 18 h 44"/>
                  <a:gd name="T50" fmla="*/ 4 w 86"/>
                  <a:gd name="T51" fmla="*/ 18 h 44"/>
                  <a:gd name="T52" fmla="*/ 0 w 86"/>
                  <a:gd name="T53" fmla="*/ 6 h 44"/>
                  <a:gd name="T54" fmla="*/ 0 w 86"/>
                  <a:gd name="T55" fmla="*/ 2 h 44"/>
                  <a:gd name="T56" fmla="*/ 4 w 86"/>
                  <a:gd name="T57" fmla="*/ 0 h 44"/>
                  <a:gd name="T58" fmla="*/ 4 w 86"/>
                  <a:gd name="T59" fmla="*/ 0 h 44"/>
                  <a:gd name="T60" fmla="*/ 12 w 86"/>
                  <a:gd name="T61" fmla="*/ 0 h 44"/>
                  <a:gd name="T62" fmla="*/ 18 w 86"/>
                  <a:gd name="T63" fmla="*/ 2 h 44"/>
                  <a:gd name="T64" fmla="*/ 28 w 86"/>
                  <a:gd name="T65" fmla="*/ 6 h 44"/>
                  <a:gd name="T66" fmla="*/ 28 w 86"/>
                  <a:gd name="T67" fmla="*/ 6 h 44"/>
                  <a:gd name="T68" fmla="*/ 30 w 86"/>
                  <a:gd name="T69" fmla="*/ 8 h 44"/>
                  <a:gd name="T70" fmla="*/ 34 w 86"/>
                  <a:gd name="T71" fmla="*/ 10 h 44"/>
                  <a:gd name="T72" fmla="*/ 42 w 86"/>
                  <a:gd name="T73" fmla="*/ 12 h 44"/>
                  <a:gd name="T74" fmla="*/ 42 w 86"/>
                  <a:gd name="T75" fmla="*/ 12 h 44"/>
                  <a:gd name="T76" fmla="*/ 52 w 86"/>
                  <a:gd name="T77" fmla="*/ 16 h 44"/>
                  <a:gd name="T78" fmla="*/ 62 w 86"/>
                  <a:gd name="T7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44">
                    <a:moveTo>
                      <a:pt x="62" y="20"/>
                    </a:moveTo>
                    <a:lnTo>
                      <a:pt x="62" y="20"/>
                    </a:lnTo>
                    <a:lnTo>
                      <a:pt x="74" y="22"/>
                    </a:lnTo>
                    <a:lnTo>
                      <a:pt x="82" y="24"/>
                    </a:lnTo>
                    <a:lnTo>
                      <a:pt x="86" y="28"/>
                    </a:lnTo>
                    <a:lnTo>
                      <a:pt x="86" y="32"/>
                    </a:lnTo>
                    <a:lnTo>
                      <a:pt x="86" y="32"/>
                    </a:lnTo>
                    <a:lnTo>
                      <a:pt x="84" y="36"/>
                    </a:lnTo>
                    <a:lnTo>
                      <a:pt x="80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0" y="40"/>
                    </a:lnTo>
                    <a:lnTo>
                      <a:pt x="66" y="42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46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36"/>
                    </a:lnTo>
                    <a:lnTo>
                      <a:pt x="24" y="34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2" y="2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4" y="1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52" y="16"/>
                    </a:lnTo>
                    <a:lnTo>
                      <a:pt x="62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6" name="Freeform 49"/>
              <p:cNvSpPr>
                <a:spLocks/>
              </p:cNvSpPr>
              <p:nvPr/>
            </p:nvSpPr>
            <p:spPr bwMode="auto">
              <a:xfrm>
                <a:off x="1719263" y="2909888"/>
                <a:ext cx="146050" cy="53975"/>
              </a:xfrm>
              <a:custGeom>
                <a:avLst/>
                <a:gdLst>
                  <a:gd name="T0" fmla="*/ 64 w 92"/>
                  <a:gd name="T1" fmla="*/ 8 h 34"/>
                  <a:gd name="T2" fmla="*/ 64 w 92"/>
                  <a:gd name="T3" fmla="*/ 8 h 34"/>
                  <a:gd name="T4" fmla="*/ 72 w 92"/>
                  <a:gd name="T5" fmla="*/ 10 h 34"/>
                  <a:gd name="T6" fmla="*/ 80 w 92"/>
                  <a:gd name="T7" fmla="*/ 12 h 34"/>
                  <a:gd name="T8" fmla="*/ 84 w 92"/>
                  <a:gd name="T9" fmla="*/ 14 h 34"/>
                  <a:gd name="T10" fmla="*/ 86 w 92"/>
                  <a:gd name="T11" fmla="*/ 18 h 34"/>
                  <a:gd name="T12" fmla="*/ 86 w 92"/>
                  <a:gd name="T13" fmla="*/ 18 h 34"/>
                  <a:gd name="T14" fmla="*/ 88 w 92"/>
                  <a:gd name="T15" fmla="*/ 20 h 34"/>
                  <a:gd name="T16" fmla="*/ 92 w 92"/>
                  <a:gd name="T17" fmla="*/ 28 h 34"/>
                  <a:gd name="T18" fmla="*/ 92 w 92"/>
                  <a:gd name="T19" fmla="*/ 30 h 34"/>
                  <a:gd name="T20" fmla="*/ 90 w 92"/>
                  <a:gd name="T21" fmla="*/ 34 h 34"/>
                  <a:gd name="T22" fmla="*/ 88 w 92"/>
                  <a:gd name="T23" fmla="*/ 34 h 34"/>
                  <a:gd name="T24" fmla="*/ 80 w 92"/>
                  <a:gd name="T25" fmla="*/ 34 h 34"/>
                  <a:gd name="T26" fmla="*/ 80 w 92"/>
                  <a:gd name="T27" fmla="*/ 34 h 34"/>
                  <a:gd name="T28" fmla="*/ 72 w 92"/>
                  <a:gd name="T29" fmla="*/ 34 h 34"/>
                  <a:gd name="T30" fmla="*/ 64 w 92"/>
                  <a:gd name="T31" fmla="*/ 34 h 34"/>
                  <a:gd name="T32" fmla="*/ 58 w 92"/>
                  <a:gd name="T33" fmla="*/ 34 h 34"/>
                  <a:gd name="T34" fmla="*/ 58 w 92"/>
                  <a:gd name="T35" fmla="*/ 34 h 34"/>
                  <a:gd name="T36" fmla="*/ 54 w 92"/>
                  <a:gd name="T37" fmla="*/ 34 h 34"/>
                  <a:gd name="T38" fmla="*/ 50 w 92"/>
                  <a:gd name="T39" fmla="*/ 34 h 34"/>
                  <a:gd name="T40" fmla="*/ 44 w 92"/>
                  <a:gd name="T41" fmla="*/ 32 h 34"/>
                  <a:gd name="T42" fmla="*/ 44 w 92"/>
                  <a:gd name="T43" fmla="*/ 32 h 34"/>
                  <a:gd name="T44" fmla="*/ 36 w 92"/>
                  <a:gd name="T45" fmla="*/ 32 h 34"/>
                  <a:gd name="T46" fmla="*/ 30 w 92"/>
                  <a:gd name="T47" fmla="*/ 34 h 34"/>
                  <a:gd name="T48" fmla="*/ 30 w 92"/>
                  <a:gd name="T49" fmla="*/ 34 h 34"/>
                  <a:gd name="T50" fmla="*/ 26 w 92"/>
                  <a:gd name="T51" fmla="*/ 34 h 34"/>
                  <a:gd name="T52" fmla="*/ 20 w 92"/>
                  <a:gd name="T53" fmla="*/ 34 h 34"/>
                  <a:gd name="T54" fmla="*/ 16 w 92"/>
                  <a:gd name="T55" fmla="*/ 32 h 34"/>
                  <a:gd name="T56" fmla="*/ 12 w 92"/>
                  <a:gd name="T57" fmla="*/ 28 h 34"/>
                  <a:gd name="T58" fmla="*/ 12 w 92"/>
                  <a:gd name="T59" fmla="*/ 28 h 34"/>
                  <a:gd name="T60" fmla="*/ 0 w 92"/>
                  <a:gd name="T61" fmla="*/ 6 h 34"/>
                  <a:gd name="T62" fmla="*/ 0 w 92"/>
                  <a:gd name="T63" fmla="*/ 6 h 34"/>
                  <a:gd name="T64" fmla="*/ 0 w 92"/>
                  <a:gd name="T65" fmla="*/ 6 h 34"/>
                  <a:gd name="T66" fmla="*/ 2 w 92"/>
                  <a:gd name="T67" fmla="*/ 2 h 34"/>
                  <a:gd name="T68" fmla="*/ 6 w 92"/>
                  <a:gd name="T69" fmla="*/ 0 h 34"/>
                  <a:gd name="T70" fmla="*/ 14 w 92"/>
                  <a:gd name="T71" fmla="*/ 2 h 34"/>
                  <a:gd name="T72" fmla="*/ 14 w 92"/>
                  <a:gd name="T73" fmla="*/ 2 h 34"/>
                  <a:gd name="T74" fmla="*/ 28 w 92"/>
                  <a:gd name="T75" fmla="*/ 2 h 34"/>
                  <a:gd name="T76" fmla="*/ 28 w 92"/>
                  <a:gd name="T77" fmla="*/ 2 h 34"/>
                  <a:gd name="T78" fmla="*/ 32 w 92"/>
                  <a:gd name="T79" fmla="*/ 4 h 34"/>
                  <a:gd name="T80" fmla="*/ 36 w 92"/>
                  <a:gd name="T81" fmla="*/ 6 h 34"/>
                  <a:gd name="T82" fmla="*/ 36 w 92"/>
                  <a:gd name="T83" fmla="*/ 6 h 34"/>
                  <a:gd name="T84" fmla="*/ 42 w 92"/>
                  <a:gd name="T85" fmla="*/ 8 h 34"/>
                  <a:gd name="T86" fmla="*/ 50 w 92"/>
                  <a:gd name="T87" fmla="*/ 10 h 34"/>
                  <a:gd name="T88" fmla="*/ 64 w 92"/>
                  <a:gd name="T8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2" h="34">
                    <a:moveTo>
                      <a:pt x="64" y="8"/>
                    </a:moveTo>
                    <a:lnTo>
                      <a:pt x="64" y="8"/>
                    </a:lnTo>
                    <a:lnTo>
                      <a:pt x="72" y="10"/>
                    </a:lnTo>
                    <a:lnTo>
                      <a:pt x="80" y="12"/>
                    </a:lnTo>
                    <a:lnTo>
                      <a:pt x="84" y="14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8" y="20"/>
                    </a:lnTo>
                    <a:lnTo>
                      <a:pt x="92" y="28"/>
                    </a:lnTo>
                    <a:lnTo>
                      <a:pt x="92" y="30"/>
                    </a:lnTo>
                    <a:lnTo>
                      <a:pt x="90" y="34"/>
                    </a:lnTo>
                    <a:lnTo>
                      <a:pt x="88" y="34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72" y="34"/>
                    </a:lnTo>
                    <a:lnTo>
                      <a:pt x="64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4" y="34"/>
                    </a:lnTo>
                    <a:lnTo>
                      <a:pt x="50" y="34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6" y="32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0" y="34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42" y="8"/>
                    </a:lnTo>
                    <a:lnTo>
                      <a:pt x="50" y="10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7" name="Freeform 50"/>
              <p:cNvSpPr>
                <a:spLocks/>
              </p:cNvSpPr>
              <p:nvPr/>
            </p:nvSpPr>
            <p:spPr bwMode="auto">
              <a:xfrm>
                <a:off x="1719263" y="2909888"/>
                <a:ext cx="146050" cy="53975"/>
              </a:xfrm>
              <a:custGeom>
                <a:avLst/>
                <a:gdLst>
                  <a:gd name="T0" fmla="*/ 64 w 92"/>
                  <a:gd name="T1" fmla="*/ 8 h 34"/>
                  <a:gd name="T2" fmla="*/ 64 w 92"/>
                  <a:gd name="T3" fmla="*/ 8 h 34"/>
                  <a:gd name="T4" fmla="*/ 72 w 92"/>
                  <a:gd name="T5" fmla="*/ 10 h 34"/>
                  <a:gd name="T6" fmla="*/ 80 w 92"/>
                  <a:gd name="T7" fmla="*/ 12 h 34"/>
                  <a:gd name="T8" fmla="*/ 84 w 92"/>
                  <a:gd name="T9" fmla="*/ 14 h 34"/>
                  <a:gd name="T10" fmla="*/ 86 w 92"/>
                  <a:gd name="T11" fmla="*/ 18 h 34"/>
                  <a:gd name="T12" fmla="*/ 86 w 92"/>
                  <a:gd name="T13" fmla="*/ 18 h 34"/>
                  <a:gd name="T14" fmla="*/ 88 w 92"/>
                  <a:gd name="T15" fmla="*/ 20 h 34"/>
                  <a:gd name="T16" fmla="*/ 92 w 92"/>
                  <a:gd name="T17" fmla="*/ 28 h 34"/>
                  <a:gd name="T18" fmla="*/ 92 w 92"/>
                  <a:gd name="T19" fmla="*/ 30 h 34"/>
                  <a:gd name="T20" fmla="*/ 90 w 92"/>
                  <a:gd name="T21" fmla="*/ 34 h 34"/>
                  <a:gd name="T22" fmla="*/ 88 w 92"/>
                  <a:gd name="T23" fmla="*/ 34 h 34"/>
                  <a:gd name="T24" fmla="*/ 80 w 92"/>
                  <a:gd name="T25" fmla="*/ 34 h 34"/>
                  <a:gd name="T26" fmla="*/ 80 w 92"/>
                  <a:gd name="T27" fmla="*/ 34 h 34"/>
                  <a:gd name="T28" fmla="*/ 72 w 92"/>
                  <a:gd name="T29" fmla="*/ 34 h 34"/>
                  <a:gd name="T30" fmla="*/ 64 w 92"/>
                  <a:gd name="T31" fmla="*/ 34 h 34"/>
                  <a:gd name="T32" fmla="*/ 58 w 92"/>
                  <a:gd name="T33" fmla="*/ 34 h 34"/>
                  <a:gd name="T34" fmla="*/ 58 w 92"/>
                  <a:gd name="T35" fmla="*/ 34 h 34"/>
                  <a:gd name="T36" fmla="*/ 54 w 92"/>
                  <a:gd name="T37" fmla="*/ 34 h 34"/>
                  <a:gd name="T38" fmla="*/ 50 w 92"/>
                  <a:gd name="T39" fmla="*/ 34 h 34"/>
                  <a:gd name="T40" fmla="*/ 44 w 92"/>
                  <a:gd name="T41" fmla="*/ 32 h 34"/>
                  <a:gd name="T42" fmla="*/ 44 w 92"/>
                  <a:gd name="T43" fmla="*/ 32 h 34"/>
                  <a:gd name="T44" fmla="*/ 36 w 92"/>
                  <a:gd name="T45" fmla="*/ 32 h 34"/>
                  <a:gd name="T46" fmla="*/ 30 w 92"/>
                  <a:gd name="T47" fmla="*/ 34 h 34"/>
                  <a:gd name="T48" fmla="*/ 30 w 92"/>
                  <a:gd name="T49" fmla="*/ 34 h 34"/>
                  <a:gd name="T50" fmla="*/ 26 w 92"/>
                  <a:gd name="T51" fmla="*/ 34 h 34"/>
                  <a:gd name="T52" fmla="*/ 20 w 92"/>
                  <a:gd name="T53" fmla="*/ 34 h 34"/>
                  <a:gd name="T54" fmla="*/ 16 w 92"/>
                  <a:gd name="T55" fmla="*/ 32 h 34"/>
                  <a:gd name="T56" fmla="*/ 12 w 92"/>
                  <a:gd name="T57" fmla="*/ 28 h 34"/>
                  <a:gd name="T58" fmla="*/ 12 w 92"/>
                  <a:gd name="T59" fmla="*/ 28 h 34"/>
                  <a:gd name="T60" fmla="*/ 0 w 92"/>
                  <a:gd name="T61" fmla="*/ 6 h 34"/>
                  <a:gd name="T62" fmla="*/ 0 w 92"/>
                  <a:gd name="T63" fmla="*/ 6 h 34"/>
                  <a:gd name="T64" fmla="*/ 0 w 92"/>
                  <a:gd name="T65" fmla="*/ 6 h 34"/>
                  <a:gd name="T66" fmla="*/ 2 w 92"/>
                  <a:gd name="T67" fmla="*/ 2 h 34"/>
                  <a:gd name="T68" fmla="*/ 6 w 92"/>
                  <a:gd name="T69" fmla="*/ 0 h 34"/>
                  <a:gd name="T70" fmla="*/ 14 w 92"/>
                  <a:gd name="T71" fmla="*/ 2 h 34"/>
                  <a:gd name="T72" fmla="*/ 14 w 92"/>
                  <a:gd name="T73" fmla="*/ 2 h 34"/>
                  <a:gd name="T74" fmla="*/ 28 w 92"/>
                  <a:gd name="T75" fmla="*/ 2 h 34"/>
                  <a:gd name="T76" fmla="*/ 28 w 92"/>
                  <a:gd name="T77" fmla="*/ 2 h 34"/>
                  <a:gd name="T78" fmla="*/ 32 w 92"/>
                  <a:gd name="T79" fmla="*/ 4 h 34"/>
                  <a:gd name="T80" fmla="*/ 36 w 92"/>
                  <a:gd name="T81" fmla="*/ 6 h 34"/>
                  <a:gd name="T82" fmla="*/ 36 w 92"/>
                  <a:gd name="T83" fmla="*/ 6 h 34"/>
                  <a:gd name="T84" fmla="*/ 42 w 92"/>
                  <a:gd name="T85" fmla="*/ 8 h 34"/>
                  <a:gd name="T86" fmla="*/ 50 w 92"/>
                  <a:gd name="T87" fmla="*/ 10 h 34"/>
                  <a:gd name="T88" fmla="*/ 64 w 92"/>
                  <a:gd name="T8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2" h="34">
                    <a:moveTo>
                      <a:pt x="64" y="8"/>
                    </a:moveTo>
                    <a:lnTo>
                      <a:pt x="64" y="8"/>
                    </a:lnTo>
                    <a:lnTo>
                      <a:pt x="72" y="10"/>
                    </a:lnTo>
                    <a:lnTo>
                      <a:pt x="80" y="12"/>
                    </a:lnTo>
                    <a:lnTo>
                      <a:pt x="84" y="14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8" y="20"/>
                    </a:lnTo>
                    <a:lnTo>
                      <a:pt x="92" y="28"/>
                    </a:lnTo>
                    <a:lnTo>
                      <a:pt x="92" y="30"/>
                    </a:lnTo>
                    <a:lnTo>
                      <a:pt x="90" y="34"/>
                    </a:lnTo>
                    <a:lnTo>
                      <a:pt x="88" y="34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72" y="34"/>
                    </a:lnTo>
                    <a:lnTo>
                      <a:pt x="64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4" y="34"/>
                    </a:lnTo>
                    <a:lnTo>
                      <a:pt x="50" y="34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6" y="32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0" y="34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42" y="8"/>
                    </a:lnTo>
                    <a:lnTo>
                      <a:pt x="50" y="10"/>
                    </a:lnTo>
                    <a:lnTo>
                      <a:pt x="64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8" name="Freeform 51"/>
              <p:cNvSpPr>
                <a:spLocks/>
              </p:cNvSpPr>
              <p:nvPr/>
            </p:nvSpPr>
            <p:spPr bwMode="auto">
              <a:xfrm>
                <a:off x="1754188" y="2979738"/>
                <a:ext cx="146050" cy="76200"/>
              </a:xfrm>
              <a:custGeom>
                <a:avLst/>
                <a:gdLst>
                  <a:gd name="T0" fmla="*/ 64 w 92"/>
                  <a:gd name="T1" fmla="*/ 18 h 48"/>
                  <a:gd name="T2" fmla="*/ 64 w 92"/>
                  <a:gd name="T3" fmla="*/ 18 h 48"/>
                  <a:gd name="T4" fmla="*/ 74 w 92"/>
                  <a:gd name="T5" fmla="*/ 20 h 48"/>
                  <a:gd name="T6" fmla="*/ 80 w 92"/>
                  <a:gd name="T7" fmla="*/ 22 h 48"/>
                  <a:gd name="T8" fmla="*/ 84 w 92"/>
                  <a:gd name="T9" fmla="*/ 24 h 48"/>
                  <a:gd name="T10" fmla="*/ 86 w 92"/>
                  <a:gd name="T11" fmla="*/ 26 h 48"/>
                  <a:gd name="T12" fmla="*/ 86 w 92"/>
                  <a:gd name="T13" fmla="*/ 26 h 48"/>
                  <a:gd name="T14" fmla="*/ 90 w 92"/>
                  <a:gd name="T15" fmla="*/ 40 h 48"/>
                  <a:gd name="T16" fmla="*/ 92 w 92"/>
                  <a:gd name="T17" fmla="*/ 46 h 48"/>
                  <a:gd name="T18" fmla="*/ 92 w 92"/>
                  <a:gd name="T19" fmla="*/ 46 h 48"/>
                  <a:gd name="T20" fmla="*/ 92 w 92"/>
                  <a:gd name="T21" fmla="*/ 48 h 48"/>
                  <a:gd name="T22" fmla="*/ 86 w 92"/>
                  <a:gd name="T23" fmla="*/ 46 h 48"/>
                  <a:gd name="T24" fmla="*/ 86 w 92"/>
                  <a:gd name="T25" fmla="*/ 46 h 48"/>
                  <a:gd name="T26" fmla="*/ 76 w 92"/>
                  <a:gd name="T27" fmla="*/ 44 h 48"/>
                  <a:gd name="T28" fmla="*/ 64 w 92"/>
                  <a:gd name="T29" fmla="*/ 42 h 48"/>
                  <a:gd name="T30" fmla="*/ 64 w 92"/>
                  <a:gd name="T31" fmla="*/ 42 h 48"/>
                  <a:gd name="T32" fmla="*/ 52 w 92"/>
                  <a:gd name="T33" fmla="*/ 40 h 48"/>
                  <a:gd name="T34" fmla="*/ 40 w 92"/>
                  <a:gd name="T35" fmla="*/ 38 h 48"/>
                  <a:gd name="T36" fmla="*/ 40 w 92"/>
                  <a:gd name="T37" fmla="*/ 38 h 48"/>
                  <a:gd name="T38" fmla="*/ 28 w 92"/>
                  <a:gd name="T39" fmla="*/ 42 h 48"/>
                  <a:gd name="T40" fmla="*/ 22 w 92"/>
                  <a:gd name="T41" fmla="*/ 44 h 48"/>
                  <a:gd name="T42" fmla="*/ 22 w 92"/>
                  <a:gd name="T43" fmla="*/ 44 h 48"/>
                  <a:gd name="T44" fmla="*/ 22 w 92"/>
                  <a:gd name="T45" fmla="*/ 44 h 48"/>
                  <a:gd name="T46" fmla="*/ 18 w 92"/>
                  <a:gd name="T47" fmla="*/ 44 h 48"/>
                  <a:gd name="T48" fmla="*/ 14 w 92"/>
                  <a:gd name="T49" fmla="*/ 42 h 48"/>
                  <a:gd name="T50" fmla="*/ 8 w 92"/>
                  <a:gd name="T51" fmla="*/ 30 h 48"/>
                  <a:gd name="T52" fmla="*/ 0 w 92"/>
                  <a:gd name="T53" fmla="*/ 6 h 48"/>
                  <a:gd name="T54" fmla="*/ 0 w 92"/>
                  <a:gd name="T55" fmla="*/ 6 h 48"/>
                  <a:gd name="T56" fmla="*/ 0 w 92"/>
                  <a:gd name="T57" fmla="*/ 4 h 48"/>
                  <a:gd name="T58" fmla="*/ 0 w 92"/>
                  <a:gd name="T59" fmla="*/ 2 h 48"/>
                  <a:gd name="T60" fmla="*/ 4 w 92"/>
                  <a:gd name="T61" fmla="*/ 0 h 48"/>
                  <a:gd name="T62" fmla="*/ 14 w 92"/>
                  <a:gd name="T63" fmla="*/ 2 h 48"/>
                  <a:gd name="T64" fmla="*/ 14 w 92"/>
                  <a:gd name="T65" fmla="*/ 2 h 48"/>
                  <a:gd name="T66" fmla="*/ 32 w 92"/>
                  <a:gd name="T67" fmla="*/ 4 h 48"/>
                  <a:gd name="T68" fmla="*/ 32 w 92"/>
                  <a:gd name="T69" fmla="*/ 4 h 48"/>
                  <a:gd name="T70" fmla="*/ 38 w 92"/>
                  <a:gd name="T71" fmla="*/ 4 h 48"/>
                  <a:gd name="T72" fmla="*/ 46 w 92"/>
                  <a:gd name="T73" fmla="*/ 8 h 48"/>
                  <a:gd name="T74" fmla="*/ 46 w 92"/>
                  <a:gd name="T75" fmla="*/ 8 h 48"/>
                  <a:gd name="T76" fmla="*/ 52 w 92"/>
                  <a:gd name="T77" fmla="*/ 14 h 48"/>
                  <a:gd name="T78" fmla="*/ 56 w 92"/>
                  <a:gd name="T79" fmla="*/ 18 h 48"/>
                  <a:gd name="T80" fmla="*/ 64 w 92"/>
                  <a:gd name="T8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8">
                    <a:moveTo>
                      <a:pt x="64" y="18"/>
                    </a:moveTo>
                    <a:lnTo>
                      <a:pt x="64" y="18"/>
                    </a:lnTo>
                    <a:lnTo>
                      <a:pt x="74" y="20"/>
                    </a:lnTo>
                    <a:lnTo>
                      <a:pt x="80" y="22"/>
                    </a:lnTo>
                    <a:lnTo>
                      <a:pt x="84" y="24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90" y="40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76" y="44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52" y="4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28" y="42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4" y="42"/>
                    </a:lnTo>
                    <a:lnTo>
                      <a:pt x="8" y="3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2" y="14"/>
                    </a:lnTo>
                    <a:lnTo>
                      <a:pt x="56" y="18"/>
                    </a:lnTo>
                    <a:lnTo>
                      <a:pt x="64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9" name="Freeform 52"/>
              <p:cNvSpPr>
                <a:spLocks/>
              </p:cNvSpPr>
              <p:nvPr/>
            </p:nvSpPr>
            <p:spPr bwMode="auto">
              <a:xfrm>
                <a:off x="1754188" y="2979738"/>
                <a:ext cx="146050" cy="76200"/>
              </a:xfrm>
              <a:custGeom>
                <a:avLst/>
                <a:gdLst>
                  <a:gd name="T0" fmla="*/ 64 w 92"/>
                  <a:gd name="T1" fmla="*/ 18 h 48"/>
                  <a:gd name="T2" fmla="*/ 64 w 92"/>
                  <a:gd name="T3" fmla="*/ 18 h 48"/>
                  <a:gd name="T4" fmla="*/ 74 w 92"/>
                  <a:gd name="T5" fmla="*/ 20 h 48"/>
                  <a:gd name="T6" fmla="*/ 80 w 92"/>
                  <a:gd name="T7" fmla="*/ 22 h 48"/>
                  <a:gd name="T8" fmla="*/ 84 w 92"/>
                  <a:gd name="T9" fmla="*/ 24 h 48"/>
                  <a:gd name="T10" fmla="*/ 86 w 92"/>
                  <a:gd name="T11" fmla="*/ 26 h 48"/>
                  <a:gd name="T12" fmla="*/ 86 w 92"/>
                  <a:gd name="T13" fmla="*/ 26 h 48"/>
                  <a:gd name="T14" fmla="*/ 90 w 92"/>
                  <a:gd name="T15" fmla="*/ 40 h 48"/>
                  <a:gd name="T16" fmla="*/ 92 w 92"/>
                  <a:gd name="T17" fmla="*/ 46 h 48"/>
                  <a:gd name="T18" fmla="*/ 92 w 92"/>
                  <a:gd name="T19" fmla="*/ 46 h 48"/>
                  <a:gd name="T20" fmla="*/ 92 w 92"/>
                  <a:gd name="T21" fmla="*/ 48 h 48"/>
                  <a:gd name="T22" fmla="*/ 86 w 92"/>
                  <a:gd name="T23" fmla="*/ 46 h 48"/>
                  <a:gd name="T24" fmla="*/ 86 w 92"/>
                  <a:gd name="T25" fmla="*/ 46 h 48"/>
                  <a:gd name="T26" fmla="*/ 76 w 92"/>
                  <a:gd name="T27" fmla="*/ 44 h 48"/>
                  <a:gd name="T28" fmla="*/ 64 w 92"/>
                  <a:gd name="T29" fmla="*/ 42 h 48"/>
                  <a:gd name="T30" fmla="*/ 64 w 92"/>
                  <a:gd name="T31" fmla="*/ 42 h 48"/>
                  <a:gd name="T32" fmla="*/ 52 w 92"/>
                  <a:gd name="T33" fmla="*/ 40 h 48"/>
                  <a:gd name="T34" fmla="*/ 40 w 92"/>
                  <a:gd name="T35" fmla="*/ 38 h 48"/>
                  <a:gd name="T36" fmla="*/ 40 w 92"/>
                  <a:gd name="T37" fmla="*/ 38 h 48"/>
                  <a:gd name="T38" fmla="*/ 28 w 92"/>
                  <a:gd name="T39" fmla="*/ 42 h 48"/>
                  <a:gd name="T40" fmla="*/ 22 w 92"/>
                  <a:gd name="T41" fmla="*/ 44 h 48"/>
                  <a:gd name="T42" fmla="*/ 22 w 92"/>
                  <a:gd name="T43" fmla="*/ 44 h 48"/>
                  <a:gd name="T44" fmla="*/ 22 w 92"/>
                  <a:gd name="T45" fmla="*/ 44 h 48"/>
                  <a:gd name="T46" fmla="*/ 18 w 92"/>
                  <a:gd name="T47" fmla="*/ 44 h 48"/>
                  <a:gd name="T48" fmla="*/ 14 w 92"/>
                  <a:gd name="T49" fmla="*/ 42 h 48"/>
                  <a:gd name="T50" fmla="*/ 8 w 92"/>
                  <a:gd name="T51" fmla="*/ 30 h 48"/>
                  <a:gd name="T52" fmla="*/ 0 w 92"/>
                  <a:gd name="T53" fmla="*/ 6 h 48"/>
                  <a:gd name="T54" fmla="*/ 0 w 92"/>
                  <a:gd name="T55" fmla="*/ 6 h 48"/>
                  <a:gd name="T56" fmla="*/ 0 w 92"/>
                  <a:gd name="T57" fmla="*/ 4 h 48"/>
                  <a:gd name="T58" fmla="*/ 0 w 92"/>
                  <a:gd name="T59" fmla="*/ 2 h 48"/>
                  <a:gd name="T60" fmla="*/ 4 w 92"/>
                  <a:gd name="T61" fmla="*/ 0 h 48"/>
                  <a:gd name="T62" fmla="*/ 14 w 92"/>
                  <a:gd name="T63" fmla="*/ 2 h 48"/>
                  <a:gd name="T64" fmla="*/ 14 w 92"/>
                  <a:gd name="T65" fmla="*/ 2 h 48"/>
                  <a:gd name="T66" fmla="*/ 32 w 92"/>
                  <a:gd name="T67" fmla="*/ 4 h 48"/>
                  <a:gd name="T68" fmla="*/ 32 w 92"/>
                  <a:gd name="T69" fmla="*/ 4 h 48"/>
                  <a:gd name="T70" fmla="*/ 38 w 92"/>
                  <a:gd name="T71" fmla="*/ 4 h 48"/>
                  <a:gd name="T72" fmla="*/ 46 w 92"/>
                  <a:gd name="T73" fmla="*/ 8 h 48"/>
                  <a:gd name="T74" fmla="*/ 46 w 92"/>
                  <a:gd name="T75" fmla="*/ 8 h 48"/>
                  <a:gd name="T76" fmla="*/ 52 w 92"/>
                  <a:gd name="T77" fmla="*/ 14 h 48"/>
                  <a:gd name="T78" fmla="*/ 56 w 92"/>
                  <a:gd name="T79" fmla="*/ 18 h 48"/>
                  <a:gd name="T80" fmla="*/ 64 w 92"/>
                  <a:gd name="T8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8">
                    <a:moveTo>
                      <a:pt x="64" y="18"/>
                    </a:moveTo>
                    <a:lnTo>
                      <a:pt x="64" y="18"/>
                    </a:lnTo>
                    <a:lnTo>
                      <a:pt x="74" y="20"/>
                    </a:lnTo>
                    <a:lnTo>
                      <a:pt x="80" y="22"/>
                    </a:lnTo>
                    <a:lnTo>
                      <a:pt x="84" y="24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90" y="40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86" y="46"/>
                    </a:lnTo>
                    <a:lnTo>
                      <a:pt x="86" y="46"/>
                    </a:lnTo>
                    <a:lnTo>
                      <a:pt x="76" y="44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52" y="4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28" y="42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4" y="42"/>
                    </a:lnTo>
                    <a:lnTo>
                      <a:pt x="8" y="3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2" y="14"/>
                    </a:lnTo>
                    <a:lnTo>
                      <a:pt x="56" y="18"/>
                    </a:lnTo>
                    <a:lnTo>
                      <a:pt x="64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0" name="Freeform 53"/>
              <p:cNvSpPr>
                <a:spLocks/>
              </p:cNvSpPr>
              <p:nvPr/>
            </p:nvSpPr>
            <p:spPr bwMode="auto">
              <a:xfrm>
                <a:off x="1792288" y="3055938"/>
                <a:ext cx="158750" cy="107950"/>
              </a:xfrm>
              <a:custGeom>
                <a:avLst/>
                <a:gdLst>
                  <a:gd name="T0" fmla="*/ 64 w 100"/>
                  <a:gd name="T1" fmla="*/ 24 h 68"/>
                  <a:gd name="T2" fmla="*/ 64 w 100"/>
                  <a:gd name="T3" fmla="*/ 24 h 68"/>
                  <a:gd name="T4" fmla="*/ 72 w 100"/>
                  <a:gd name="T5" fmla="*/ 28 h 68"/>
                  <a:gd name="T6" fmla="*/ 80 w 100"/>
                  <a:gd name="T7" fmla="*/ 32 h 68"/>
                  <a:gd name="T8" fmla="*/ 86 w 100"/>
                  <a:gd name="T9" fmla="*/ 34 h 68"/>
                  <a:gd name="T10" fmla="*/ 86 w 100"/>
                  <a:gd name="T11" fmla="*/ 34 h 68"/>
                  <a:gd name="T12" fmla="*/ 90 w 100"/>
                  <a:gd name="T13" fmla="*/ 34 h 68"/>
                  <a:gd name="T14" fmla="*/ 92 w 100"/>
                  <a:gd name="T15" fmla="*/ 38 h 68"/>
                  <a:gd name="T16" fmla="*/ 96 w 100"/>
                  <a:gd name="T17" fmla="*/ 46 h 68"/>
                  <a:gd name="T18" fmla="*/ 96 w 100"/>
                  <a:gd name="T19" fmla="*/ 46 h 68"/>
                  <a:gd name="T20" fmla="*/ 100 w 100"/>
                  <a:gd name="T21" fmla="*/ 54 h 68"/>
                  <a:gd name="T22" fmla="*/ 100 w 100"/>
                  <a:gd name="T23" fmla="*/ 62 h 68"/>
                  <a:gd name="T24" fmla="*/ 100 w 100"/>
                  <a:gd name="T25" fmla="*/ 64 h 68"/>
                  <a:gd name="T26" fmla="*/ 100 w 100"/>
                  <a:gd name="T27" fmla="*/ 66 h 68"/>
                  <a:gd name="T28" fmla="*/ 98 w 100"/>
                  <a:gd name="T29" fmla="*/ 68 h 68"/>
                  <a:gd name="T30" fmla="*/ 94 w 100"/>
                  <a:gd name="T31" fmla="*/ 66 h 68"/>
                  <a:gd name="T32" fmla="*/ 94 w 100"/>
                  <a:gd name="T33" fmla="*/ 66 h 68"/>
                  <a:gd name="T34" fmla="*/ 82 w 100"/>
                  <a:gd name="T35" fmla="*/ 58 h 68"/>
                  <a:gd name="T36" fmla="*/ 74 w 100"/>
                  <a:gd name="T37" fmla="*/ 56 h 68"/>
                  <a:gd name="T38" fmla="*/ 74 w 100"/>
                  <a:gd name="T39" fmla="*/ 56 h 68"/>
                  <a:gd name="T40" fmla="*/ 68 w 100"/>
                  <a:gd name="T41" fmla="*/ 56 h 68"/>
                  <a:gd name="T42" fmla="*/ 64 w 100"/>
                  <a:gd name="T43" fmla="*/ 54 h 68"/>
                  <a:gd name="T44" fmla="*/ 54 w 100"/>
                  <a:gd name="T45" fmla="*/ 50 h 68"/>
                  <a:gd name="T46" fmla="*/ 54 w 100"/>
                  <a:gd name="T47" fmla="*/ 50 h 68"/>
                  <a:gd name="T48" fmla="*/ 44 w 100"/>
                  <a:gd name="T49" fmla="*/ 50 h 68"/>
                  <a:gd name="T50" fmla="*/ 36 w 100"/>
                  <a:gd name="T51" fmla="*/ 50 h 68"/>
                  <a:gd name="T52" fmla="*/ 36 w 100"/>
                  <a:gd name="T53" fmla="*/ 50 h 68"/>
                  <a:gd name="T54" fmla="*/ 32 w 100"/>
                  <a:gd name="T55" fmla="*/ 52 h 68"/>
                  <a:gd name="T56" fmla="*/ 26 w 100"/>
                  <a:gd name="T57" fmla="*/ 52 h 68"/>
                  <a:gd name="T58" fmla="*/ 22 w 100"/>
                  <a:gd name="T59" fmla="*/ 52 h 68"/>
                  <a:gd name="T60" fmla="*/ 18 w 100"/>
                  <a:gd name="T61" fmla="*/ 50 h 68"/>
                  <a:gd name="T62" fmla="*/ 16 w 100"/>
                  <a:gd name="T63" fmla="*/ 46 h 68"/>
                  <a:gd name="T64" fmla="*/ 12 w 100"/>
                  <a:gd name="T65" fmla="*/ 40 h 68"/>
                  <a:gd name="T66" fmla="*/ 12 w 100"/>
                  <a:gd name="T67" fmla="*/ 40 h 68"/>
                  <a:gd name="T68" fmla="*/ 6 w 100"/>
                  <a:gd name="T69" fmla="*/ 22 h 68"/>
                  <a:gd name="T70" fmla="*/ 2 w 100"/>
                  <a:gd name="T71" fmla="*/ 16 h 68"/>
                  <a:gd name="T72" fmla="*/ 2 w 100"/>
                  <a:gd name="T73" fmla="*/ 16 h 68"/>
                  <a:gd name="T74" fmla="*/ 0 w 100"/>
                  <a:gd name="T75" fmla="*/ 10 h 68"/>
                  <a:gd name="T76" fmla="*/ 2 w 100"/>
                  <a:gd name="T77" fmla="*/ 6 h 68"/>
                  <a:gd name="T78" fmla="*/ 4 w 100"/>
                  <a:gd name="T79" fmla="*/ 4 h 68"/>
                  <a:gd name="T80" fmla="*/ 8 w 100"/>
                  <a:gd name="T81" fmla="*/ 2 h 68"/>
                  <a:gd name="T82" fmla="*/ 8 w 100"/>
                  <a:gd name="T83" fmla="*/ 2 h 68"/>
                  <a:gd name="T84" fmla="*/ 22 w 100"/>
                  <a:gd name="T85" fmla="*/ 0 h 68"/>
                  <a:gd name="T86" fmla="*/ 26 w 100"/>
                  <a:gd name="T87" fmla="*/ 2 h 68"/>
                  <a:gd name="T88" fmla="*/ 28 w 100"/>
                  <a:gd name="T89" fmla="*/ 4 h 68"/>
                  <a:gd name="T90" fmla="*/ 28 w 100"/>
                  <a:gd name="T91" fmla="*/ 4 h 68"/>
                  <a:gd name="T92" fmla="*/ 36 w 100"/>
                  <a:gd name="T93" fmla="*/ 10 h 68"/>
                  <a:gd name="T94" fmla="*/ 46 w 100"/>
                  <a:gd name="T95" fmla="*/ 16 h 68"/>
                  <a:gd name="T96" fmla="*/ 64 w 100"/>
                  <a:gd name="T97" fmla="*/ 2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68">
                    <a:moveTo>
                      <a:pt x="64" y="24"/>
                    </a:moveTo>
                    <a:lnTo>
                      <a:pt x="64" y="24"/>
                    </a:lnTo>
                    <a:lnTo>
                      <a:pt x="72" y="28"/>
                    </a:lnTo>
                    <a:lnTo>
                      <a:pt x="80" y="32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90" y="34"/>
                    </a:lnTo>
                    <a:lnTo>
                      <a:pt x="92" y="38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100" y="54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98" y="68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82" y="58"/>
                    </a:lnTo>
                    <a:lnTo>
                      <a:pt x="74" y="56"/>
                    </a:lnTo>
                    <a:lnTo>
                      <a:pt x="74" y="56"/>
                    </a:lnTo>
                    <a:lnTo>
                      <a:pt x="68" y="56"/>
                    </a:lnTo>
                    <a:lnTo>
                      <a:pt x="64" y="54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44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2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6" y="4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46" y="16"/>
                    </a:lnTo>
                    <a:lnTo>
                      <a:pt x="64" y="2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1" name="Freeform 54"/>
              <p:cNvSpPr>
                <a:spLocks/>
              </p:cNvSpPr>
              <p:nvPr/>
            </p:nvSpPr>
            <p:spPr bwMode="auto">
              <a:xfrm>
                <a:off x="1792288" y="3055938"/>
                <a:ext cx="158750" cy="107950"/>
              </a:xfrm>
              <a:custGeom>
                <a:avLst/>
                <a:gdLst>
                  <a:gd name="T0" fmla="*/ 64 w 100"/>
                  <a:gd name="T1" fmla="*/ 24 h 68"/>
                  <a:gd name="T2" fmla="*/ 64 w 100"/>
                  <a:gd name="T3" fmla="*/ 24 h 68"/>
                  <a:gd name="T4" fmla="*/ 72 w 100"/>
                  <a:gd name="T5" fmla="*/ 28 h 68"/>
                  <a:gd name="T6" fmla="*/ 80 w 100"/>
                  <a:gd name="T7" fmla="*/ 32 h 68"/>
                  <a:gd name="T8" fmla="*/ 86 w 100"/>
                  <a:gd name="T9" fmla="*/ 34 h 68"/>
                  <a:gd name="T10" fmla="*/ 86 w 100"/>
                  <a:gd name="T11" fmla="*/ 34 h 68"/>
                  <a:gd name="T12" fmla="*/ 90 w 100"/>
                  <a:gd name="T13" fmla="*/ 34 h 68"/>
                  <a:gd name="T14" fmla="*/ 92 w 100"/>
                  <a:gd name="T15" fmla="*/ 38 h 68"/>
                  <a:gd name="T16" fmla="*/ 96 w 100"/>
                  <a:gd name="T17" fmla="*/ 46 h 68"/>
                  <a:gd name="T18" fmla="*/ 96 w 100"/>
                  <a:gd name="T19" fmla="*/ 46 h 68"/>
                  <a:gd name="T20" fmla="*/ 100 w 100"/>
                  <a:gd name="T21" fmla="*/ 54 h 68"/>
                  <a:gd name="T22" fmla="*/ 100 w 100"/>
                  <a:gd name="T23" fmla="*/ 62 h 68"/>
                  <a:gd name="T24" fmla="*/ 100 w 100"/>
                  <a:gd name="T25" fmla="*/ 64 h 68"/>
                  <a:gd name="T26" fmla="*/ 100 w 100"/>
                  <a:gd name="T27" fmla="*/ 66 h 68"/>
                  <a:gd name="T28" fmla="*/ 98 w 100"/>
                  <a:gd name="T29" fmla="*/ 68 h 68"/>
                  <a:gd name="T30" fmla="*/ 94 w 100"/>
                  <a:gd name="T31" fmla="*/ 66 h 68"/>
                  <a:gd name="T32" fmla="*/ 94 w 100"/>
                  <a:gd name="T33" fmla="*/ 66 h 68"/>
                  <a:gd name="T34" fmla="*/ 82 w 100"/>
                  <a:gd name="T35" fmla="*/ 58 h 68"/>
                  <a:gd name="T36" fmla="*/ 74 w 100"/>
                  <a:gd name="T37" fmla="*/ 56 h 68"/>
                  <a:gd name="T38" fmla="*/ 74 w 100"/>
                  <a:gd name="T39" fmla="*/ 56 h 68"/>
                  <a:gd name="T40" fmla="*/ 68 w 100"/>
                  <a:gd name="T41" fmla="*/ 56 h 68"/>
                  <a:gd name="T42" fmla="*/ 64 w 100"/>
                  <a:gd name="T43" fmla="*/ 54 h 68"/>
                  <a:gd name="T44" fmla="*/ 54 w 100"/>
                  <a:gd name="T45" fmla="*/ 50 h 68"/>
                  <a:gd name="T46" fmla="*/ 54 w 100"/>
                  <a:gd name="T47" fmla="*/ 50 h 68"/>
                  <a:gd name="T48" fmla="*/ 44 w 100"/>
                  <a:gd name="T49" fmla="*/ 50 h 68"/>
                  <a:gd name="T50" fmla="*/ 36 w 100"/>
                  <a:gd name="T51" fmla="*/ 50 h 68"/>
                  <a:gd name="T52" fmla="*/ 36 w 100"/>
                  <a:gd name="T53" fmla="*/ 50 h 68"/>
                  <a:gd name="T54" fmla="*/ 32 w 100"/>
                  <a:gd name="T55" fmla="*/ 52 h 68"/>
                  <a:gd name="T56" fmla="*/ 26 w 100"/>
                  <a:gd name="T57" fmla="*/ 52 h 68"/>
                  <a:gd name="T58" fmla="*/ 22 w 100"/>
                  <a:gd name="T59" fmla="*/ 52 h 68"/>
                  <a:gd name="T60" fmla="*/ 18 w 100"/>
                  <a:gd name="T61" fmla="*/ 50 h 68"/>
                  <a:gd name="T62" fmla="*/ 16 w 100"/>
                  <a:gd name="T63" fmla="*/ 46 h 68"/>
                  <a:gd name="T64" fmla="*/ 12 w 100"/>
                  <a:gd name="T65" fmla="*/ 40 h 68"/>
                  <a:gd name="T66" fmla="*/ 12 w 100"/>
                  <a:gd name="T67" fmla="*/ 40 h 68"/>
                  <a:gd name="T68" fmla="*/ 6 w 100"/>
                  <a:gd name="T69" fmla="*/ 22 h 68"/>
                  <a:gd name="T70" fmla="*/ 2 w 100"/>
                  <a:gd name="T71" fmla="*/ 16 h 68"/>
                  <a:gd name="T72" fmla="*/ 2 w 100"/>
                  <a:gd name="T73" fmla="*/ 16 h 68"/>
                  <a:gd name="T74" fmla="*/ 0 w 100"/>
                  <a:gd name="T75" fmla="*/ 10 h 68"/>
                  <a:gd name="T76" fmla="*/ 2 w 100"/>
                  <a:gd name="T77" fmla="*/ 6 h 68"/>
                  <a:gd name="T78" fmla="*/ 4 w 100"/>
                  <a:gd name="T79" fmla="*/ 4 h 68"/>
                  <a:gd name="T80" fmla="*/ 8 w 100"/>
                  <a:gd name="T81" fmla="*/ 2 h 68"/>
                  <a:gd name="T82" fmla="*/ 8 w 100"/>
                  <a:gd name="T83" fmla="*/ 2 h 68"/>
                  <a:gd name="T84" fmla="*/ 22 w 100"/>
                  <a:gd name="T85" fmla="*/ 0 h 68"/>
                  <a:gd name="T86" fmla="*/ 26 w 100"/>
                  <a:gd name="T87" fmla="*/ 2 h 68"/>
                  <a:gd name="T88" fmla="*/ 28 w 100"/>
                  <a:gd name="T89" fmla="*/ 4 h 68"/>
                  <a:gd name="T90" fmla="*/ 28 w 100"/>
                  <a:gd name="T91" fmla="*/ 4 h 68"/>
                  <a:gd name="T92" fmla="*/ 36 w 100"/>
                  <a:gd name="T93" fmla="*/ 10 h 68"/>
                  <a:gd name="T94" fmla="*/ 46 w 100"/>
                  <a:gd name="T95" fmla="*/ 16 h 68"/>
                  <a:gd name="T96" fmla="*/ 64 w 100"/>
                  <a:gd name="T97" fmla="*/ 2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68">
                    <a:moveTo>
                      <a:pt x="64" y="24"/>
                    </a:moveTo>
                    <a:lnTo>
                      <a:pt x="64" y="24"/>
                    </a:lnTo>
                    <a:lnTo>
                      <a:pt x="72" y="28"/>
                    </a:lnTo>
                    <a:lnTo>
                      <a:pt x="80" y="32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90" y="34"/>
                    </a:lnTo>
                    <a:lnTo>
                      <a:pt x="92" y="38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100" y="54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98" y="68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82" y="58"/>
                    </a:lnTo>
                    <a:lnTo>
                      <a:pt x="74" y="56"/>
                    </a:lnTo>
                    <a:lnTo>
                      <a:pt x="74" y="56"/>
                    </a:lnTo>
                    <a:lnTo>
                      <a:pt x="68" y="56"/>
                    </a:lnTo>
                    <a:lnTo>
                      <a:pt x="64" y="54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44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2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6" y="4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46" y="16"/>
                    </a:lnTo>
                    <a:lnTo>
                      <a:pt x="64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2" name="Freeform 55"/>
              <p:cNvSpPr>
                <a:spLocks/>
              </p:cNvSpPr>
              <p:nvPr/>
            </p:nvSpPr>
            <p:spPr bwMode="auto">
              <a:xfrm>
                <a:off x="1830388" y="3151188"/>
                <a:ext cx="146050" cy="101600"/>
              </a:xfrm>
              <a:custGeom>
                <a:avLst/>
                <a:gdLst>
                  <a:gd name="T0" fmla="*/ 50 w 92"/>
                  <a:gd name="T1" fmla="*/ 14 h 64"/>
                  <a:gd name="T2" fmla="*/ 50 w 92"/>
                  <a:gd name="T3" fmla="*/ 14 h 64"/>
                  <a:gd name="T4" fmla="*/ 60 w 92"/>
                  <a:gd name="T5" fmla="*/ 24 h 64"/>
                  <a:gd name="T6" fmla="*/ 68 w 92"/>
                  <a:gd name="T7" fmla="*/ 32 h 64"/>
                  <a:gd name="T8" fmla="*/ 76 w 92"/>
                  <a:gd name="T9" fmla="*/ 36 h 64"/>
                  <a:gd name="T10" fmla="*/ 76 w 92"/>
                  <a:gd name="T11" fmla="*/ 36 h 64"/>
                  <a:gd name="T12" fmla="*/ 82 w 92"/>
                  <a:gd name="T13" fmla="*/ 36 h 64"/>
                  <a:gd name="T14" fmla="*/ 86 w 92"/>
                  <a:gd name="T15" fmla="*/ 40 h 64"/>
                  <a:gd name="T16" fmla="*/ 88 w 92"/>
                  <a:gd name="T17" fmla="*/ 42 h 64"/>
                  <a:gd name="T18" fmla="*/ 88 w 92"/>
                  <a:gd name="T19" fmla="*/ 46 h 64"/>
                  <a:gd name="T20" fmla="*/ 88 w 92"/>
                  <a:gd name="T21" fmla="*/ 46 h 64"/>
                  <a:gd name="T22" fmla="*/ 92 w 92"/>
                  <a:gd name="T23" fmla="*/ 62 h 64"/>
                  <a:gd name="T24" fmla="*/ 92 w 92"/>
                  <a:gd name="T25" fmla="*/ 62 h 64"/>
                  <a:gd name="T26" fmla="*/ 92 w 92"/>
                  <a:gd name="T27" fmla="*/ 64 h 64"/>
                  <a:gd name="T28" fmla="*/ 88 w 92"/>
                  <a:gd name="T29" fmla="*/ 64 h 64"/>
                  <a:gd name="T30" fmla="*/ 84 w 92"/>
                  <a:gd name="T31" fmla="*/ 62 h 64"/>
                  <a:gd name="T32" fmla="*/ 84 w 92"/>
                  <a:gd name="T33" fmla="*/ 62 h 64"/>
                  <a:gd name="T34" fmla="*/ 76 w 92"/>
                  <a:gd name="T35" fmla="*/ 56 h 64"/>
                  <a:gd name="T36" fmla="*/ 66 w 92"/>
                  <a:gd name="T37" fmla="*/ 50 h 64"/>
                  <a:gd name="T38" fmla="*/ 52 w 92"/>
                  <a:gd name="T39" fmla="*/ 46 h 64"/>
                  <a:gd name="T40" fmla="*/ 40 w 92"/>
                  <a:gd name="T41" fmla="*/ 46 h 64"/>
                  <a:gd name="T42" fmla="*/ 40 w 92"/>
                  <a:gd name="T43" fmla="*/ 46 h 64"/>
                  <a:gd name="T44" fmla="*/ 30 w 92"/>
                  <a:gd name="T45" fmla="*/ 46 h 64"/>
                  <a:gd name="T46" fmla="*/ 26 w 92"/>
                  <a:gd name="T47" fmla="*/ 48 h 64"/>
                  <a:gd name="T48" fmla="*/ 26 w 92"/>
                  <a:gd name="T49" fmla="*/ 48 h 64"/>
                  <a:gd name="T50" fmla="*/ 28 w 92"/>
                  <a:gd name="T51" fmla="*/ 48 h 64"/>
                  <a:gd name="T52" fmla="*/ 28 w 92"/>
                  <a:gd name="T53" fmla="*/ 48 h 64"/>
                  <a:gd name="T54" fmla="*/ 24 w 92"/>
                  <a:gd name="T55" fmla="*/ 48 h 64"/>
                  <a:gd name="T56" fmla="*/ 18 w 92"/>
                  <a:gd name="T57" fmla="*/ 46 h 64"/>
                  <a:gd name="T58" fmla="*/ 14 w 92"/>
                  <a:gd name="T59" fmla="*/ 40 h 64"/>
                  <a:gd name="T60" fmla="*/ 14 w 92"/>
                  <a:gd name="T61" fmla="*/ 40 h 64"/>
                  <a:gd name="T62" fmla="*/ 4 w 92"/>
                  <a:gd name="T63" fmla="*/ 20 h 64"/>
                  <a:gd name="T64" fmla="*/ 0 w 92"/>
                  <a:gd name="T65" fmla="*/ 8 h 64"/>
                  <a:gd name="T66" fmla="*/ 0 w 92"/>
                  <a:gd name="T67" fmla="*/ 8 h 64"/>
                  <a:gd name="T68" fmla="*/ 0 w 92"/>
                  <a:gd name="T69" fmla="*/ 8 h 64"/>
                  <a:gd name="T70" fmla="*/ 0 w 92"/>
                  <a:gd name="T71" fmla="*/ 4 h 64"/>
                  <a:gd name="T72" fmla="*/ 2 w 92"/>
                  <a:gd name="T73" fmla="*/ 0 h 64"/>
                  <a:gd name="T74" fmla="*/ 10 w 92"/>
                  <a:gd name="T75" fmla="*/ 0 h 64"/>
                  <a:gd name="T76" fmla="*/ 10 w 92"/>
                  <a:gd name="T77" fmla="*/ 0 h 64"/>
                  <a:gd name="T78" fmla="*/ 28 w 92"/>
                  <a:gd name="T79" fmla="*/ 2 h 64"/>
                  <a:gd name="T80" fmla="*/ 38 w 92"/>
                  <a:gd name="T81" fmla="*/ 6 h 64"/>
                  <a:gd name="T82" fmla="*/ 38 w 92"/>
                  <a:gd name="T83" fmla="*/ 6 h 64"/>
                  <a:gd name="T84" fmla="*/ 50 w 92"/>
                  <a:gd name="T85" fmla="*/ 14 h 64"/>
                  <a:gd name="T86" fmla="*/ 50 w 92"/>
                  <a:gd name="T87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64">
                    <a:moveTo>
                      <a:pt x="50" y="14"/>
                    </a:moveTo>
                    <a:lnTo>
                      <a:pt x="50" y="14"/>
                    </a:lnTo>
                    <a:lnTo>
                      <a:pt x="60" y="24"/>
                    </a:lnTo>
                    <a:lnTo>
                      <a:pt x="68" y="32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82" y="36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8" y="46"/>
                    </a:lnTo>
                    <a:lnTo>
                      <a:pt x="88" y="46"/>
                    </a:lnTo>
                    <a:lnTo>
                      <a:pt x="92" y="62"/>
                    </a:lnTo>
                    <a:lnTo>
                      <a:pt x="92" y="62"/>
                    </a:lnTo>
                    <a:lnTo>
                      <a:pt x="92" y="64"/>
                    </a:lnTo>
                    <a:lnTo>
                      <a:pt x="88" y="64"/>
                    </a:lnTo>
                    <a:lnTo>
                      <a:pt x="84" y="62"/>
                    </a:lnTo>
                    <a:lnTo>
                      <a:pt x="84" y="62"/>
                    </a:lnTo>
                    <a:lnTo>
                      <a:pt x="76" y="56"/>
                    </a:lnTo>
                    <a:lnTo>
                      <a:pt x="66" y="50"/>
                    </a:lnTo>
                    <a:lnTo>
                      <a:pt x="52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0" y="46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18" y="46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4" y="2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8" y="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50" y="14"/>
                    </a:lnTo>
                    <a:lnTo>
                      <a:pt x="50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3" name="Freeform 56"/>
              <p:cNvSpPr>
                <a:spLocks/>
              </p:cNvSpPr>
              <p:nvPr/>
            </p:nvSpPr>
            <p:spPr bwMode="auto">
              <a:xfrm>
                <a:off x="1865313" y="3243263"/>
                <a:ext cx="130175" cy="120650"/>
              </a:xfrm>
              <a:custGeom>
                <a:avLst/>
                <a:gdLst>
                  <a:gd name="T0" fmla="*/ 46 w 82"/>
                  <a:gd name="T1" fmla="*/ 16 h 76"/>
                  <a:gd name="T2" fmla="*/ 46 w 82"/>
                  <a:gd name="T3" fmla="*/ 16 h 76"/>
                  <a:gd name="T4" fmla="*/ 52 w 82"/>
                  <a:gd name="T5" fmla="*/ 20 h 76"/>
                  <a:gd name="T6" fmla="*/ 56 w 82"/>
                  <a:gd name="T7" fmla="*/ 24 h 76"/>
                  <a:gd name="T8" fmla="*/ 62 w 82"/>
                  <a:gd name="T9" fmla="*/ 30 h 76"/>
                  <a:gd name="T10" fmla="*/ 62 w 82"/>
                  <a:gd name="T11" fmla="*/ 30 h 76"/>
                  <a:gd name="T12" fmla="*/ 68 w 82"/>
                  <a:gd name="T13" fmla="*/ 42 h 76"/>
                  <a:gd name="T14" fmla="*/ 70 w 82"/>
                  <a:gd name="T15" fmla="*/ 46 h 76"/>
                  <a:gd name="T16" fmla="*/ 74 w 82"/>
                  <a:gd name="T17" fmla="*/ 48 h 76"/>
                  <a:gd name="T18" fmla="*/ 74 w 82"/>
                  <a:gd name="T19" fmla="*/ 48 h 76"/>
                  <a:gd name="T20" fmla="*/ 80 w 82"/>
                  <a:gd name="T21" fmla="*/ 52 h 76"/>
                  <a:gd name="T22" fmla="*/ 82 w 82"/>
                  <a:gd name="T23" fmla="*/ 56 h 76"/>
                  <a:gd name="T24" fmla="*/ 82 w 82"/>
                  <a:gd name="T25" fmla="*/ 62 h 76"/>
                  <a:gd name="T26" fmla="*/ 82 w 82"/>
                  <a:gd name="T27" fmla="*/ 62 h 76"/>
                  <a:gd name="T28" fmla="*/ 82 w 82"/>
                  <a:gd name="T29" fmla="*/ 68 h 76"/>
                  <a:gd name="T30" fmla="*/ 80 w 82"/>
                  <a:gd name="T31" fmla="*/ 74 h 76"/>
                  <a:gd name="T32" fmla="*/ 80 w 82"/>
                  <a:gd name="T33" fmla="*/ 76 h 76"/>
                  <a:gd name="T34" fmla="*/ 78 w 82"/>
                  <a:gd name="T35" fmla="*/ 76 h 76"/>
                  <a:gd name="T36" fmla="*/ 72 w 82"/>
                  <a:gd name="T37" fmla="*/ 72 h 76"/>
                  <a:gd name="T38" fmla="*/ 72 w 82"/>
                  <a:gd name="T39" fmla="*/ 72 h 76"/>
                  <a:gd name="T40" fmla="*/ 64 w 82"/>
                  <a:gd name="T41" fmla="*/ 66 h 76"/>
                  <a:gd name="T42" fmla="*/ 54 w 82"/>
                  <a:gd name="T43" fmla="*/ 60 h 76"/>
                  <a:gd name="T44" fmla="*/ 44 w 82"/>
                  <a:gd name="T45" fmla="*/ 56 h 76"/>
                  <a:gd name="T46" fmla="*/ 44 w 82"/>
                  <a:gd name="T47" fmla="*/ 56 h 76"/>
                  <a:gd name="T48" fmla="*/ 36 w 82"/>
                  <a:gd name="T49" fmla="*/ 52 h 76"/>
                  <a:gd name="T50" fmla="*/ 26 w 82"/>
                  <a:gd name="T51" fmla="*/ 52 h 76"/>
                  <a:gd name="T52" fmla="*/ 26 w 82"/>
                  <a:gd name="T53" fmla="*/ 52 h 76"/>
                  <a:gd name="T54" fmla="*/ 22 w 82"/>
                  <a:gd name="T55" fmla="*/ 52 h 76"/>
                  <a:gd name="T56" fmla="*/ 18 w 82"/>
                  <a:gd name="T57" fmla="*/ 50 h 76"/>
                  <a:gd name="T58" fmla="*/ 14 w 82"/>
                  <a:gd name="T59" fmla="*/ 46 h 76"/>
                  <a:gd name="T60" fmla="*/ 10 w 82"/>
                  <a:gd name="T61" fmla="*/ 40 h 76"/>
                  <a:gd name="T62" fmla="*/ 10 w 82"/>
                  <a:gd name="T63" fmla="*/ 40 h 76"/>
                  <a:gd name="T64" fmla="*/ 4 w 82"/>
                  <a:gd name="T65" fmla="*/ 22 h 76"/>
                  <a:gd name="T66" fmla="*/ 0 w 82"/>
                  <a:gd name="T67" fmla="*/ 8 h 76"/>
                  <a:gd name="T68" fmla="*/ 0 w 82"/>
                  <a:gd name="T69" fmla="*/ 8 h 76"/>
                  <a:gd name="T70" fmla="*/ 2 w 82"/>
                  <a:gd name="T71" fmla="*/ 4 h 76"/>
                  <a:gd name="T72" fmla="*/ 6 w 82"/>
                  <a:gd name="T73" fmla="*/ 0 h 76"/>
                  <a:gd name="T74" fmla="*/ 12 w 82"/>
                  <a:gd name="T75" fmla="*/ 0 h 76"/>
                  <a:gd name="T76" fmla="*/ 12 w 82"/>
                  <a:gd name="T77" fmla="*/ 0 h 76"/>
                  <a:gd name="T78" fmla="*/ 30 w 82"/>
                  <a:gd name="T79" fmla="*/ 6 h 76"/>
                  <a:gd name="T80" fmla="*/ 38 w 82"/>
                  <a:gd name="T81" fmla="*/ 10 h 76"/>
                  <a:gd name="T82" fmla="*/ 46 w 82"/>
                  <a:gd name="T83" fmla="*/ 1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76">
                    <a:moveTo>
                      <a:pt x="46" y="16"/>
                    </a:moveTo>
                    <a:lnTo>
                      <a:pt x="46" y="16"/>
                    </a:lnTo>
                    <a:lnTo>
                      <a:pt x="52" y="20"/>
                    </a:lnTo>
                    <a:lnTo>
                      <a:pt x="56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8" y="42"/>
                    </a:lnTo>
                    <a:lnTo>
                      <a:pt x="70" y="46"/>
                    </a:lnTo>
                    <a:lnTo>
                      <a:pt x="74" y="48"/>
                    </a:lnTo>
                    <a:lnTo>
                      <a:pt x="74" y="48"/>
                    </a:lnTo>
                    <a:lnTo>
                      <a:pt x="80" y="52"/>
                    </a:lnTo>
                    <a:lnTo>
                      <a:pt x="82" y="56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2" y="68"/>
                    </a:lnTo>
                    <a:lnTo>
                      <a:pt x="80" y="74"/>
                    </a:lnTo>
                    <a:lnTo>
                      <a:pt x="80" y="76"/>
                    </a:lnTo>
                    <a:lnTo>
                      <a:pt x="78" y="76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64" y="66"/>
                    </a:lnTo>
                    <a:lnTo>
                      <a:pt x="54" y="60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3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4" y="46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4" y="2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30" y="6"/>
                    </a:lnTo>
                    <a:lnTo>
                      <a:pt x="38" y="10"/>
                    </a:lnTo>
                    <a:lnTo>
                      <a:pt x="46" y="1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4" name="Freeform 57"/>
              <p:cNvSpPr>
                <a:spLocks/>
              </p:cNvSpPr>
              <p:nvPr/>
            </p:nvSpPr>
            <p:spPr bwMode="auto">
              <a:xfrm>
                <a:off x="1865313" y="3243263"/>
                <a:ext cx="130175" cy="120650"/>
              </a:xfrm>
              <a:custGeom>
                <a:avLst/>
                <a:gdLst>
                  <a:gd name="T0" fmla="*/ 46 w 82"/>
                  <a:gd name="T1" fmla="*/ 16 h 76"/>
                  <a:gd name="T2" fmla="*/ 46 w 82"/>
                  <a:gd name="T3" fmla="*/ 16 h 76"/>
                  <a:gd name="T4" fmla="*/ 52 w 82"/>
                  <a:gd name="T5" fmla="*/ 20 h 76"/>
                  <a:gd name="T6" fmla="*/ 56 w 82"/>
                  <a:gd name="T7" fmla="*/ 24 h 76"/>
                  <a:gd name="T8" fmla="*/ 62 w 82"/>
                  <a:gd name="T9" fmla="*/ 30 h 76"/>
                  <a:gd name="T10" fmla="*/ 62 w 82"/>
                  <a:gd name="T11" fmla="*/ 30 h 76"/>
                  <a:gd name="T12" fmla="*/ 68 w 82"/>
                  <a:gd name="T13" fmla="*/ 42 h 76"/>
                  <a:gd name="T14" fmla="*/ 70 w 82"/>
                  <a:gd name="T15" fmla="*/ 46 h 76"/>
                  <a:gd name="T16" fmla="*/ 74 w 82"/>
                  <a:gd name="T17" fmla="*/ 48 h 76"/>
                  <a:gd name="T18" fmla="*/ 74 w 82"/>
                  <a:gd name="T19" fmla="*/ 48 h 76"/>
                  <a:gd name="T20" fmla="*/ 80 w 82"/>
                  <a:gd name="T21" fmla="*/ 52 h 76"/>
                  <a:gd name="T22" fmla="*/ 82 w 82"/>
                  <a:gd name="T23" fmla="*/ 56 h 76"/>
                  <a:gd name="T24" fmla="*/ 82 w 82"/>
                  <a:gd name="T25" fmla="*/ 62 h 76"/>
                  <a:gd name="T26" fmla="*/ 82 w 82"/>
                  <a:gd name="T27" fmla="*/ 62 h 76"/>
                  <a:gd name="T28" fmla="*/ 82 w 82"/>
                  <a:gd name="T29" fmla="*/ 68 h 76"/>
                  <a:gd name="T30" fmla="*/ 80 w 82"/>
                  <a:gd name="T31" fmla="*/ 74 h 76"/>
                  <a:gd name="T32" fmla="*/ 80 w 82"/>
                  <a:gd name="T33" fmla="*/ 76 h 76"/>
                  <a:gd name="T34" fmla="*/ 78 w 82"/>
                  <a:gd name="T35" fmla="*/ 76 h 76"/>
                  <a:gd name="T36" fmla="*/ 72 w 82"/>
                  <a:gd name="T37" fmla="*/ 72 h 76"/>
                  <a:gd name="T38" fmla="*/ 72 w 82"/>
                  <a:gd name="T39" fmla="*/ 72 h 76"/>
                  <a:gd name="T40" fmla="*/ 64 w 82"/>
                  <a:gd name="T41" fmla="*/ 66 h 76"/>
                  <a:gd name="T42" fmla="*/ 54 w 82"/>
                  <a:gd name="T43" fmla="*/ 60 h 76"/>
                  <a:gd name="T44" fmla="*/ 44 w 82"/>
                  <a:gd name="T45" fmla="*/ 56 h 76"/>
                  <a:gd name="T46" fmla="*/ 44 w 82"/>
                  <a:gd name="T47" fmla="*/ 56 h 76"/>
                  <a:gd name="T48" fmla="*/ 36 w 82"/>
                  <a:gd name="T49" fmla="*/ 52 h 76"/>
                  <a:gd name="T50" fmla="*/ 26 w 82"/>
                  <a:gd name="T51" fmla="*/ 52 h 76"/>
                  <a:gd name="T52" fmla="*/ 26 w 82"/>
                  <a:gd name="T53" fmla="*/ 52 h 76"/>
                  <a:gd name="T54" fmla="*/ 22 w 82"/>
                  <a:gd name="T55" fmla="*/ 52 h 76"/>
                  <a:gd name="T56" fmla="*/ 18 w 82"/>
                  <a:gd name="T57" fmla="*/ 50 h 76"/>
                  <a:gd name="T58" fmla="*/ 14 w 82"/>
                  <a:gd name="T59" fmla="*/ 46 h 76"/>
                  <a:gd name="T60" fmla="*/ 10 w 82"/>
                  <a:gd name="T61" fmla="*/ 40 h 76"/>
                  <a:gd name="T62" fmla="*/ 10 w 82"/>
                  <a:gd name="T63" fmla="*/ 40 h 76"/>
                  <a:gd name="T64" fmla="*/ 4 w 82"/>
                  <a:gd name="T65" fmla="*/ 22 h 76"/>
                  <a:gd name="T66" fmla="*/ 0 w 82"/>
                  <a:gd name="T67" fmla="*/ 8 h 76"/>
                  <a:gd name="T68" fmla="*/ 0 w 82"/>
                  <a:gd name="T69" fmla="*/ 8 h 76"/>
                  <a:gd name="T70" fmla="*/ 2 w 82"/>
                  <a:gd name="T71" fmla="*/ 4 h 76"/>
                  <a:gd name="T72" fmla="*/ 6 w 82"/>
                  <a:gd name="T73" fmla="*/ 0 h 76"/>
                  <a:gd name="T74" fmla="*/ 12 w 82"/>
                  <a:gd name="T75" fmla="*/ 0 h 76"/>
                  <a:gd name="T76" fmla="*/ 12 w 82"/>
                  <a:gd name="T77" fmla="*/ 0 h 76"/>
                  <a:gd name="T78" fmla="*/ 30 w 82"/>
                  <a:gd name="T79" fmla="*/ 6 h 76"/>
                  <a:gd name="T80" fmla="*/ 38 w 82"/>
                  <a:gd name="T81" fmla="*/ 10 h 76"/>
                  <a:gd name="T82" fmla="*/ 46 w 82"/>
                  <a:gd name="T83" fmla="*/ 1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76">
                    <a:moveTo>
                      <a:pt x="46" y="16"/>
                    </a:moveTo>
                    <a:lnTo>
                      <a:pt x="46" y="16"/>
                    </a:lnTo>
                    <a:lnTo>
                      <a:pt x="52" y="20"/>
                    </a:lnTo>
                    <a:lnTo>
                      <a:pt x="56" y="24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8" y="42"/>
                    </a:lnTo>
                    <a:lnTo>
                      <a:pt x="70" y="46"/>
                    </a:lnTo>
                    <a:lnTo>
                      <a:pt x="74" y="48"/>
                    </a:lnTo>
                    <a:lnTo>
                      <a:pt x="74" y="48"/>
                    </a:lnTo>
                    <a:lnTo>
                      <a:pt x="80" y="52"/>
                    </a:lnTo>
                    <a:lnTo>
                      <a:pt x="82" y="56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2" y="68"/>
                    </a:lnTo>
                    <a:lnTo>
                      <a:pt x="80" y="74"/>
                    </a:lnTo>
                    <a:lnTo>
                      <a:pt x="80" y="76"/>
                    </a:lnTo>
                    <a:lnTo>
                      <a:pt x="78" y="76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64" y="66"/>
                    </a:lnTo>
                    <a:lnTo>
                      <a:pt x="54" y="60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36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4" y="46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4" y="2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30" y="6"/>
                    </a:lnTo>
                    <a:lnTo>
                      <a:pt x="38" y="10"/>
                    </a:lnTo>
                    <a:lnTo>
                      <a:pt x="46" y="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5" name="Freeform 58"/>
              <p:cNvSpPr>
                <a:spLocks/>
              </p:cNvSpPr>
              <p:nvPr/>
            </p:nvSpPr>
            <p:spPr bwMode="auto">
              <a:xfrm>
                <a:off x="1897063" y="3344863"/>
                <a:ext cx="107950" cy="117475"/>
              </a:xfrm>
              <a:custGeom>
                <a:avLst/>
                <a:gdLst>
                  <a:gd name="T0" fmla="*/ 52 w 68"/>
                  <a:gd name="T1" fmla="*/ 30 h 74"/>
                  <a:gd name="T2" fmla="*/ 52 w 68"/>
                  <a:gd name="T3" fmla="*/ 30 h 74"/>
                  <a:gd name="T4" fmla="*/ 54 w 68"/>
                  <a:gd name="T5" fmla="*/ 38 h 74"/>
                  <a:gd name="T6" fmla="*/ 58 w 68"/>
                  <a:gd name="T7" fmla="*/ 44 h 74"/>
                  <a:gd name="T8" fmla="*/ 62 w 68"/>
                  <a:gd name="T9" fmla="*/ 48 h 74"/>
                  <a:gd name="T10" fmla="*/ 62 w 68"/>
                  <a:gd name="T11" fmla="*/ 48 h 74"/>
                  <a:gd name="T12" fmla="*/ 68 w 68"/>
                  <a:gd name="T13" fmla="*/ 54 h 74"/>
                  <a:gd name="T14" fmla="*/ 68 w 68"/>
                  <a:gd name="T15" fmla="*/ 58 h 74"/>
                  <a:gd name="T16" fmla="*/ 68 w 68"/>
                  <a:gd name="T17" fmla="*/ 62 h 74"/>
                  <a:gd name="T18" fmla="*/ 68 w 68"/>
                  <a:gd name="T19" fmla="*/ 62 h 74"/>
                  <a:gd name="T20" fmla="*/ 66 w 68"/>
                  <a:gd name="T21" fmla="*/ 74 h 74"/>
                  <a:gd name="T22" fmla="*/ 66 w 68"/>
                  <a:gd name="T23" fmla="*/ 74 h 74"/>
                  <a:gd name="T24" fmla="*/ 62 w 68"/>
                  <a:gd name="T25" fmla="*/ 74 h 74"/>
                  <a:gd name="T26" fmla="*/ 58 w 68"/>
                  <a:gd name="T27" fmla="*/ 72 h 74"/>
                  <a:gd name="T28" fmla="*/ 54 w 68"/>
                  <a:gd name="T29" fmla="*/ 68 h 74"/>
                  <a:gd name="T30" fmla="*/ 54 w 68"/>
                  <a:gd name="T31" fmla="*/ 68 h 74"/>
                  <a:gd name="T32" fmla="*/ 46 w 68"/>
                  <a:gd name="T33" fmla="*/ 58 h 74"/>
                  <a:gd name="T34" fmla="*/ 36 w 68"/>
                  <a:gd name="T35" fmla="*/ 52 h 74"/>
                  <a:gd name="T36" fmla="*/ 36 w 68"/>
                  <a:gd name="T37" fmla="*/ 52 h 74"/>
                  <a:gd name="T38" fmla="*/ 20 w 68"/>
                  <a:gd name="T39" fmla="*/ 46 h 74"/>
                  <a:gd name="T40" fmla="*/ 14 w 68"/>
                  <a:gd name="T41" fmla="*/ 46 h 74"/>
                  <a:gd name="T42" fmla="*/ 14 w 68"/>
                  <a:gd name="T43" fmla="*/ 46 h 74"/>
                  <a:gd name="T44" fmla="*/ 10 w 68"/>
                  <a:gd name="T45" fmla="*/ 42 h 74"/>
                  <a:gd name="T46" fmla="*/ 6 w 68"/>
                  <a:gd name="T47" fmla="*/ 38 h 74"/>
                  <a:gd name="T48" fmla="*/ 4 w 68"/>
                  <a:gd name="T49" fmla="*/ 32 h 74"/>
                  <a:gd name="T50" fmla="*/ 4 w 68"/>
                  <a:gd name="T51" fmla="*/ 32 h 74"/>
                  <a:gd name="T52" fmla="*/ 0 w 68"/>
                  <a:gd name="T53" fmla="*/ 10 h 74"/>
                  <a:gd name="T54" fmla="*/ 0 w 68"/>
                  <a:gd name="T55" fmla="*/ 10 h 74"/>
                  <a:gd name="T56" fmla="*/ 2 w 68"/>
                  <a:gd name="T57" fmla="*/ 4 h 74"/>
                  <a:gd name="T58" fmla="*/ 4 w 68"/>
                  <a:gd name="T59" fmla="*/ 2 h 74"/>
                  <a:gd name="T60" fmla="*/ 8 w 68"/>
                  <a:gd name="T61" fmla="*/ 0 h 74"/>
                  <a:gd name="T62" fmla="*/ 8 w 68"/>
                  <a:gd name="T63" fmla="*/ 0 h 74"/>
                  <a:gd name="T64" fmla="*/ 18 w 68"/>
                  <a:gd name="T65" fmla="*/ 2 h 74"/>
                  <a:gd name="T66" fmla="*/ 30 w 68"/>
                  <a:gd name="T67" fmla="*/ 8 h 74"/>
                  <a:gd name="T68" fmla="*/ 30 w 68"/>
                  <a:gd name="T69" fmla="*/ 8 h 74"/>
                  <a:gd name="T70" fmla="*/ 46 w 68"/>
                  <a:gd name="T71" fmla="*/ 18 h 74"/>
                  <a:gd name="T72" fmla="*/ 46 w 68"/>
                  <a:gd name="T73" fmla="*/ 18 h 74"/>
                  <a:gd name="T74" fmla="*/ 50 w 68"/>
                  <a:gd name="T75" fmla="*/ 26 h 74"/>
                  <a:gd name="T76" fmla="*/ 52 w 68"/>
                  <a:gd name="T77" fmla="*/ 30 h 74"/>
                  <a:gd name="T78" fmla="*/ 52 w 68"/>
                  <a:gd name="T79" fmla="*/ 3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8" h="74">
                    <a:moveTo>
                      <a:pt x="52" y="30"/>
                    </a:moveTo>
                    <a:lnTo>
                      <a:pt x="52" y="30"/>
                    </a:lnTo>
                    <a:lnTo>
                      <a:pt x="54" y="38"/>
                    </a:lnTo>
                    <a:lnTo>
                      <a:pt x="58" y="44"/>
                    </a:lnTo>
                    <a:lnTo>
                      <a:pt x="62" y="48"/>
                    </a:lnTo>
                    <a:lnTo>
                      <a:pt x="62" y="48"/>
                    </a:lnTo>
                    <a:lnTo>
                      <a:pt x="68" y="54"/>
                    </a:lnTo>
                    <a:lnTo>
                      <a:pt x="68" y="58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2" y="74"/>
                    </a:lnTo>
                    <a:lnTo>
                      <a:pt x="58" y="72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46" y="58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20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0" y="42"/>
                    </a:lnTo>
                    <a:lnTo>
                      <a:pt x="6" y="38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8" y="2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0" y="26"/>
                    </a:lnTo>
                    <a:lnTo>
                      <a:pt x="52" y="30"/>
                    </a:lnTo>
                    <a:lnTo>
                      <a:pt x="52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6" name="Freeform 59"/>
              <p:cNvSpPr>
                <a:spLocks/>
              </p:cNvSpPr>
              <p:nvPr/>
            </p:nvSpPr>
            <p:spPr bwMode="auto">
              <a:xfrm>
                <a:off x="1909763" y="3440113"/>
                <a:ext cx="101600" cy="117475"/>
              </a:xfrm>
              <a:custGeom>
                <a:avLst/>
                <a:gdLst>
                  <a:gd name="T0" fmla="*/ 40 w 64"/>
                  <a:gd name="T1" fmla="*/ 18 h 74"/>
                  <a:gd name="T2" fmla="*/ 40 w 64"/>
                  <a:gd name="T3" fmla="*/ 18 h 74"/>
                  <a:gd name="T4" fmla="*/ 44 w 64"/>
                  <a:gd name="T5" fmla="*/ 28 h 74"/>
                  <a:gd name="T6" fmla="*/ 48 w 64"/>
                  <a:gd name="T7" fmla="*/ 34 h 74"/>
                  <a:gd name="T8" fmla="*/ 52 w 64"/>
                  <a:gd name="T9" fmla="*/ 38 h 74"/>
                  <a:gd name="T10" fmla="*/ 52 w 64"/>
                  <a:gd name="T11" fmla="*/ 38 h 74"/>
                  <a:gd name="T12" fmla="*/ 58 w 64"/>
                  <a:gd name="T13" fmla="*/ 42 h 74"/>
                  <a:gd name="T14" fmla="*/ 62 w 64"/>
                  <a:gd name="T15" fmla="*/ 46 h 74"/>
                  <a:gd name="T16" fmla="*/ 64 w 64"/>
                  <a:gd name="T17" fmla="*/ 52 h 74"/>
                  <a:gd name="T18" fmla="*/ 64 w 64"/>
                  <a:gd name="T19" fmla="*/ 58 h 74"/>
                  <a:gd name="T20" fmla="*/ 64 w 64"/>
                  <a:gd name="T21" fmla="*/ 58 h 74"/>
                  <a:gd name="T22" fmla="*/ 64 w 64"/>
                  <a:gd name="T23" fmla="*/ 64 h 74"/>
                  <a:gd name="T24" fmla="*/ 62 w 64"/>
                  <a:gd name="T25" fmla="*/ 70 h 74"/>
                  <a:gd name="T26" fmla="*/ 62 w 64"/>
                  <a:gd name="T27" fmla="*/ 72 h 74"/>
                  <a:gd name="T28" fmla="*/ 60 w 64"/>
                  <a:gd name="T29" fmla="*/ 74 h 74"/>
                  <a:gd name="T30" fmla="*/ 58 w 64"/>
                  <a:gd name="T31" fmla="*/ 74 h 74"/>
                  <a:gd name="T32" fmla="*/ 54 w 64"/>
                  <a:gd name="T33" fmla="*/ 72 h 74"/>
                  <a:gd name="T34" fmla="*/ 54 w 64"/>
                  <a:gd name="T35" fmla="*/ 72 h 74"/>
                  <a:gd name="T36" fmla="*/ 38 w 64"/>
                  <a:gd name="T37" fmla="*/ 58 h 74"/>
                  <a:gd name="T38" fmla="*/ 30 w 64"/>
                  <a:gd name="T39" fmla="*/ 54 h 74"/>
                  <a:gd name="T40" fmla="*/ 22 w 64"/>
                  <a:gd name="T41" fmla="*/ 50 h 74"/>
                  <a:gd name="T42" fmla="*/ 22 w 64"/>
                  <a:gd name="T43" fmla="*/ 50 h 74"/>
                  <a:gd name="T44" fmla="*/ 10 w 64"/>
                  <a:gd name="T45" fmla="*/ 46 h 74"/>
                  <a:gd name="T46" fmla="*/ 10 w 64"/>
                  <a:gd name="T47" fmla="*/ 46 h 74"/>
                  <a:gd name="T48" fmla="*/ 8 w 64"/>
                  <a:gd name="T49" fmla="*/ 46 h 74"/>
                  <a:gd name="T50" fmla="*/ 6 w 64"/>
                  <a:gd name="T51" fmla="*/ 46 h 74"/>
                  <a:gd name="T52" fmla="*/ 2 w 64"/>
                  <a:gd name="T53" fmla="*/ 42 h 74"/>
                  <a:gd name="T54" fmla="*/ 0 w 64"/>
                  <a:gd name="T55" fmla="*/ 32 h 74"/>
                  <a:gd name="T56" fmla="*/ 0 w 64"/>
                  <a:gd name="T57" fmla="*/ 32 h 74"/>
                  <a:gd name="T58" fmla="*/ 0 w 64"/>
                  <a:gd name="T59" fmla="*/ 8 h 74"/>
                  <a:gd name="T60" fmla="*/ 0 w 64"/>
                  <a:gd name="T61" fmla="*/ 8 h 74"/>
                  <a:gd name="T62" fmla="*/ 0 w 64"/>
                  <a:gd name="T63" fmla="*/ 4 h 74"/>
                  <a:gd name="T64" fmla="*/ 2 w 64"/>
                  <a:gd name="T65" fmla="*/ 2 h 74"/>
                  <a:gd name="T66" fmla="*/ 8 w 64"/>
                  <a:gd name="T67" fmla="*/ 0 h 74"/>
                  <a:gd name="T68" fmla="*/ 8 w 64"/>
                  <a:gd name="T69" fmla="*/ 0 h 74"/>
                  <a:gd name="T70" fmla="*/ 16 w 64"/>
                  <a:gd name="T71" fmla="*/ 2 h 74"/>
                  <a:gd name="T72" fmla="*/ 26 w 64"/>
                  <a:gd name="T73" fmla="*/ 6 h 74"/>
                  <a:gd name="T74" fmla="*/ 34 w 64"/>
                  <a:gd name="T75" fmla="*/ 10 h 74"/>
                  <a:gd name="T76" fmla="*/ 40 w 64"/>
                  <a:gd name="T77" fmla="*/ 18 h 74"/>
                  <a:gd name="T78" fmla="*/ 40 w 64"/>
                  <a:gd name="T79" fmla="*/ 1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" h="74">
                    <a:moveTo>
                      <a:pt x="40" y="18"/>
                    </a:moveTo>
                    <a:lnTo>
                      <a:pt x="40" y="18"/>
                    </a:lnTo>
                    <a:lnTo>
                      <a:pt x="44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8" y="42"/>
                    </a:lnTo>
                    <a:lnTo>
                      <a:pt x="62" y="46"/>
                    </a:lnTo>
                    <a:lnTo>
                      <a:pt x="64" y="52"/>
                    </a:lnTo>
                    <a:lnTo>
                      <a:pt x="64" y="58"/>
                    </a:lnTo>
                    <a:lnTo>
                      <a:pt x="64" y="58"/>
                    </a:lnTo>
                    <a:lnTo>
                      <a:pt x="64" y="64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60" y="74"/>
                    </a:lnTo>
                    <a:lnTo>
                      <a:pt x="58" y="74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38" y="58"/>
                    </a:lnTo>
                    <a:lnTo>
                      <a:pt x="30" y="54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2" y="4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4" y="10"/>
                    </a:lnTo>
                    <a:lnTo>
                      <a:pt x="40" y="18"/>
                    </a:ln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7" name="Freeform 60"/>
              <p:cNvSpPr>
                <a:spLocks/>
              </p:cNvSpPr>
              <p:nvPr/>
            </p:nvSpPr>
            <p:spPr bwMode="auto">
              <a:xfrm>
                <a:off x="1909763" y="3538538"/>
                <a:ext cx="95250" cy="101600"/>
              </a:xfrm>
              <a:custGeom>
                <a:avLst/>
                <a:gdLst>
                  <a:gd name="T0" fmla="*/ 34 w 60"/>
                  <a:gd name="T1" fmla="*/ 14 h 64"/>
                  <a:gd name="T2" fmla="*/ 34 w 60"/>
                  <a:gd name="T3" fmla="*/ 14 h 64"/>
                  <a:gd name="T4" fmla="*/ 40 w 60"/>
                  <a:gd name="T5" fmla="*/ 22 h 64"/>
                  <a:gd name="T6" fmla="*/ 52 w 60"/>
                  <a:gd name="T7" fmla="*/ 32 h 64"/>
                  <a:gd name="T8" fmla="*/ 52 w 60"/>
                  <a:gd name="T9" fmla="*/ 32 h 64"/>
                  <a:gd name="T10" fmla="*/ 56 w 60"/>
                  <a:gd name="T11" fmla="*/ 44 h 64"/>
                  <a:gd name="T12" fmla="*/ 60 w 60"/>
                  <a:gd name="T13" fmla="*/ 58 h 64"/>
                  <a:gd name="T14" fmla="*/ 60 w 60"/>
                  <a:gd name="T15" fmla="*/ 58 h 64"/>
                  <a:gd name="T16" fmla="*/ 58 w 60"/>
                  <a:gd name="T17" fmla="*/ 62 h 64"/>
                  <a:gd name="T18" fmla="*/ 58 w 60"/>
                  <a:gd name="T19" fmla="*/ 64 h 64"/>
                  <a:gd name="T20" fmla="*/ 54 w 60"/>
                  <a:gd name="T21" fmla="*/ 64 h 64"/>
                  <a:gd name="T22" fmla="*/ 50 w 60"/>
                  <a:gd name="T23" fmla="*/ 60 h 64"/>
                  <a:gd name="T24" fmla="*/ 50 w 60"/>
                  <a:gd name="T25" fmla="*/ 60 h 64"/>
                  <a:gd name="T26" fmla="*/ 42 w 60"/>
                  <a:gd name="T27" fmla="*/ 56 h 64"/>
                  <a:gd name="T28" fmla="*/ 34 w 60"/>
                  <a:gd name="T29" fmla="*/ 52 h 64"/>
                  <a:gd name="T30" fmla="*/ 16 w 60"/>
                  <a:gd name="T31" fmla="*/ 46 h 64"/>
                  <a:gd name="T32" fmla="*/ 16 w 60"/>
                  <a:gd name="T33" fmla="*/ 46 h 64"/>
                  <a:gd name="T34" fmla="*/ 10 w 60"/>
                  <a:gd name="T35" fmla="*/ 44 h 64"/>
                  <a:gd name="T36" fmla="*/ 6 w 60"/>
                  <a:gd name="T37" fmla="*/ 42 h 64"/>
                  <a:gd name="T38" fmla="*/ 2 w 60"/>
                  <a:gd name="T39" fmla="*/ 38 h 64"/>
                  <a:gd name="T40" fmla="*/ 2 w 60"/>
                  <a:gd name="T41" fmla="*/ 28 h 64"/>
                  <a:gd name="T42" fmla="*/ 2 w 60"/>
                  <a:gd name="T43" fmla="*/ 28 h 64"/>
                  <a:gd name="T44" fmla="*/ 2 w 60"/>
                  <a:gd name="T45" fmla="*/ 6 h 64"/>
                  <a:gd name="T46" fmla="*/ 2 w 60"/>
                  <a:gd name="T47" fmla="*/ 6 h 64"/>
                  <a:gd name="T48" fmla="*/ 0 w 60"/>
                  <a:gd name="T49" fmla="*/ 4 h 64"/>
                  <a:gd name="T50" fmla="*/ 2 w 60"/>
                  <a:gd name="T51" fmla="*/ 2 h 64"/>
                  <a:gd name="T52" fmla="*/ 4 w 60"/>
                  <a:gd name="T53" fmla="*/ 0 h 64"/>
                  <a:gd name="T54" fmla="*/ 14 w 60"/>
                  <a:gd name="T55" fmla="*/ 2 h 64"/>
                  <a:gd name="T56" fmla="*/ 14 w 60"/>
                  <a:gd name="T57" fmla="*/ 2 h 64"/>
                  <a:gd name="T58" fmla="*/ 22 w 60"/>
                  <a:gd name="T59" fmla="*/ 6 h 64"/>
                  <a:gd name="T60" fmla="*/ 30 w 60"/>
                  <a:gd name="T61" fmla="*/ 10 h 64"/>
                  <a:gd name="T62" fmla="*/ 34 w 60"/>
                  <a:gd name="T63" fmla="*/ 14 h 64"/>
                  <a:gd name="T64" fmla="*/ 34 w 60"/>
                  <a:gd name="T65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4">
                    <a:moveTo>
                      <a:pt x="34" y="14"/>
                    </a:moveTo>
                    <a:lnTo>
                      <a:pt x="34" y="14"/>
                    </a:lnTo>
                    <a:lnTo>
                      <a:pt x="40" y="2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6" y="44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58" y="62"/>
                    </a:lnTo>
                    <a:lnTo>
                      <a:pt x="58" y="64"/>
                    </a:lnTo>
                    <a:lnTo>
                      <a:pt x="54" y="64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42" y="56"/>
                    </a:lnTo>
                    <a:lnTo>
                      <a:pt x="34" y="52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0" y="44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4" y="14"/>
                    </a:ln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8" name="Freeform 61"/>
              <p:cNvSpPr>
                <a:spLocks/>
              </p:cNvSpPr>
              <p:nvPr/>
            </p:nvSpPr>
            <p:spPr bwMode="auto">
              <a:xfrm>
                <a:off x="1906588" y="3621088"/>
                <a:ext cx="95250" cy="117475"/>
              </a:xfrm>
              <a:custGeom>
                <a:avLst/>
                <a:gdLst>
                  <a:gd name="T0" fmla="*/ 34 w 60"/>
                  <a:gd name="T1" fmla="*/ 18 h 74"/>
                  <a:gd name="T2" fmla="*/ 34 w 60"/>
                  <a:gd name="T3" fmla="*/ 18 h 74"/>
                  <a:gd name="T4" fmla="*/ 38 w 60"/>
                  <a:gd name="T5" fmla="*/ 24 h 74"/>
                  <a:gd name="T6" fmla="*/ 44 w 60"/>
                  <a:gd name="T7" fmla="*/ 34 h 74"/>
                  <a:gd name="T8" fmla="*/ 44 w 60"/>
                  <a:gd name="T9" fmla="*/ 34 h 74"/>
                  <a:gd name="T10" fmla="*/ 52 w 60"/>
                  <a:gd name="T11" fmla="*/ 44 h 74"/>
                  <a:gd name="T12" fmla="*/ 56 w 60"/>
                  <a:gd name="T13" fmla="*/ 48 h 74"/>
                  <a:gd name="T14" fmla="*/ 56 w 60"/>
                  <a:gd name="T15" fmla="*/ 48 h 74"/>
                  <a:gd name="T16" fmla="*/ 58 w 60"/>
                  <a:gd name="T17" fmla="*/ 52 h 74"/>
                  <a:gd name="T18" fmla="*/ 60 w 60"/>
                  <a:gd name="T19" fmla="*/ 56 h 74"/>
                  <a:gd name="T20" fmla="*/ 60 w 60"/>
                  <a:gd name="T21" fmla="*/ 62 h 74"/>
                  <a:gd name="T22" fmla="*/ 60 w 60"/>
                  <a:gd name="T23" fmla="*/ 62 h 74"/>
                  <a:gd name="T24" fmla="*/ 58 w 60"/>
                  <a:gd name="T25" fmla="*/ 68 h 74"/>
                  <a:gd name="T26" fmla="*/ 58 w 60"/>
                  <a:gd name="T27" fmla="*/ 68 h 74"/>
                  <a:gd name="T28" fmla="*/ 58 w 60"/>
                  <a:gd name="T29" fmla="*/ 70 h 74"/>
                  <a:gd name="T30" fmla="*/ 58 w 60"/>
                  <a:gd name="T31" fmla="*/ 74 h 74"/>
                  <a:gd name="T32" fmla="*/ 54 w 60"/>
                  <a:gd name="T33" fmla="*/ 74 h 74"/>
                  <a:gd name="T34" fmla="*/ 48 w 60"/>
                  <a:gd name="T35" fmla="*/ 70 h 74"/>
                  <a:gd name="T36" fmla="*/ 48 w 60"/>
                  <a:gd name="T37" fmla="*/ 70 h 74"/>
                  <a:gd name="T38" fmla="*/ 28 w 60"/>
                  <a:gd name="T39" fmla="*/ 52 h 74"/>
                  <a:gd name="T40" fmla="*/ 20 w 60"/>
                  <a:gd name="T41" fmla="*/ 44 h 74"/>
                  <a:gd name="T42" fmla="*/ 12 w 60"/>
                  <a:gd name="T43" fmla="*/ 40 h 74"/>
                  <a:gd name="T44" fmla="*/ 12 w 60"/>
                  <a:gd name="T45" fmla="*/ 40 h 74"/>
                  <a:gd name="T46" fmla="*/ 6 w 60"/>
                  <a:gd name="T47" fmla="*/ 38 h 74"/>
                  <a:gd name="T48" fmla="*/ 2 w 60"/>
                  <a:gd name="T49" fmla="*/ 36 h 74"/>
                  <a:gd name="T50" fmla="*/ 0 w 60"/>
                  <a:gd name="T51" fmla="*/ 34 h 74"/>
                  <a:gd name="T52" fmla="*/ 0 w 60"/>
                  <a:gd name="T53" fmla="*/ 28 h 74"/>
                  <a:gd name="T54" fmla="*/ 0 w 60"/>
                  <a:gd name="T55" fmla="*/ 28 h 74"/>
                  <a:gd name="T56" fmla="*/ 2 w 60"/>
                  <a:gd name="T57" fmla="*/ 14 h 74"/>
                  <a:gd name="T58" fmla="*/ 2 w 60"/>
                  <a:gd name="T59" fmla="*/ 4 h 74"/>
                  <a:gd name="T60" fmla="*/ 2 w 60"/>
                  <a:gd name="T61" fmla="*/ 4 h 74"/>
                  <a:gd name="T62" fmla="*/ 4 w 60"/>
                  <a:gd name="T63" fmla="*/ 2 h 74"/>
                  <a:gd name="T64" fmla="*/ 6 w 60"/>
                  <a:gd name="T65" fmla="*/ 0 h 74"/>
                  <a:gd name="T66" fmla="*/ 10 w 60"/>
                  <a:gd name="T67" fmla="*/ 0 h 74"/>
                  <a:gd name="T68" fmla="*/ 10 w 60"/>
                  <a:gd name="T69" fmla="*/ 0 h 74"/>
                  <a:gd name="T70" fmla="*/ 26 w 60"/>
                  <a:gd name="T71" fmla="*/ 12 h 74"/>
                  <a:gd name="T72" fmla="*/ 34 w 60"/>
                  <a:gd name="T73" fmla="*/ 18 h 74"/>
                  <a:gd name="T74" fmla="*/ 34 w 60"/>
                  <a:gd name="T75" fmla="*/ 1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74">
                    <a:moveTo>
                      <a:pt x="34" y="18"/>
                    </a:moveTo>
                    <a:lnTo>
                      <a:pt x="34" y="18"/>
                    </a:lnTo>
                    <a:lnTo>
                      <a:pt x="38" y="24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52" y="44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8" y="52"/>
                    </a:lnTo>
                    <a:lnTo>
                      <a:pt x="60" y="56"/>
                    </a:lnTo>
                    <a:lnTo>
                      <a:pt x="60" y="62"/>
                    </a:lnTo>
                    <a:lnTo>
                      <a:pt x="60" y="62"/>
                    </a:lnTo>
                    <a:lnTo>
                      <a:pt x="58" y="68"/>
                    </a:lnTo>
                    <a:lnTo>
                      <a:pt x="58" y="68"/>
                    </a:lnTo>
                    <a:lnTo>
                      <a:pt x="58" y="70"/>
                    </a:lnTo>
                    <a:lnTo>
                      <a:pt x="58" y="74"/>
                    </a:lnTo>
                    <a:lnTo>
                      <a:pt x="54" y="74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28" y="52"/>
                    </a:lnTo>
                    <a:lnTo>
                      <a:pt x="20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6" y="38"/>
                    </a:lnTo>
                    <a:lnTo>
                      <a:pt x="2" y="36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1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6" y="12"/>
                    </a:lnTo>
                    <a:lnTo>
                      <a:pt x="34" y="18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9" name="Freeform 62"/>
              <p:cNvSpPr>
                <a:spLocks/>
              </p:cNvSpPr>
              <p:nvPr/>
            </p:nvSpPr>
            <p:spPr bwMode="auto">
              <a:xfrm>
                <a:off x="1900238" y="3722688"/>
                <a:ext cx="92075" cy="88900"/>
              </a:xfrm>
              <a:custGeom>
                <a:avLst/>
                <a:gdLst>
                  <a:gd name="T0" fmla="*/ 14 w 58"/>
                  <a:gd name="T1" fmla="*/ 2 h 56"/>
                  <a:gd name="T2" fmla="*/ 14 w 58"/>
                  <a:gd name="T3" fmla="*/ 2 h 56"/>
                  <a:gd name="T4" fmla="*/ 24 w 58"/>
                  <a:gd name="T5" fmla="*/ 6 h 56"/>
                  <a:gd name="T6" fmla="*/ 32 w 58"/>
                  <a:gd name="T7" fmla="*/ 12 h 56"/>
                  <a:gd name="T8" fmla="*/ 38 w 58"/>
                  <a:gd name="T9" fmla="*/ 18 h 56"/>
                  <a:gd name="T10" fmla="*/ 38 w 58"/>
                  <a:gd name="T11" fmla="*/ 18 h 56"/>
                  <a:gd name="T12" fmla="*/ 46 w 58"/>
                  <a:gd name="T13" fmla="*/ 26 h 56"/>
                  <a:gd name="T14" fmla="*/ 50 w 58"/>
                  <a:gd name="T15" fmla="*/ 30 h 56"/>
                  <a:gd name="T16" fmla="*/ 50 w 58"/>
                  <a:gd name="T17" fmla="*/ 30 h 56"/>
                  <a:gd name="T18" fmla="*/ 56 w 58"/>
                  <a:gd name="T19" fmla="*/ 36 h 56"/>
                  <a:gd name="T20" fmla="*/ 58 w 58"/>
                  <a:gd name="T21" fmla="*/ 46 h 56"/>
                  <a:gd name="T22" fmla="*/ 58 w 58"/>
                  <a:gd name="T23" fmla="*/ 46 h 56"/>
                  <a:gd name="T24" fmla="*/ 56 w 58"/>
                  <a:gd name="T25" fmla="*/ 50 h 56"/>
                  <a:gd name="T26" fmla="*/ 54 w 58"/>
                  <a:gd name="T27" fmla="*/ 54 h 56"/>
                  <a:gd name="T28" fmla="*/ 52 w 58"/>
                  <a:gd name="T29" fmla="*/ 56 h 56"/>
                  <a:gd name="T30" fmla="*/ 46 w 58"/>
                  <a:gd name="T31" fmla="*/ 56 h 56"/>
                  <a:gd name="T32" fmla="*/ 46 w 58"/>
                  <a:gd name="T33" fmla="*/ 56 h 56"/>
                  <a:gd name="T34" fmla="*/ 30 w 58"/>
                  <a:gd name="T35" fmla="*/ 50 h 56"/>
                  <a:gd name="T36" fmla="*/ 14 w 58"/>
                  <a:gd name="T37" fmla="*/ 44 h 56"/>
                  <a:gd name="T38" fmla="*/ 14 w 58"/>
                  <a:gd name="T39" fmla="*/ 44 h 56"/>
                  <a:gd name="T40" fmla="*/ 8 w 58"/>
                  <a:gd name="T41" fmla="*/ 44 h 56"/>
                  <a:gd name="T42" fmla="*/ 4 w 58"/>
                  <a:gd name="T43" fmla="*/ 40 h 56"/>
                  <a:gd name="T44" fmla="*/ 2 w 58"/>
                  <a:gd name="T45" fmla="*/ 34 h 56"/>
                  <a:gd name="T46" fmla="*/ 0 w 58"/>
                  <a:gd name="T47" fmla="*/ 28 h 56"/>
                  <a:gd name="T48" fmla="*/ 0 w 58"/>
                  <a:gd name="T49" fmla="*/ 28 h 56"/>
                  <a:gd name="T50" fmla="*/ 0 w 58"/>
                  <a:gd name="T51" fmla="*/ 16 h 56"/>
                  <a:gd name="T52" fmla="*/ 2 w 58"/>
                  <a:gd name="T53" fmla="*/ 6 h 56"/>
                  <a:gd name="T54" fmla="*/ 2 w 58"/>
                  <a:gd name="T55" fmla="*/ 6 h 56"/>
                  <a:gd name="T56" fmla="*/ 2 w 58"/>
                  <a:gd name="T57" fmla="*/ 4 h 56"/>
                  <a:gd name="T58" fmla="*/ 2 w 58"/>
                  <a:gd name="T59" fmla="*/ 2 h 56"/>
                  <a:gd name="T60" fmla="*/ 6 w 58"/>
                  <a:gd name="T61" fmla="*/ 0 h 56"/>
                  <a:gd name="T62" fmla="*/ 14 w 58"/>
                  <a:gd name="T63" fmla="*/ 2 h 56"/>
                  <a:gd name="T64" fmla="*/ 14 w 58"/>
                  <a:gd name="T65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56">
                    <a:moveTo>
                      <a:pt x="14" y="2"/>
                    </a:moveTo>
                    <a:lnTo>
                      <a:pt x="14" y="2"/>
                    </a:lnTo>
                    <a:lnTo>
                      <a:pt x="24" y="6"/>
                    </a:lnTo>
                    <a:lnTo>
                      <a:pt x="32" y="12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46" y="26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6" y="36"/>
                    </a:lnTo>
                    <a:lnTo>
                      <a:pt x="58" y="46"/>
                    </a:lnTo>
                    <a:lnTo>
                      <a:pt x="58" y="46"/>
                    </a:lnTo>
                    <a:lnTo>
                      <a:pt x="56" y="50"/>
                    </a:lnTo>
                    <a:lnTo>
                      <a:pt x="54" y="54"/>
                    </a:lnTo>
                    <a:lnTo>
                      <a:pt x="52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30" y="50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8" y="44"/>
                    </a:lnTo>
                    <a:lnTo>
                      <a:pt x="4" y="40"/>
                    </a:lnTo>
                    <a:lnTo>
                      <a:pt x="2" y="34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1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0" name="Freeform 63"/>
              <p:cNvSpPr>
                <a:spLocks/>
              </p:cNvSpPr>
              <p:nvPr/>
            </p:nvSpPr>
            <p:spPr bwMode="auto">
              <a:xfrm>
                <a:off x="1881188" y="3821113"/>
                <a:ext cx="98425" cy="73025"/>
              </a:xfrm>
              <a:custGeom>
                <a:avLst/>
                <a:gdLst>
                  <a:gd name="T0" fmla="*/ 22 w 62"/>
                  <a:gd name="T1" fmla="*/ 2 h 46"/>
                  <a:gd name="T2" fmla="*/ 22 w 62"/>
                  <a:gd name="T3" fmla="*/ 2 h 46"/>
                  <a:gd name="T4" fmla="*/ 32 w 62"/>
                  <a:gd name="T5" fmla="*/ 8 h 46"/>
                  <a:gd name="T6" fmla="*/ 40 w 62"/>
                  <a:gd name="T7" fmla="*/ 12 h 46"/>
                  <a:gd name="T8" fmla="*/ 46 w 62"/>
                  <a:gd name="T9" fmla="*/ 14 h 46"/>
                  <a:gd name="T10" fmla="*/ 46 w 62"/>
                  <a:gd name="T11" fmla="*/ 14 h 46"/>
                  <a:gd name="T12" fmla="*/ 52 w 62"/>
                  <a:gd name="T13" fmla="*/ 16 h 46"/>
                  <a:gd name="T14" fmla="*/ 58 w 62"/>
                  <a:gd name="T15" fmla="*/ 22 h 46"/>
                  <a:gd name="T16" fmla="*/ 60 w 62"/>
                  <a:gd name="T17" fmla="*/ 28 h 46"/>
                  <a:gd name="T18" fmla="*/ 62 w 62"/>
                  <a:gd name="T19" fmla="*/ 36 h 46"/>
                  <a:gd name="T20" fmla="*/ 62 w 62"/>
                  <a:gd name="T21" fmla="*/ 36 h 46"/>
                  <a:gd name="T22" fmla="*/ 60 w 62"/>
                  <a:gd name="T23" fmla="*/ 42 h 46"/>
                  <a:gd name="T24" fmla="*/ 58 w 62"/>
                  <a:gd name="T25" fmla="*/ 44 h 46"/>
                  <a:gd name="T26" fmla="*/ 52 w 62"/>
                  <a:gd name="T27" fmla="*/ 46 h 46"/>
                  <a:gd name="T28" fmla="*/ 42 w 62"/>
                  <a:gd name="T29" fmla="*/ 44 h 46"/>
                  <a:gd name="T30" fmla="*/ 42 w 62"/>
                  <a:gd name="T31" fmla="*/ 44 h 46"/>
                  <a:gd name="T32" fmla="*/ 28 w 62"/>
                  <a:gd name="T33" fmla="*/ 40 h 46"/>
                  <a:gd name="T34" fmla="*/ 20 w 62"/>
                  <a:gd name="T35" fmla="*/ 42 h 46"/>
                  <a:gd name="T36" fmla="*/ 20 w 62"/>
                  <a:gd name="T37" fmla="*/ 42 h 46"/>
                  <a:gd name="T38" fmla="*/ 12 w 62"/>
                  <a:gd name="T39" fmla="*/ 42 h 46"/>
                  <a:gd name="T40" fmla="*/ 6 w 62"/>
                  <a:gd name="T41" fmla="*/ 40 h 46"/>
                  <a:gd name="T42" fmla="*/ 2 w 62"/>
                  <a:gd name="T43" fmla="*/ 38 h 46"/>
                  <a:gd name="T44" fmla="*/ 0 w 62"/>
                  <a:gd name="T45" fmla="*/ 36 h 46"/>
                  <a:gd name="T46" fmla="*/ 0 w 62"/>
                  <a:gd name="T47" fmla="*/ 32 h 46"/>
                  <a:gd name="T48" fmla="*/ 0 w 62"/>
                  <a:gd name="T49" fmla="*/ 26 h 46"/>
                  <a:gd name="T50" fmla="*/ 0 w 62"/>
                  <a:gd name="T51" fmla="*/ 26 h 46"/>
                  <a:gd name="T52" fmla="*/ 4 w 62"/>
                  <a:gd name="T53" fmla="*/ 8 h 46"/>
                  <a:gd name="T54" fmla="*/ 4 w 62"/>
                  <a:gd name="T55" fmla="*/ 8 h 46"/>
                  <a:gd name="T56" fmla="*/ 4 w 62"/>
                  <a:gd name="T57" fmla="*/ 6 h 46"/>
                  <a:gd name="T58" fmla="*/ 4 w 62"/>
                  <a:gd name="T59" fmla="*/ 2 h 46"/>
                  <a:gd name="T60" fmla="*/ 6 w 62"/>
                  <a:gd name="T61" fmla="*/ 0 h 46"/>
                  <a:gd name="T62" fmla="*/ 10 w 62"/>
                  <a:gd name="T63" fmla="*/ 0 h 46"/>
                  <a:gd name="T64" fmla="*/ 14 w 62"/>
                  <a:gd name="T65" fmla="*/ 0 h 46"/>
                  <a:gd name="T66" fmla="*/ 22 w 62"/>
                  <a:gd name="T67" fmla="*/ 2 h 46"/>
                  <a:gd name="T68" fmla="*/ 22 w 62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46">
                    <a:moveTo>
                      <a:pt x="22" y="2"/>
                    </a:moveTo>
                    <a:lnTo>
                      <a:pt x="22" y="2"/>
                    </a:lnTo>
                    <a:lnTo>
                      <a:pt x="32" y="8"/>
                    </a:lnTo>
                    <a:lnTo>
                      <a:pt x="40" y="12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2" y="16"/>
                    </a:lnTo>
                    <a:lnTo>
                      <a:pt x="58" y="22"/>
                    </a:lnTo>
                    <a:lnTo>
                      <a:pt x="60" y="28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0" y="42"/>
                    </a:lnTo>
                    <a:lnTo>
                      <a:pt x="58" y="44"/>
                    </a:lnTo>
                    <a:lnTo>
                      <a:pt x="52" y="46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28" y="40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12" y="42"/>
                    </a:lnTo>
                    <a:lnTo>
                      <a:pt x="6" y="40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2" y="2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1" name="Freeform 64"/>
              <p:cNvSpPr>
                <a:spLocks/>
              </p:cNvSpPr>
              <p:nvPr/>
            </p:nvSpPr>
            <p:spPr bwMode="auto">
              <a:xfrm>
                <a:off x="1862138" y="3910013"/>
                <a:ext cx="92075" cy="98425"/>
              </a:xfrm>
              <a:custGeom>
                <a:avLst/>
                <a:gdLst>
                  <a:gd name="T0" fmla="*/ 24 w 58"/>
                  <a:gd name="T1" fmla="*/ 10 h 62"/>
                  <a:gd name="T2" fmla="*/ 24 w 58"/>
                  <a:gd name="T3" fmla="*/ 10 h 62"/>
                  <a:gd name="T4" fmla="*/ 30 w 58"/>
                  <a:gd name="T5" fmla="*/ 18 h 62"/>
                  <a:gd name="T6" fmla="*/ 36 w 58"/>
                  <a:gd name="T7" fmla="*/ 26 h 62"/>
                  <a:gd name="T8" fmla="*/ 40 w 58"/>
                  <a:gd name="T9" fmla="*/ 28 h 62"/>
                  <a:gd name="T10" fmla="*/ 44 w 58"/>
                  <a:gd name="T11" fmla="*/ 30 h 62"/>
                  <a:gd name="T12" fmla="*/ 44 w 58"/>
                  <a:gd name="T13" fmla="*/ 30 h 62"/>
                  <a:gd name="T14" fmla="*/ 50 w 58"/>
                  <a:gd name="T15" fmla="*/ 32 h 62"/>
                  <a:gd name="T16" fmla="*/ 54 w 58"/>
                  <a:gd name="T17" fmla="*/ 36 h 62"/>
                  <a:gd name="T18" fmla="*/ 58 w 58"/>
                  <a:gd name="T19" fmla="*/ 40 h 62"/>
                  <a:gd name="T20" fmla="*/ 58 w 58"/>
                  <a:gd name="T21" fmla="*/ 44 h 62"/>
                  <a:gd name="T22" fmla="*/ 58 w 58"/>
                  <a:gd name="T23" fmla="*/ 44 h 62"/>
                  <a:gd name="T24" fmla="*/ 58 w 58"/>
                  <a:gd name="T25" fmla="*/ 52 h 62"/>
                  <a:gd name="T26" fmla="*/ 58 w 58"/>
                  <a:gd name="T27" fmla="*/ 56 h 62"/>
                  <a:gd name="T28" fmla="*/ 58 w 58"/>
                  <a:gd name="T29" fmla="*/ 56 h 62"/>
                  <a:gd name="T30" fmla="*/ 56 w 58"/>
                  <a:gd name="T31" fmla="*/ 60 h 62"/>
                  <a:gd name="T32" fmla="*/ 52 w 58"/>
                  <a:gd name="T33" fmla="*/ 62 h 62"/>
                  <a:gd name="T34" fmla="*/ 46 w 58"/>
                  <a:gd name="T35" fmla="*/ 62 h 62"/>
                  <a:gd name="T36" fmla="*/ 46 w 58"/>
                  <a:gd name="T37" fmla="*/ 62 h 62"/>
                  <a:gd name="T38" fmla="*/ 34 w 58"/>
                  <a:gd name="T39" fmla="*/ 58 h 62"/>
                  <a:gd name="T40" fmla="*/ 28 w 58"/>
                  <a:gd name="T41" fmla="*/ 56 h 62"/>
                  <a:gd name="T42" fmla="*/ 28 w 58"/>
                  <a:gd name="T43" fmla="*/ 56 h 62"/>
                  <a:gd name="T44" fmla="*/ 16 w 58"/>
                  <a:gd name="T45" fmla="*/ 52 h 62"/>
                  <a:gd name="T46" fmla="*/ 8 w 58"/>
                  <a:gd name="T47" fmla="*/ 46 h 62"/>
                  <a:gd name="T48" fmla="*/ 8 w 58"/>
                  <a:gd name="T49" fmla="*/ 46 h 62"/>
                  <a:gd name="T50" fmla="*/ 4 w 58"/>
                  <a:gd name="T51" fmla="*/ 44 h 62"/>
                  <a:gd name="T52" fmla="*/ 2 w 58"/>
                  <a:gd name="T53" fmla="*/ 40 h 62"/>
                  <a:gd name="T54" fmla="*/ 0 w 58"/>
                  <a:gd name="T55" fmla="*/ 34 h 62"/>
                  <a:gd name="T56" fmla="*/ 0 w 58"/>
                  <a:gd name="T57" fmla="*/ 24 h 62"/>
                  <a:gd name="T58" fmla="*/ 0 w 58"/>
                  <a:gd name="T59" fmla="*/ 24 h 62"/>
                  <a:gd name="T60" fmla="*/ 2 w 58"/>
                  <a:gd name="T61" fmla="*/ 10 h 62"/>
                  <a:gd name="T62" fmla="*/ 2 w 58"/>
                  <a:gd name="T63" fmla="*/ 10 h 62"/>
                  <a:gd name="T64" fmla="*/ 4 w 58"/>
                  <a:gd name="T65" fmla="*/ 8 h 62"/>
                  <a:gd name="T66" fmla="*/ 6 w 58"/>
                  <a:gd name="T67" fmla="*/ 2 h 62"/>
                  <a:gd name="T68" fmla="*/ 10 w 58"/>
                  <a:gd name="T69" fmla="*/ 0 h 62"/>
                  <a:gd name="T70" fmla="*/ 12 w 58"/>
                  <a:gd name="T71" fmla="*/ 2 h 62"/>
                  <a:gd name="T72" fmla="*/ 18 w 58"/>
                  <a:gd name="T73" fmla="*/ 4 h 62"/>
                  <a:gd name="T74" fmla="*/ 24 w 58"/>
                  <a:gd name="T75" fmla="*/ 10 h 62"/>
                  <a:gd name="T76" fmla="*/ 24 w 58"/>
                  <a:gd name="T7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" h="62">
                    <a:moveTo>
                      <a:pt x="24" y="10"/>
                    </a:moveTo>
                    <a:lnTo>
                      <a:pt x="24" y="10"/>
                    </a:lnTo>
                    <a:lnTo>
                      <a:pt x="30" y="18"/>
                    </a:lnTo>
                    <a:lnTo>
                      <a:pt x="36" y="26"/>
                    </a:lnTo>
                    <a:lnTo>
                      <a:pt x="40" y="28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50" y="32"/>
                    </a:lnTo>
                    <a:lnTo>
                      <a:pt x="54" y="36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52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56" y="60"/>
                    </a:lnTo>
                    <a:lnTo>
                      <a:pt x="52" y="62"/>
                    </a:lnTo>
                    <a:lnTo>
                      <a:pt x="46" y="62"/>
                    </a:lnTo>
                    <a:lnTo>
                      <a:pt x="46" y="62"/>
                    </a:lnTo>
                    <a:lnTo>
                      <a:pt x="34" y="58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16" y="52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4" y="44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8" y="4"/>
                    </a:lnTo>
                    <a:lnTo>
                      <a:pt x="24" y="10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2" name="Freeform 65"/>
              <p:cNvSpPr>
                <a:spLocks/>
              </p:cNvSpPr>
              <p:nvPr/>
            </p:nvSpPr>
            <p:spPr bwMode="auto">
              <a:xfrm>
                <a:off x="1830388" y="4040188"/>
                <a:ext cx="117475" cy="117475"/>
              </a:xfrm>
              <a:custGeom>
                <a:avLst/>
                <a:gdLst>
                  <a:gd name="T0" fmla="*/ 34 w 74"/>
                  <a:gd name="T1" fmla="*/ 10 h 74"/>
                  <a:gd name="T2" fmla="*/ 34 w 74"/>
                  <a:gd name="T3" fmla="*/ 10 h 74"/>
                  <a:gd name="T4" fmla="*/ 42 w 74"/>
                  <a:gd name="T5" fmla="*/ 16 h 74"/>
                  <a:gd name="T6" fmla="*/ 48 w 74"/>
                  <a:gd name="T7" fmla="*/ 20 h 74"/>
                  <a:gd name="T8" fmla="*/ 54 w 74"/>
                  <a:gd name="T9" fmla="*/ 20 h 74"/>
                  <a:gd name="T10" fmla="*/ 54 w 74"/>
                  <a:gd name="T11" fmla="*/ 20 h 74"/>
                  <a:gd name="T12" fmla="*/ 62 w 74"/>
                  <a:gd name="T13" fmla="*/ 22 h 74"/>
                  <a:gd name="T14" fmla="*/ 68 w 74"/>
                  <a:gd name="T15" fmla="*/ 24 h 74"/>
                  <a:gd name="T16" fmla="*/ 74 w 74"/>
                  <a:gd name="T17" fmla="*/ 30 h 74"/>
                  <a:gd name="T18" fmla="*/ 74 w 74"/>
                  <a:gd name="T19" fmla="*/ 40 h 74"/>
                  <a:gd name="T20" fmla="*/ 74 w 74"/>
                  <a:gd name="T21" fmla="*/ 40 h 74"/>
                  <a:gd name="T22" fmla="*/ 74 w 74"/>
                  <a:gd name="T23" fmla="*/ 58 h 74"/>
                  <a:gd name="T24" fmla="*/ 74 w 74"/>
                  <a:gd name="T25" fmla="*/ 64 h 74"/>
                  <a:gd name="T26" fmla="*/ 74 w 74"/>
                  <a:gd name="T27" fmla="*/ 64 h 74"/>
                  <a:gd name="T28" fmla="*/ 74 w 74"/>
                  <a:gd name="T29" fmla="*/ 66 h 74"/>
                  <a:gd name="T30" fmla="*/ 72 w 74"/>
                  <a:gd name="T31" fmla="*/ 70 h 74"/>
                  <a:gd name="T32" fmla="*/ 68 w 74"/>
                  <a:gd name="T33" fmla="*/ 74 h 74"/>
                  <a:gd name="T34" fmla="*/ 64 w 74"/>
                  <a:gd name="T35" fmla="*/ 74 h 74"/>
                  <a:gd name="T36" fmla="*/ 58 w 74"/>
                  <a:gd name="T37" fmla="*/ 74 h 74"/>
                  <a:gd name="T38" fmla="*/ 58 w 74"/>
                  <a:gd name="T39" fmla="*/ 74 h 74"/>
                  <a:gd name="T40" fmla="*/ 44 w 74"/>
                  <a:gd name="T41" fmla="*/ 68 h 74"/>
                  <a:gd name="T42" fmla="*/ 38 w 74"/>
                  <a:gd name="T43" fmla="*/ 64 h 74"/>
                  <a:gd name="T44" fmla="*/ 38 w 74"/>
                  <a:gd name="T45" fmla="*/ 64 h 74"/>
                  <a:gd name="T46" fmla="*/ 34 w 74"/>
                  <a:gd name="T47" fmla="*/ 62 h 74"/>
                  <a:gd name="T48" fmla="*/ 30 w 74"/>
                  <a:gd name="T49" fmla="*/ 60 h 74"/>
                  <a:gd name="T50" fmla="*/ 24 w 74"/>
                  <a:gd name="T51" fmla="*/ 58 h 74"/>
                  <a:gd name="T52" fmla="*/ 18 w 74"/>
                  <a:gd name="T53" fmla="*/ 54 h 74"/>
                  <a:gd name="T54" fmla="*/ 18 w 74"/>
                  <a:gd name="T55" fmla="*/ 54 h 74"/>
                  <a:gd name="T56" fmla="*/ 16 w 74"/>
                  <a:gd name="T57" fmla="*/ 50 h 74"/>
                  <a:gd name="T58" fmla="*/ 12 w 74"/>
                  <a:gd name="T59" fmla="*/ 48 h 74"/>
                  <a:gd name="T60" fmla="*/ 8 w 74"/>
                  <a:gd name="T61" fmla="*/ 46 h 74"/>
                  <a:gd name="T62" fmla="*/ 8 w 74"/>
                  <a:gd name="T63" fmla="*/ 46 h 74"/>
                  <a:gd name="T64" fmla="*/ 6 w 74"/>
                  <a:gd name="T65" fmla="*/ 46 h 74"/>
                  <a:gd name="T66" fmla="*/ 2 w 74"/>
                  <a:gd name="T67" fmla="*/ 42 h 74"/>
                  <a:gd name="T68" fmla="*/ 0 w 74"/>
                  <a:gd name="T69" fmla="*/ 36 h 74"/>
                  <a:gd name="T70" fmla="*/ 0 w 74"/>
                  <a:gd name="T71" fmla="*/ 30 h 74"/>
                  <a:gd name="T72" fmla="*/ 2 w 74"/>
                  <a:gd name="T73" fmla="*/ 24 h 74"/>
                  <a:gd name="T74" fmla="*/ 2 w 74"/>
                  <a:gd name="T75" fmla="*/ 24 h 74"/>
                  <a:gd name="T76" fmla="*/ 6 w 74"/>
                  <a:gd name="T77" fmla="*/ 4 h 74"/>
                  <a:gd name="T78" fmla="*/ 6 w 74"/>
                  <a:gd name="T79" fmla="*/ 4 h 74"/>
                  <a:gd name="T80" fmla="*/ 8 w 74"/>
                  <a:gd name="T81" fmla="*/ 2 h 74"/>
                  <a:gd name="T82" fmla="*/ 14 w 74"/>
                  <a:gd name="T83" fmla="*/ 0 h 74"/>
                  <a:gd name="T84" fmla="*/ 18 w 74"/>
                  <a:gd name="T85" fmla="*/ 0 h 74"/>
                  <a:gd name="T86" fmla="*/ 22 w 74"/>
                  <a:gd name="T87" fmla="*/ 0 h 74"/>
                  <a:gd name="T88" fmla="*/ 28 w 74"/>
                  <a:gd name="T89" fmla="*/ 4 h 74"/>
                  <a:gd name="T90" fmla="*/ 34 w 74"/>
                  <a:gd name="T91" fmla="*/ 10 h 74"/>
                  <a:gd name="T92" fmla="*/ 34 w 74"/>
                  <a:gd name="T93" fmla="*/ 1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74">
                    <a:moveTo>
                      <a:pt x="34" y="10"/>
                    </a:moveTo>
                    <a:lnTo>
                      <a:pt x="34" y="10"/>
                    </a:lnTo>
                    <a:lnTo>
                      <a:pt x="42" y="16"/>
                    </a:lnTo>
                    <a:lnTo>
                      <a:pt x="48" y="20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62" y="22"/>
                    </a:lnTo>
                    <a:lnTo>
                      <a:pt x="68" y="24"/>
                    </a:lnTo>
                    <a:lnTo>
                      <a:pt x="74" y="30"/>
                    </a:lnTo>
                    <a:lnTo>
                      <a:pt x="74" y="40"/>
                    </a:lnTo>
                    <a:lnTo>
                      <a:pt x="74" y="40"/>
                    </a:lnTo>
                    <a:lnTo>
                      <a:pt x="74" y="58"/>
                    </a:lnTo>
                    <a:lnTo>
                      <a:pt x="74" y="64"/>
                    </a:lnTo>
                    <a:lnTo>
                      <a:pt x="74" y="64"/>
                    </a:lnTo>
                    <a:lnTo>
                      <a:pt x="74" y="66"/>
                    </a:lnTo>
                    <a:lnTo>
                      <a:pt x="72" y="70"/>
                    </a:lnTo>
                    <a:lnTo>
                      <a:pt x="68" y="74"/>
                    </a:lnTo>
                    <a:lnTo>
                      <a:pt x="64" y="74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44" y="68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4" y="62"/>
                    </a:lnTo>
                    <a:lnTo>
                      <a:pt x="30" y="60"/>
                    </a:lnTo>
                    <a:lnTo>
                      <a:pt x="24" y="5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6" y="50"/>
                    </a:lnTo>
                    <a:lnTo>
                      <a:pt x="12" y="4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8" y="4"/>
                    </a:lnTo>
                    <a:lnTo>
                      <a:pt x="34" y="10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3" name="Freeform 66"/>
              <p:cNvSpPr>
                <a:spLocks/>
              </p:cNvSpPr>
              <p:nvPr/>
            </p:nvSpPr>
            <p:spPr bwMode="auto">
              <a:xfrm>
                <a:off x="1795463" y="4170363"/>
                <a:ext cx="130175" cy="107950"/>
              </a:xfrm>
              <a:custGeom>
                <a:avLst/>
                <a:gdLst>
                  <a:gd name="T0" fmla="*/ 38 w 82"/>
                  <a:gd name="T1" fmla="*/ 10 h 68"/>
                  <a:gd name="T2" fmla="*/ 38 w 82"/>
                  <a:gd name="T3" fmla="*/ 10 h 68"/>
                  <a:gd name="T4" fmla="*/ 44 w 82"/>
                  <a:gd name="T5" fmla="*/ 14 h 68"/>
                  <a:gd name="T6" fmla="*/ 56 w 82"/>
                  <a:gd name="T7" fmla="*/ 18 h 68"/>
                  <a:gd name="T8" fmla="*/ 56 w 82"/>
                  <a:gd name="T9" fmla="*/ 18 h 68"/>
                  <a:gd name="T10" fmla="*/ 68 w 82"/>
                  <a:gd name="T11" fmla="*/ 22 h 68"/>
                  <a:gd name="T12" fmla="*/ 76 w 82"/>
                  <a:gd name="T13" fmla="*/ 26 h 68"/>
                  <a:gd name="T14" fmla="*/ 76 w 82"/>
                  <a:gd name="T15" fmla="*/ 26 h 68"/>
                  <a:gd name="T16" fmla="*/ 78 w 82"/>
                  <a:gd name="T17" fmla="*/ 28 h 68"/>
                  <a:gd name="T18" fmla="*/ 80 w 82"/>
                  <a:gd name="T19" fmla="*/ 32 h 68"/>
                  <a:gd name="T20" fmla="*/ 82 w 82"/>
                  <a:gd name="T21" fmla="*/ 38 h 68"/>
                  <a:gd name="T22" fmla="*/ 82 w 82"/>
                  <a:gd name="T23" fmla="*/ 46 h 68"/>
                  <a:gd name="T24" fmla="*/ 82 w 82"/>
                  <a:gd name="T25" fmla="*/ 46 h 68"/>
                  <a:gd name="T26" fmla="*/ 82 w 82"/>
                  <a:gd name="T27" fmla="*/ 56 h 68"/>
                  <a:gd name="T28" fmla="*/ 76 w 82"/>
                  <a:gd name="T29" fmla="*/ 64 h 68"/>
                  <a:gd name="T30" fmla="*/ 70 w 82"/>
                  <a:gd name="T31" fmla="*/ 68 h 68"/>
                  <a:gd name="T32" fmla="*/ 66 w 82"/>
                  <a:gd name="T33" fmla="*/ 68 h 68"/>
                  <a:gd name="T34" fmla="*/ 62 w 82"/>
                  <a:gd name="T35" fmla="*/ 66 h 68"/>
                  <a:gd name="T36" fmla="*/ 62 w 82"/>
                  <a:gd name="T37" fmla="*/ 66 h 68"/>
                  <a:gd name="T38" fmla="*/ 56 w 82"/>
                  <a:gd name="T39" fmla="*/ 64 h 68"/>
                  <a:gd name="T40" fmla="*/ 52 w 82"/>
                  <a:gd name="T41" fmla="*/ 62 h 68"/>
                  <a:gd name="T42" fmla="*/ 48 w 82"/>
                  <a:gd name="T43" fmla="*/ 62 h 68"/>
                  <a:gd name="T44" fmla="*/ 48 w 82"/>
                  <a:gd name="T45" fmla="*/ 62 h 68"/>
                  <a:gd name="T46" fmla="*/ 42 w 82"/>
                  <a:gd name="T47" fmla="*/ 62 h 68"/>
                  <a:gd name="T48" fmla="*/ 36 w 82"/>
                  <a:gd name="T49" fmla="*/ 62 h 68"/>
                  <a:gd name="T50" fmla="*/ 32 w 82"/>
                  <a:gd name="T51" fmla="*/ 58 h 68"/>
                  <a:gd name="T52" fmla="*/ 32 w 82"/>
                  <a:gd name="T53" fmla="*/ 58 h 68"/>
                  <a:gd name="T54" fmla="*/ 28 w 82"/>
                  <a:gd name="T55" fmla="*/ 56 h 68"/>
                  <a:gd name="T56" fmla="*/ 24 w 82"/>
                  <a:gd name="T57" fmla="*/ 54 h 68"/>
                  <a:gd name="T58" fmla="*/ 14 w 82"/>
                  <a:gd name="T59" fmla="*/ 52 h 68"/>
                  <a:gd name="T60" fmla="*/ 14 w 82"/>
                  <a:gd name="T61" fmla="*/ 52 h 68"/>
                  <a:gd name="T62" fmla="*/ 10 w 82"/>
                  <a:gd name="T63" fmla="*/ 50 h 68"/>
                  <a:gd name="T64" fmla="*/ 4 w 82"/>
                  <a:gd name="T65" fmla="*/ 48 h 68"/>
                  <a:gd name="T66" fmla="*/ 2 w 82"/>
                  <a:gd name="T67" fmla="*/ 48 h 68"/>
                  <a:gd name="T68" fmla="*/ 2 w 82"/>
                  <a:gd name="T69" fmla="*/ 44 h 68"/>
                  <a:gd name="T70" fmla="*/ 0 w 82"/>
                  <a:gd name="T71" fmla="*/ 40 h 68"/>
                  <a:gd name="T72" fmla="*/ 2 w 82"/>
                  <a:gd name="T73" fmla="*/ 32 h 68"/>
                  <a:gd name="T74" fmla="*/ 2 w 82"/>
                  <a:gd name="T75" fmla="*/ 32 h 68"/>
                  <a:gd name="T76" fmla="*/ 4 w 82"/>
                  <a:gd name="T77" fmla="*/ 10 h 68"/>
                  <a:gd name="T78" fmla="*/ 4 w 82"/>
                  <a:gd name="T79" fmla="*/ 10 h 68"/>
                  <a:gd name="T80" fmla="*/ 6 w 82"/>
                  <a:gd name="T81" fmla="*/ 6 h 68"/>
                  <a:gd name="T82" fmla="*/ 10 w 82"/>
                  <a:gd name="T83" fmla="*/ 2 h 68"/>
                  <a:gd name="T84" fmla="*/ 16 w 82"/>
                  <a:gd name="T85" fmla="*/ 0 h 68"/>
                  <a:gd name="T86" fmla="*/ 16 w 82"/>
                  <a:gd name="T87" fmla="*/ 0 h 68"/>
                  <a:gd name="T88" fmla="*/ 28 w 82"/>
                  <a:gd name="T89" fmla="*/ 4 h 68"/>
                  <a:gd name="T90" fmla="*/ 38 w 82"/>
                  <a:gd name="T91" fmla="*/ 10 h 68"/>
                  <a:gd name="T92" fmla="*/ 38 w 82"/>
                  <a:gd name="T93" fmla="*/ 1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2" h="68">
                    <a:moveTo>
                      <a:pt x="38" y="10"/>
                    </a:moveTo>
                    <a:lnTo>
                      <a:pt x="38" y="10"/>
                    </a:lnTo>
                    <a:lnTo>
                      <a:pt x="44" y="14"/>
                    </a:lnTo>
                    <a:lnTo>
                      <a:pt x="56" y="18"/>
                    </a:lnTo>
                    <a:lnTo>
                      <a:pt x="56" y="18"/>
                    </a:lnTo>
                    <a:lnTo>
                      <a:pt x="68" y="22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8" y="28"/>
                    </a:lnTo>
                    <a:lnTo>
                      <a:pt x="80" y="32"/>
                    </a:lnTo>
                    <a:lnTo>
                      <a:pt x="82" y="38"/>
                    </a:lnTo>
                    <a:lnTo>
                      <a:pt x="82" y="46"/>
                    </a:lnTo>
                    <a:lnTo>
                      <a:pt x="82" y="46"/>
                    </a:lnTo>
                    <a:lnTo>
                      <a:pt x="82" y="56"/>
                    </a:lnTo>
                    <a:lnTo>
                      <a:pt x="76" y="64"/>
                    </a:lnTo>
                    <a:lnTo>
                      <a:pt x="70" y="68"/>
                    </a:lnTo>
                    <a:lnTo>
                      <a:pt x="66" y="68"/>
                    </a:lnTo>
                    <a:lnTo>
                      <a:pt x="62" y="66"/>
                    </a:lnTo>
                    <a:lnTo>
                      <a:pt x="62" y="66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2" y="62"/>
                    </a:lnTo>
                    <a:lnTo>
                      <a:pt x="36" y="62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28" y="56"/>
                    </a:lnTo>
                    <a:lnTo>
                      <a:pt x="24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0" y="50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38" y="10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4" name="Freeform 67"/>
              <p:cNvSpPr>
                <a:spLocks/>
              </p:cNvSpPr>
              <p:nvPr/>
            </p:nvSpPr>
            <p:spPr bwMode="auto">
              <a:xfrm>
                <a:off x="1776413" y="4291013"/>
                <a:ext cx="139700" cy="111125"/>
              </a:xfrm>
              <a:custGeom>
                <a:avLst/>
                <a:gdLst>
                  <a:gd name="T0" fmla="*/ 36 w 88"/>
                  <a:gd name="T1" fmla="*/ 10 h 70"/>
                  <a:gd name="T2" fmla="*/ 36 w 88"/>
                  <a:gd name="T3" fmla="*/ 10 h 70"/>
                  <a:gd name="T4" fmla="*/ 46 w 88"/>
                  <a:gd name="T5" fmla="*/ 14 h 70"/>
                  <a:gd name="T6" fmla="*/ 58 w 88"/>
                  <a:gd name="T7" fmla="*/ 18 h 70"/>
                  <a:gd name="T8" fmla="*/ 68 w 88"/>
                  <a:gd name="T9" fmla="*/ 20 h 70"/>
                  <a:gd name="T10" fmla="*/ 68 w 88"/>
                  <a:gd name="T11" fmla="*/ 20 h 70"/>
                  <a:gd name="T12" fmla="*/ 76 w 88"/>
                  <a:gd name="T13" fmla="*/ 20 h 70"/>
                  <a:gd name="T14" fmla="*/ 82 w 88"/>
                  <a:gd name="T15" fmla="*/ 24 h 70"/>
                  <a:gd name="T16" fmla="*/ 84 w 88"/>
                  <a:gd name="T17" fmla="*/ 28 h 70"/>
                  <a:gd name="T18" fmla="*/ 88 w 88"/>
                  <a:gd name="T19" fmla="*/ 34 h 70"/>
                  <a:gd name="T20" fmla="*/ 88 w 88"/>
                  <a:gd name="T21" fmla="*/ 34 h 70"/>
                  <a:gd name="T22" fmla="*/ 88 w 88"/>
                  <a:gd name="T23" fmla="*/ 40 h 70"/>
                  <a:gd name="T24" fmla="*/ 88 w 88"/>
                  <a:gd name="T25" fmla="*/ 46 h 70"/>
                  <a:gd name="T26" fmla="*/ 84 w 88"/>
                  <a:gd name="T27" fmla="*/ 54 h 70"/>
                  <a:gd name="T28" fmla="*/ 80 w 88"/>
                  <a:gd name="T29" fmla="*/ 58 h 70"/>
                  <a:gd name="T30" fmla="*/ 80 w 88"/>
                  <a:gd name="T31" fmla="*/ 58 h 70"/>
                  <a:gd name="T32" fmla="*/ 76 w 88"/>
                  <a:gd name="T33" fmla="*/ 64 h 70"/>
                  <a:gd name="T34" fmla="*/ 70 w 88"/>
                  <a:gd name="T35" fmla="*/ 68 h 70"/>
                  <a:gd name="T36" fmla="*/ 66 w 88"/>
                  <a:gd name="T37" fmla="*/ 70 h 70"/>
                  <a:gd name="T38" fmla="*/ 64 w 88"/>
                  <a:gd name="T39" fmla="*/ 70 h 70"/>
                  <a:gd name="T40" fmla="*/ 58 w 88"/>
                  <a:gd name="T41" fmla="*/ 68 h 70"/>
                  <a:gd name="T42" fmla="*/ 54 w 88"/>
                  <a:gd name="T43" fmla="*/ 66 h 70"/>
                  <a:gd name="T44" fmla="*/ 54 w 88"/>
                  <a:gd name="T45" fmla="*/ 66 h 70"/>
                  <a:gd name="T46" fmla="*/ 44 w 88"/>
                  <a:gd name="T47" fmla="*/ 58 h 70"/>
                  <a:gd name="T48" fmla="*/ 32 w 88"/>
                  <a:gd name="T49" fmla="*/ 52 h 70"/>
                  <a:gd name="T50" fmla="*/ 16 w 88"/>
                  <a:gd name="T51" fmla="*/ 48 h 70"/>
                  <a:gd name="T52" fmla="*/ 16 w 88"/>
                  <a:gd name="T53" fmla="*/ 48 h 70"/>
                  <a:gd name="T54" fmla="*/ 12 w 88"/>
                  <a:gd name="T55" fmla="*/ 48 h 70"/>
                  <a:gd name="T56" fmla="*/ 6 w 88"/>
                  <a:gd name="T57" fmla="*/ 44 h 70"/>
                  <a:gd name="T58" fmla="*/ 2 w 88"/>
                  <a:gd name="T59" fmla="*/ 38 h 70"/>
                  <a:gd name="T60" fmla="*/ 0 w 88"/>
                  <a:gd name="T61" fmla="*/ 30 h 70"/>
                  <a:gd name="T62" fmla="*/ 0 w 88"/>
                  <a:gd name="T63" fmla="*/ 30 h 70"/>
                  <a:gd name="T64" fmla="*/ 2 w 88"/>
                  <a:gd name="T65" fmla="*/ 20 h 70"/>
                  <a:gd name="T66" fmla="*/ 2 w 88"/>
                  <a:gd name="T67" fmla="*/ 12 h 70"/>
                  <a:gd name="T68" fmla="*/ 4 w 88"/>
                  <a:gd name="T69" fmla="*/ 6 h 70"/>
                  <a:gd name="T70" fmla="*/ 4 w 88"/>
                  <a:gd name="T71" fmla="*/ 6 h 70"/>
                  <a:gd name="T72" fmla="*/ 6 w 88"/>
                  <a:gd name="T73" fmla="*/ 4 h 70"/>
                  <a:gd name="T74" fmla="*/ 12 w 88"/>
                  <a:gd name="T75" fmla="*/ 0 h 70"/>
                  <a:gd name="T76" fmla="*/ 16 w 88"/>
                  <a:gd name="T77" fmla="*/ 0 h 70"/>
                  <a:gd name="T78" fmla="*/ 22 w 88"/>
                  <a:gd name="T79" fmla="*/ 2 h 70"/>
                  <a:gd name="T80" fmla="*/ 28 w 88"/>
                  <a:gd name="T81" fmla="*/ 4 h 70"/>
                  <a:gd name="T82" fmla="*/ 36 w 88"/>
                  <a:gd name="T83" fmla="*/ 10 h 70"/>
                  <a:gd name="T84" fmla="*/ 36 w 88"/>
                  <a:gd name="T85" fmla="*/ 1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70">
                    <a:moveTo>
                      <a:pt x="36" y="10"/>
                    </a:moveTo>
                    <a:lnTo>
                      <a:pt x="36" y="10"/>
                    </a:lnTo>
                    <a:lnTo>
                      <a:pt x="46" y="14"/>
                    </a:lnTo>
                    <a:lnTo>
                      <a:pt x="58" y="18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76" y="20"/>
                    </a:lnTo>
                    <a:lnTo>
                      <a:pt x="82" y="24"/>
                    </a:lnTo>
                    <a:lnTo>
                      <a:pt x="84" y="28"/>
                    </a:lnTo>
                    <a:lnTo>
                      <a:pt x="88" y="34"/>
                    </a:lnTo>
                    <a:lnTo>
                      <a:pt x="88" y="34"/>
                    </a:lnTo>
                    <a:lnTo>
                      <a:pt x="88" y="40"/>
                    </a:lnTo>
                    <a:lnTo>
                      <a:pt x="88" y="46"/>
                    </a:lnTo>
                    <a:lnTo>
                      <a:pt x="84" y="54"/>
                    </a:lnTo>
                    <a:lnTo>
                      <a:pt x="80" y="58"/>
                    </a:lnTo>
                    <a:lnTo>
                      <a:pt x="80" y="58"/>
                    </a:lnTo>
                    <a:lnTo>
                      <a:pt x="76" y="64"/>
                    </a:lnTo>
                    <a:lnTo>
                      <a:pt x="70" y="68"/>
                    </a:lnTo>
                    <a:lnTo>
                      <a:pt x="66" y="70"/>
                    </a:lnTo>
                    <a:lnTo>
                      <a:pt x="64" y="70"/>
                    </a:lnTo>
                    <a:lnTo>
                      <a:pt x="58" y="68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44" y="58"/>
                    </a:lnTo>
                    <a:lnTo>
                      <a:pt x="32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2" y="48"/>
                    </a:lnTo>
                    <a:lnTo>
                      <a:pt x="6" y="44"/>
                    </a:lnTo>
                    <a:lnTo>
                      <a:pt x="2" y="3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5" name="Freeform 68"/>
              <p:cNvSpPr>
                <a:spLocks/>
              </p:cNvSpPr>
              <p:nvPr/>
            </p:nvSpPr>
            <p:spPr bwMode="auto">
              <a:xfrm>
                <a:off x="1773238" y="4395788"/>
                <a:ext cx="136525" cy="120650"/>
              </a:xfrm>
              <a:custGeom>
                <a:avLst/>
                <a:gdLst>
                  <a:gd name="T0" fmla="*/ 44 w 86"/>
                  <a:gd name="T1" fmla="*/ 22 h 76"/>
                  <a:gd name="T2" fmla="*/ 66 w 86"/>
                  <a:gd name="T3" fmla="*/ 22 h 76"/>
                  <a:gd name="T4" fmla="*/ 66 w 86"/>
                  <a:gd name="T5" fmla="*/ 22 h 76"/>
                  <a:gd name="T6" fmla="*/ 68 w 86"/>
                  <a:gd name="T7" fmla="*/ 22 h 76"/>
                  <a:gd name="T8" fmla="*/ 72 w 86"/>
                  <a:gd name="T9" fmla="*/ 24 h 76"/>
                  <a:gd name="T10" fmla="*/ 80 w 86"/>
                  <a:gd name="T11" fmla="*/ 28 h 76"/>
                  <a:gd name="T12" fmla="*/ 82 w 86"/>
                  <a:gd name="T13" fmla="*/ 32 h 76"/>
                  <a:gd name="T14" fmla="*/ 84 w 86"/>
                  <a:gd name="T15" fmla="*/ 38 h 76"/>
                  <a:gd name="T16" fmla="*/ 84 w 86"/>
                  <a:gd name="T17" fmla="*/ 38 h 76"/>
                  <a:gd name="T18" fmla="*/ 86 w 86"/>
                  <a:gd name="T19" fmla="*/ 48 h 76"/>
                  <a:gd name="T20" fmla="*/ 84 w 86"/>
                  <a:gd name="T21" fmla="*/ 56 h 76"/>
                  <a:gd name="T22" fmla="*/ 82 w 86"/>
                  <a:gd name="T23" fmla="*/ 64 h 76"/>
                  <a:gd name="T24" fmla="*/ 78 w 86"/>
                  <a:gd name="T25" fmla="*/ 70 h 76"/>
                  <a:gd name="T26" fmla="*/ 78 w 86"/>
                  <a:gd name="T27" fmla="*/ 70 h 76"/>
                  <a:gd name="T28" fmla="*/ 74 w 86"/>
                  <a:gd name="T29" fmla="*/ 72 h 76"/>
                  <a:gd name="T30" fmla="*/ 68 w 86"/>
                  <a:gd name="T31" fmla="*/ 76 h 76"/>
                  <a:gd name="T32" fmla="*/ 58 w 86"/>
                  <a:gd name="T33" fmla="*/ 76 h 76"/>
                  <a:gd name="T34" fmla="*/ 46 w 86"/>
                  <a:gd name="T35" fmla="*/ 72 h 76"/>
                  <a:gd name="T36" fmla="*/ 46 w 86"/>
                  <a:gd name="T37" fmla="*/ 72 h 76"/>
                  <a:gd name="T38" fmla="*/ 36 w 86"/>
                  <a:gd name="T39" fmla="*/ 70 h 76"/>
                  <a:gd name="T40" fmla="*/ 36 w 86"/>
                  <a:gd name="T41" fmla="*/ 70 h 76"/>
                  <a:gd name="T42" fmla="*/ 30 w 86"/>
                  <a:gd name="T43" fmla="*/ 68 h 76"/>
                  <a:gd name="T44" fmla="*/ 26 w 86"/>
                  <a:gd name="T45" fmla="*/ 68 h 76"/>
                  <a:gd name="T46" fmla="*/ 24 w 86"/>
                  <a:gd name="T47" fmla="*/ 66 h 76"/>
                  <a:gd name="T48" fmla="*/ 24 w 86"/>
                  <a:gd name="T49" fmla="*/ 66 h 76"/>
                  <a:gd name="T50" fmla="*/ 22 w 86"/>
                  <a:gd name="T51" fmla="*/ 64 h 76"/>
                  <a:gd name="T52" fmla="*/ 18 w 86"/>
                  <a:gd name="T53" fmla="*/ 62 h 76"/>
                  <a:gd name="T54" fmla="*/ 14 w 86"/>
                  <a:gd name="T55" fmla="*/ 62 h 76"/>
                  <a:gd name="T56" fmla="*/ 14 w 86"/>
                  <a:gd name="T57" fmla="*/ 62 h 76"/>
                  <a:gd name="T58" fmla="*/ 12 w 86"/>
                  <a:gd name="T59" fmla="*/ 62 h 76"/>
                  <a:gd name="T60" fmla="*/ 8 w 86"/>
                  <a:gd name="T61" fmla="*/ 60 h 76"/>
                  <a:gd name="T62" fmla="*/ 2 w 86"/>
                  <a:gd name="T63" fmla="*/ 56 h 76"/>
                  <a:gd name="T64" fmla="*/ 0 w 86"/>
                  <a:gd name="T65" fmla="*/ 48 h 76"/>
                  <a:gd name="T66" fmla="*/ 0 w 86"/>
                  <a:gd name="T67" fmla="*/ 48 h 76"/>
                  <a:gd name="T68" fmla="*/ 0 w 86"/>
                  <a:gd name="T69" fmla="*/ 20 h 76"/>
                  <a:gd name="T70" fmla="*/ 2 w 86"/>
                  <a:gd name="T71" fmla="*/ 4 h 76"/>
                  <a:gd name="T72" fmla="*/ 2 w 86"/>
                  <a:gd name="T73" fmla="*/ 4 h 76"/>
                  <a:gd name="T74" fmla="*/ 2 w 86"/>
                  <a:gd name="T75" fmla="*/ 2 h 76"/>
                  <a:gd name="T76" fmla="*/ 2 w 86"/>
                  <a:gd name="T77" fmla="*/ 0 h 76"/>
                  <a:gd name="T78" fmla="*/ 6 w 86"/>
                  <a:gd name="T79" fmla="*/ 0 h 76"/>
                  <a:gd name="T80" fmla="*/ 14 w 86"/>
                  <a:gd name="T81" fmla="*/ 2 h 76"/>
                  <a:gd name="T82" fmla="*/ 14 w 86"/>
                  <a:gd name="T83" fmla="*/ 2 h 76"/>
                  <a:gd name="T84" fmla="*/ 22 w 86"/>
                  <a:gd name="T85" fmla="*/ 8 h 76"/>
                  <a:gd name="T86" fmla="*/ 28 w 86"/>
                  <a:gd name="T87" fmla="*/ 14 h 76"/>
                  <a:gd name="T88" fmla="*/ 36 w 86"/>
                  <a:gd name="T89" fmla="*/ 18 h 76"/>
                  <a:gd name="T90" fmla="*/ 44 w 86"/>
                  <a:gd name="T91" fmla="*/ 22 h 76"/>
                  <a:gd name="T92" fmla="*/ 44 w 86"/>
                  <a:gd name="T93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6" h="76">
                    <a:moveTo>
                      <a:pt x="44" y="22"/>
                    </a:moveTo>
                    <a:lnTo>
                      <a:pt x="66" y="22"/>
                    </a:lnTo>
                    <a:lnTo>
                      <a:pt x="66" y="22"/>
                    </a:lnTo>
                    <a:lnTo>
                      <a:pt x="68" y="22"/>
                    </a:lnTo>
                    <a:lnTo>
                      <a:pt x="72" y="24"/>
                    </a:lnTo>
                    <a:lnTo>
                      <a:pt x="80" y="28"/>
                    </a:lnTo>
                    <a:lnTo>
                      <a:pt x="82" y="32"/>
                    </a:lnTo>
                    <a:lnTo>
                      <a:pt x="84" y="38"/>
                    </a:lnTo>
                    <a:lnTo>
                      <a:pt x="84" y="38"/>
                    </a:lnTo>
                    <a:lnTo>
                      <a:pt x="86" y="48"/>
                    </a:lnTo>
                    <a:lnTo>
                      <a:pt x="84" y="56"/>
                    </a:lnTo>
                    <a:lnTo>
                      <a:pt x="82" y="64"/>
                    </a:lnTo>
                    <a:lnTo>
                      <a:pt x="78" y="70"/>
                    </a:lnTo>
                    <a:lnTo>
                      <a:pt x="78" y="70"/>
                    </a:lnTo>
                    <a:lnTo>
                      <a:pt x="74" y="72"/>
                    </a:lnTo>
                    <a:lnTo>
                      <a:pt x="68" y="76"/>
                    </a:lnTo>
                    <a:lnTo>
                      <a:pt x="58" y="7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0" y="68"/>
                    </a:lnTo>
                    <a:lnTo>
                      <a:pt x="26" y="68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22" y="64"/>
                    </a:lnTo>
                    <a:lnTo>
                      <a:pt x="18" y="62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2" y="62"/>
                    </a:lnTo>
                    <a:lnTo>
                      <a:pt x="8" y="60"/>
                    </a:lnTo>
                    <a:lnTo>
                      <a:pt x="2" y="5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2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2" y="8"/>
                    </a:lnTo>
                    <a:lnTo>
                      <a:pt x="28" y="14"/>
                    </a:lnTo>
                    <a:lnTo>
                      <a:pt x="36" y="18"/>
                    </a:lnTo>
                    <a:lnTo>
                      <a:pt x="44" y="22"/>
                    </a:lnTo>
                    <a:lnTo>
                      <a:pt x="44" y="2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6" name="Freeform 69"/>
              <p:cNvSpPr>
                <a:spLocks/>
              </p:cNvSpPr>
              <p:nvPr/>
            </p:nvSpPr>
            <p:spPr bwMode="auto">
              <a:xfrm>
                <a:off x="1782763" y="4525963"/>
                <a:ext cx="130175" cy="123825"/>
              </a:xfrm>
              <a:custGeom>
                <a:avLst/>
                <a:gdLst>
                  <a:gd name="T0" fmla="*/ 64 w 82"/>
                  <a:gd name="T1" fmla="*/ 28 h 78"/>
                  <a:gd name="T2" fmla="*/ 64 w 82"/>
                  <a:gd name="T3" fmla="*/ 28 h 78"/>
                  <a:gd name="T4" fmla="*/ 72 w 82"/>
                  <a:gd name="T5" fmla="*/ 32 h 78"/>
                  <a:gd name="T6" fmla="*/ 78 w 82"/>
                  <a:gd name="T7" fmla="*/ 38 h 78"/>
                  <a:gd name="T8" fmla="*/ 80 w 82"/>
                  <a:gd name="T9" fmla="*/ 40 h 78"/>
                  <a:gd name="T10" fmla="*/ 82 w 82"/>
                  <a:gd name="T11" fmla="*/ 44 h 78"/>
                  <a:gd name="T12" fmla="*/ 82 w 82"/>
                  <a:gd name="T13" fmla="*/ 44 h 78"/>
                  <a:gd name="T14" fmla="*/ 82 w 82"/>
                  <a:gd name="T15" fmla="*/ 68 h 78"/>
                  <a:gd name="T16" fmla="*/ 82 w 82"/>
                  <a:gd name="T17" fmla="*/ 68 h 78"/>
                  <a:gd name="T18" fmla="*/ 82 w 82"/>
                  <a:gd name="T19" fmla="*/ 70 h 78"/>
                  <a:gd name="T20" fmla="*/ 78 w 82"/>
                  <a:gd name="T21" fmla="*/ 74 h 78"/>
                  <a:gd name="T22" fmla="*/ 72 w 82"/>
                  <a:gd name="T23" fmla="*/ 78 h 78"/>
                  <a:gd name="T24" fmla="*/ 68 w 82"/>
                  <a:gd name="T25" fmla="*/ 78 h 78"/>
                  <a:gd name="T26" fmla="*/ 62 w 82"/>
                  <a:gd name="T27" fmla="*/ 78 h 78"/>
                  <a:gd name="T28" fmla="*/ 62 w 82"/>
                  <a:gd name="T29" fmla="*/ 78 h 78"/>
                  <a:gd name="T30" fmla="*/ 36 w 82"/>
                  <a:gd name="T31" fmla="*/ 72 h 78"/>
                  <a:gd name="T32" fmla="*/ 24 w 82"/>
                  <a:gd name="T33" fmla="*/ 70 h 78"/>
                  <a:gd name="T34" fmla="*/ 24 w 82"/>
                  <a:gd name="T35" fmla="*/ 70 h 78"/>
                  <a:gd name="T36" fmla="*/ 18 w 82"/>
                  <a:gd name="T37" fmla="*/ 70 h 78"/>
                  <a:gd name="T38" fmla="*/ 14 w 82"/>
                  <a:gd name="T39" fmla="*/ 70 h 78"/>
                  <a:gd name="T40" fmla="*/ 10 w 82"/>
                  <a:gd name="T41" fmla="*/ 64 h 78"/>
                  <a:gd name="T42" fmla="*/ 6 w 82"/>
                  <a:gd name="T43" fmla="*/ 54 h 78"/>
                  <a:gd name="T44" fmla="*/ 6 w 82"/>
                  <a:gd name="T45" fmla="*/ 54 h 78"/>
                  <a:gd name="T46" fmla="*/ 0 w 82"/>
                  <a:gd name="T47" fmla="*/ 10 h 78"/>
                  <a:gd name="T48" fmla="*/ 0 w 82"/>
                  <a:gd name="T49" fmla="*/ 10 h 78"/>
                  <a:gd name="T50" fmla="*/ 0 w 82"/>
                  <a:gd name="T51" fmla="*/ 8 h 78"/>
                  <a:gd name="T52" fmla="*/ 0 w 82"/>
                  <a:gd name="T53" fmla="*/ 4 h 78"/>
                  <a:gd name="T54" fmla="*/ 2 w 82"/>
                  <a:gd name="T55" fmla="*/ 2 h 78"/>
                  <a:gd name="T56" fmla="*/ 10 w 82"/>
                  <a:gd name="T57" fmla="*/ 0 h 78"/>
                  <a:gd name="T58" fmla="*/ 10 w 82"/>
                  <a:gd name="T59" fmla="*/ 0 h 78"/>
                  <a:gd name="T60" fmla="*/ 18 w 82"/>
                  <a:gd name="T61" fmla="*/ 0 h 78"/>
                  <a:gd name="T62" fmla="*/ 22 w 82"/>
                  <a:gd name="T63" fmla="*/ 2 h 78"/>
                  <a:gd name="T64" fmla="*/ 26 w 82"/>
                  <a:gd name="T65" fmla="*/ 4 h 78"/>
                  <a:gd name="T66" fmla="*/ 32 w 82"/>
                  <a:gd name="T67" fmla="*/ 10 h 78"/>
                  <a:gd name="T68" fmla="*/ 32 w 82"/>
                  <a:gd name="T69" fmla="*/ 10 h 78"/>
                  <a:gd name="T70" fmla="*/ 38 w 82"/>
                  <a:gd name="T71" fmla="*/ 12 h 78"/>
                  <a:gd name="T72" fmla="*/ 42 w 82"/>
                  <a:gd name="T73" fmla="*/ 14 h 78"/>
                  <a:gd name="T74" fmla="*/ 46 w 82"/>
                  <a:gd name="T75" fmla="*/ 14 h 78"/>
                  <a:gd name="T76" fmla="*/ 46 w 82"/>
                  <a:gd name="T77" fmla="*/ 14 h 78"/>
                  <a:gd name="T78" fmla="*/ 54 w 82"/>
                  <a:gd name="T79" fmla="*/ 20 h 78"/>
                  <a:gd name="T80" fmla="*/ 54 w 82"/>
                  <a:gd name="T81" fmla="*/ 20 h 78"/>
                  <a:gd name="T82" fmla="*/ 60 w 82"/>
                  <a:gd name="T83" fmla="*/ 26 h 78"/>
                  <a:gd name="T84" fmla="*/ 64 w 82"/>
                  <a:gd name="T85" fmla="*/ 28 h 78"/>
                  <a:gd name="T86" fmla="*/ 64 w 82"/>
                  <a:gd name="T87" fmla="*/ 2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" h="78">
                    <a:moveTo>
                      <a:pt x="64" y="28"/>
                    </a:moveTo>
                    <a:lnTo>
                      <a:pt x="64" y="28"/>
                    </a:lnTo>
                    <a:lnTo>
                      <a:pt x="72" y="32"/>
                    </a:lnTo>
                    <a:lnTo>
                      <a:pt x="78" y="38"/>
                    </a:lnTo>
                    <a:lnTo>
                      <a:pt x="80" y="40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82" y="70"/>
                    </a:lnTo>
                    <a:lnTo>
                      <a:pt x="78" y="74"/>
                    </a:lnTo>
                    <a:lnTo>
                      <a:pt x="72" y="78"/>
                    </a:lnTo>
                    <a:lnTo>
                      <a:pt x="68" y="78"/>
                    </a:lnTo>
                    <a:lnTo>
                      <a:pt x="62" y="78"/>
                    </a:lnTo>
                    <a:lnTo>
                      <a:pt x="62" y="78"/>
                    </a:lnTo>
                    <a:lnTo>
                      <a:pt x="36" y="72"/>
                    </a:lnTo>
                    <a:lnTo>
                      <a:pt x="24" y="70"/>
                    </a:lnTo>
                    <a:lnTo>
                      <a:pt x="24" y="70"/>
                    </a:lnTo>
                    <a:lnTo>
                      <a:pt x="18" y="70"/>
                    </a:lnTo>
                    <a:lnTo>
                      <a:pt x="14" y="70"/>
                    </a:lnTo>
                    <a:lnTo>
                      <a:pt x="10" y="6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6" y="4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8" y="12"/>
                    </a:lnTo>
                    <a:lnTo>
                      <a:pt x="42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60" y="26"/>
                    </a:lnTo>
                    <a:lnTo>
                      <a:pt x="64" y="28"/>
                    </a:lnTo>
                    <a:lnTo>
                      <a:pt x="64" y="2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7" name="Freeform 70"/>
              <p:cNvSpPr>
                <a:spLocks/>
              </p:cNvSpPr>
              <p:nvPr/>
            </p:nvSpPr>
            <p:spPr bwMode="auto">
              <a:xfrm>
                <a:off x="1811338" y="4668838"/>
                <a:ext cx="187325" cy="339725"/>
              </a:xfrm>
              <a:custGeom>
                <a:avLst/>
                <a:gdLst>
                  <a:gd name="T0" fmla="*/ 6 w 118"/>
                  <a:gd name="T1" fmla="*/ 10 h 214"/>
                  <a:gd name="T2" fmla="*/ 6 w 118"/>
                  <a:gd name="T3" fmla="*/ 10 h 214"/>
                  <a:gd name="T4" fmla="*/ 20 w 118"/>
                  <a:gd name="T5" fmla="*/ 40 h 214"/>
                  <a:gd name="T6" fmla="*/ 38 w 118"/>
                  <a:gd name="T7" fmla="*/ 68 h 214"/>
                  <a:gd name="T8" fmla="*/ 58 w 118"/>
                  <a:gd name="T9" fmla="*/ 96 h 214"/>
                  <a:gd name="T10" fmla="*/ 58 w 118"/>
                  <a:gd name="T11" fmla="*/ 96 h 214"/>
                  <a:gd name="T12" fmla="*/ 62 w 118"/>
                  <a:gd name="T13" fmla="*/ 106 h 214"/>
                  <a:gd name="T14" fmla="*/ 70 w 118"/>
                  <a:gd name="T15" fmla="*/ 120 h 214"/>
                  <a:gd name="T16" fmla="*/ 70 w 118"/>
                  <a:gd name="T17" fmla="*/ 120 h 214"/>
                  <a:gd name="T18" fmla="*/ 82 w 118"/>
                  <a:gd name="T19" fmla="*/ 140 h 214"/>
                  <a:gd name="T20" fmla="*/ 94 w 118"/>
                  <a:gd name="T21" fmla="*/ 162 h 214"/>
                  <a:gd name="T22" fmla="*/ 94 w 118"/>
                  <a:gd name="T23" fmla="*/ 162 h 214"/>
                  <a:gd name="T24" fmla="*/ 104 w 118"/>
                  <a:gd name="T25" fmla="*/ 190 h 214"/>
                  <a:gd name="T26" fmla="*/ 110 w 118"/>
                  <a:gd name="T27" fmla="*/ 214 h 214"/>
                  <a:gd name="T28" fmla="*/ 110 w 118"/>
                  <a:gd name="T29" fmla="*/ 214 h 214"/>
                  <a:gd name="T30" fmla="*/ 114 w 118"/>
                  <a:gd name="T31" fmla="*/ 202 h 214"/>
                  <a:gd name="T32" fmla="*/ 116 w 118"/>
                  <a:gd name="T33" fmla="*/ 190 h 214"/>
                  <a:gd name="T34" fmla="*/ 118 w 118"/>
                  <a:gd name="T35" fmla="*/ 178 h 214"/>
                  <a:gd name="T36" fmla="*/ 118 w 118"/>
                  <a:gd name="T37" fmla="*/ 178 h 214"/>
                  <a:gd name="T38" fmla="*/ 118 w 118"/>
                  <a:gd name="T39" fmla="*/ 164 h 214"/>
                  <a:gd name="T40" fmla="*/ 116 w 118"/>
                  <a:gd name="T41" fmla="*/ 160 h 214"/>
                  <a:gd name="T42" fmla="*/ 114 w 118"/>
                  <a:gd name="T43" fmla="*/ 158 h 214"/>
                  <a:gd name="T44" fmla="*/ 114 w 118"/>
                  <a:gd name="T45" fmla="*/ 158 h 214"/>
                  <a:gd name="T46" fmla="*/ 110 w 118"/>
                  <a:gd name="T47" fmla="*/ 154 h 214"/>
                  <a:gd name="T48" fmla="*/ 110 w 118"/>
                  <a:gd name="T49" fmla="*/ 148 h 214"/>
                  <a:gd name="T50" fmla="*/ 108 w 118"/>
                  <a:gd name="T51" fmla="*/ 136 h 214"/>
                  <a:gd name="T52" fmla="*/ 108 w 118"/>
                  <a:gd name="T53" fmla="*/ 136 h 214"/>
                  <a:gd name="T54" fmla="*/ 104 w 118"/>
                  <a:gd name="T55" fmla="*/ 126 h 214"/>
                  <a:gd name="T56" fmla="*/ 98 w 118"/>
                  <a:gd name="T57" fmla="*/ 116 h 214"/>
                  <a:gd name="T58" fmla="*/ 98 w 118"/>
                  <a:gd name="T59" fmla="*/ 116 h 214"/>
                  <a:gd name="T60" fmla="*/ 96 w 118"/>
                  <a:gd name="T61" fmla="*/ 112 h 214"/>
                  <a:gd name="T62" fmla="*/ 96 w 118"/>
                  <a:gd name="T63" fmla="*/ 108 h 214"/>
                  <a:gd name="T64" fmla="*/ 94 w 118"/>
                  <a:gd name="T65" fmla="*/ 100 h 214"/>
                  <a:gd name="T66" fmla="*/ 96 w 118"/>
                  <a:gd name="T67" fmla="*/ 92 h 214"/>
                  <a:gd name="T68" fmla="*/ 96 w 118"/>
                  <a:gd name="T69" fmla="*/ 92 h 214"/>
                  <a:gd name="T70" fmla="*/ 98 w 118"/>
                  <a:gd name="T71" fmla="*/ 84 h 214"/>
                  <a:gd name="T72" fmla="*/ 96 w 118"/>
                  <a:gd name="T73" fmla="*/ 76 h 214"/>
                  <a:gd name="T74" fmla="*/ 90 w 118"/>
                  <a:gd name="T75" fmla="*/ 68 h 214"/>
                  <a:gd name="T76" fmla="*/ 82 w 118"/>
                  <a:gd name="T77" fmla="*/ 64 h 214"/>
                  <a:gd name="T78" fmla="*/ 82 w 118"/>
                  <a:gd name="T79" fmla="*/ 64 h 214"/>
                  <a:gd name="T80" fmla="*/ 74 w 118"/>
                  <a:gd name="T81" fmla="*/ 60 h 214"/>
                  <a:gd name="T82" fmla="*/ 68 w 118"/>
                  <a:gd name="T83" fmla="*/ 56 h 214"/>
                  <a:gd name="T84" fmla="*/ 64 w 118"/>
                  <a:gd name="T85" fmla="*/ 50 h 214"/>
                  <a:gd name="T86" fmla="*/ 62 w 118"/>
                  <a:gd name="T87" fmla="*/ 42 h 214"/>
                  <a:gd name="T88" fmla="*/ 62 w 118"/>
                  <a:gd name="T89" fmla="*/ 42 h 214"/>
                  <a:gd name="T90" fmla="*/ 60 w 118"/>
                  <a:gd name="T91" fmla="*/ 34 h 214"/>
                  <a:gd name="T92" fmla="*/ 58 w 118"/>
                  <a:gd name="T93" fmla="*/ 24 h 214"/>
                  <a:gd name="T94" fmla="*/ 54 w 118"/>
                  <a:gd name="T95" fmla="*/ 20 h 214"/>
                  <a:gd name="T96" fmla="*/ 50 w 118"/>
                  <a:gd name="T97" fmla="*/ 16 h 214"/>
                  <a:gd name="T98" fmla="*/ 46 w 118"/>
                  <a:gd name="T99" fmla="*/ 14 h 214"/>
                  <a:gd name="T100" fmla="*/ 40 w 118"/>
                  <a:gd name="T101" fmla="*/ 12 h 214"/>
                  <a:gd name="T102" fmla="*/ 40 w 118"/>
                  <a:gd name="T103" fmla="*/ 12 h 214"/>
                  <a:gd name="T104" fmla="*/ 20 w 118"/>
                  <a:gd name="T105" fmla="*/ 10 h 214"/>
                  <a:gd name="T106" fmla="*/ 18 w 118"/>
                  <a:gd name="T107" fmla="*/ 8 h 214"/>
                  <a:gd name="T108" fmla="*/ 16 w 118"/>
                  <a:gd name="T109" fmla="*/ 6 h 214"/>
                  <a:gd name="T110" fmla="*/ 16 w 118"/>
                  <a:gd name="T111" fmla="*/ 6 h 214"/>
                  <a:gd name="T112" fmla="*/ 12 w 118"/>
                  <a:gd name="T113" fmla="*/ 4 h 214"/>
                  <a:gd name="T114" fmla="*/ 4 w 118"/>
                  <a:gd name="T115" fmla="*/ 0 h 214"/>
                  <a:gd name="T116" fmla="*/ 2 w 118"/>
                  <a:gd name="T117" fmla="*/ 0 h 214"/>
                  <a:gd name="T118" fmla="*/ 0 w 118"/>
                  <a:gd name="T119" fmla="*/ 2 h 214"/>
                  <a:gd name="T120" fmla="*/ 2 w 118"/>
                  <a:gd name="T121" fmla="*/ 6 h 214"/>
                  <a:gd name="T122" fmla="*/ 6 w 118"/>
                  <a:gd name="T123" fmla="*/ 1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" h="214">
                    <a:moveTo>
                      <a:pt x="6" y="10"/>
                    </a:moveTo>
                    <a:lnTo>
                      <a:pt x="6" y="10"/>
                    </a:lnTo>
                    <a:lnTo>
                      <a:pt x="20" y="40"/>
                    </a:lnTo>
                    <a:lnTo>
                      <a:pt x="38" y="68"/>
                    </a:lnTo>
                    <a:lnTo>
                      <a:pt x="58" y="96"/>
                    </a:lnTo>
                    <a:lnTo>
                      <a:pt x="58" y="96"/>
                    </a:lnTo>
                    <a:lnTo>
                      <a:pt x="62" y="106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82" y="140"/>
                    </a:lnTo>
                    <a:lnTo>
                      <a:pt x="94" y="162"/>
                    </a:lnTo>
                    <a:lnTo>
                      <a:pt x="94" y="162"/>
                    </a:lnTo>
                    <a:lnTo>
                      <a:pt x="104" y="190"/>
                    </a:lnTo>
                    <a:lnTo>
                      <a:pt x="110" y="214"/>
                    </a:lnTo>
                    <a:lnTo>
                      <a:pt x="110" y="214"/>
                    </a:lnTo>
                    <a:lnTo>
                      <a:pt x="114" y="202"/>
                    </a:lnTo>
                    <a:lnTo>
                      <a:pt x="116" y="190"/>
                    </a:lnTo>
                    <a:lnTo>
                      <a:pt x="118" y="178"/>
                    </a:lnTo>
                    <a:lnTo>
                      <a:pt x="118" y="178"/>
                    </a:lnTo>
                    <a:lnTo>
                      <a:pt x="118" y="164"/>
                    </a:lnTo>
                    <a:lnTo>
                      <a:pt x="116" y="160"/>
                    </a:lnTo>
                    <a:lnTo>
                      <a:pt x="114" y="158"/>
                    </a:lnTo>
                    <a:lnTo>
                      <a:pt x="114" y="158"/>
                    </a:lnTo>
                    <a:lnTo>
                      <a:pt x="110" y="154"/>
                    </a:lnTo>
                    <a:lnTo>
                      <a:pt x="110" y="148"/>
                    </a:lnTo>
                    <a:lnTo>
                      <a:pt x="108" y="136"/>
                    </a:lnTo>
                    <a:lnTo>
                      <a:pt x="108" y="136"/>
                    </a:lnTo>
                    <a:lnTo>
                      <a:pt x="104" y="12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6" y="112"/>
                    </a:lnTo>
                    <a:lnTo>
                      <a:pt x="96" y="108"/>
                    </a:lnTo>
                    <a:lnTo>
                      <a:pt x="94" y="100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8" y="84"/>
                    </a:lnTo>
                    <a:lnTo>
                      <a:pt x="96" y="76"/>
                    </a:lnTo>
                    <a:lnTo>
                      <a:pt x="90" y="68"/>
                    </a:lnTo>
                    <a:lnTo>
                      <a:pt x="82" y="64"/>
                    </a:lnTo>
                    <a:lnTo>
                      <a:pt x="82" y="64"/>
                    </a:lnTo>
                    <a:lnTo>
                      <a:pt x="74" y="60"/>
                    </a:lnTo>
                    <a:lnTo>
                      <a:pt x="68" y="56"/>
                    </a:lnTo>
                    <a:lnTo>
                      <a:pt x="64" y="5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60" y="34"/>
                    </a:lnTo>
                    <a:lnTo>
                      <a:pt x="58" y="24"/>
                    </a:lnTo>
                    <a:lnTo>
                      <a:pt x="54" y="20"/>
                    </a:lnTo>
                    <a:lnTo>
                      <a:pt x="50" y="16"/>
                    </a:lnTo>
                    <a:lnTo>
                      <a:pt x="46" y="14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2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8" name="Freeform 71"/>
              <p:cNvSpPr>
                <a:spLocks/>
              </p:cNvSpPr>
              <p:nvPr/>
            </p:nvSpPr>
            <p:spPr bwMode="auto">
              <a:xfrm>
                <a:off x="1811338" y="4668838"/>
                <a:ext cx="187325" cy="339725"/>
              </a:xfrm>
              <a:custGeom>
                <a:avLst/>
                <a:gdLst>
                  <a:gd name="T0" fmla="*/ 6 w 118"/>
                  <a:gd name="T1" fmla="*/ 10 h 214"/>
                  <a:gd name="T2" fmla="*/ 6 w 118"/>
                  <a:gd name="T3" fmla="*/ 10 h 214"/>
                  <a:gd name="T4" fmla="*/ 20 w 118"/>
                  <a:gd name="T5" fmla="*/ 40 h 214"/>
                  <a:gd name="T6" fmla="*/ 38 w 118"/>
                  <a:gd name="T7" fmla="*/ 68 h 214"/>
                  <a:gd name="T8" fmla="*/ 58 w 118"/>
                  <a:gd name="T9" fmla="*/ 96 h 214"/>
                  <a:gd name="T10" fmla="*/ 58 w 118"/>
                  <a:gd name="T11" fmla="*/ 96 h 214"/>
                  <a:gd name="T12" fmla="*/ 62 w 118"/>
                  <a:gd name="T13" fmla="*/ 106 h 214"/>
                  <a:gd name="T14" fmla="*/ 70 w 118"/>
                  <a:gd name="T15" fmla="*/ 120 h 214"/>
                  <a:gd name="T16" fmla="*/ 70 w 118"/>
                  <a:gd name="T17" fmla="*/ 120 h 214"/>
                  <a:gd name="T18" fmla="*/ 82 w 118"/>
                  <a:gd name="T19" fmla="*/ 140 h 214"/>
                  <a:gd name="T20" fmla="*/ 94 w 118"/>
                  <a:gd name="T21" fmla="*/ 162 h 214"/>
                  <a:gd name="T22" fmla="*/ 94 w 118"/>
                  <a:gd name="T23" fmla="*/ 162 h 214"/>
                  <a:gd name="T24" fmla="*/ 104 w 118"/>
                  <a:gd name="T25" fmla="*/ 190 h 214"/>
                  <a:gd name="T26" fmla="*/ 110 w 118"/>
                  <a:gd name="T27" fmla="*/ 214 h 214"/>
                  <a:gd name="T28" fmla="*/ 110 w 118"/>
                  <a:gd name="T29" fmla="*/ 214 h 214"/>
                  <a:gd name="T30" fmla="*/ 114 w 118"/>
                  <a:gd name="T31" fmla="*/ 202 h 214"/>
                  <a:gd name="T32" fmla="*/ 116 w 118"/>
                  <a:gd name="T33" fmla="*/ 190 h 214"/>
                  <a:gd name="T34" fmla="*/ 118 w 118"/>
                  <a:gd name="T35" fmla="*/ 178 h 214"/>
                  <a:gd name="T36" fmla="*/ 118 w 118"/>
                  <a:gd name="T37" fmla="*/ 178 h 214"/>
                  <a:gd name="T38" fmla="*/ 118 w 118"/>
                  <a:gd name="T39" fmla="*/ 164 h 214"/>
                  <a:gd name="T40" fmla="*/ 116 w 118"/>
                  <a:gd name="T41" fmla="*/ 160 h 214"/>
                  <a:gd name="T42" fmla="*/ 114 w 118"/>
                  <a:gd name="T43" fmla="*/ 158 h 214"/>
                  <a:gd name="T44" fmla="*/ 114 w 118"/>
                  <a:gd name="T45" fmla="*/ 158 h 214"/>
                  <a:gd name="T46" fmla="*/ 110 w 118"/>
                  <a:gd name="T47" fmla="*/ 154 h 214"/>
                  <a:gd name="T48" fmla="*/ 110 w 118"/>
                  <a:gd name="T49" fmla="*/ 148 h 214"/>
                  <a:gd name="T50" fmla="*/ 108 w 118"/>
                  <a:gd name="T51" fmla="*/ 136 h 214"/>
                  <a:gd name="T52" fmla="*/ 108 w 118"/>
                  <a:gd name="T53" fmla="*/ 136 h 214"/>
                  <a:gd name="T54" fmla="*/ 104 w 118"/>
                  <a:gd name="T55" fmla="*/ 126 h 214"/>
                  <a:gd name="T56" fmla="*/ 98 w 118"/>
                  <a:gd name="T57" fmla="*/ 116 h 214"/>
                  <a:gd name="T58" fmla="*/ 98 w 118"/>
                  <a:gd name="T59" fmla="*/ 116 h 214"/>
                  <a:gd name="T60" fmla="*/ 96 w 118"/>
                  <a:gd name="T61" fmla="*/ 112 h 214"/>
                  <a:gd name="T62" fmla="*/ 96 w 118"/>
                  <a:gd name="T63" fmla="*/ 108 h 214"/>
                  <a:gd name="T64" fmla="*/ 94 w 118"/>
                  <a:gd name="T65" fmla="*/ 100 h 214"/>
                  <a:gd name="T66" fmla="*/ 96 w 118"/>
                  <a:gd name="T67" fmla="*/ 92 h 214"/>
                  <a:gd name="T68" fmla="*/ 96 w 118"/>
                  <a:gd name="T69" fmla="*/ 92 h 214"/>
                  <a:gd name="T70" fmla="*/ 98 w 118"/>
                  <a:gd name="T71" fmla="*/ 84 h 214"/>
                  <a:gd name="T72" fmla="*/ 96 w 118"/>
                  <a:gd name="T73" fmla="*/ 76 h 214"/>
                  <a:gd name="T74" fmla="*/ 90 w 118"/>
                  <a:gd name="T75" fmla="*/ 68 h 214"/>
                  <a:gd name="T76" fmla="*/ 82 w 118"/>
                  <a:gd name="T77" fmla="*/ 64 h 214"/>
                  <a:gd name="T78" fmla="*/ 82 w 118"/>
                  <a:gd name="T79" fmla="*/ 64 h 214"/>
                  <a:gd name="T80" fmla="*/ 74 w 118"/>
                  <a:gd name="T81" fmla="*/ 60 h 214"/>
                  <a:gd name="T82" fmla="*/ 68 w 118"/>
                  <a:gd name="T83" fmla="*/ 56 h 214"/>
                  <a:gd name="T84" fmla="*/ 64 w 118"/>
                  <a:gd name="T85" fmla="*/ 50 h 214"/>
                  <a:gd name="T86" fmla="*/ 62 w 118"/>
                  <a:gd name="T87" fmla="*/ 42 h 214"/>
                  <a:gd name="T88" fmla="*/ 62 w 118"/>
                  <a:gd name="T89" fmla="*/ 42 h 214"/>
                  <a:gd name="T90" fmla="*/ 60 w 118"/>
                  <a:gd name="T91" fmla="*/ 34 h 214"/>
                  <a:gd name="T92" fmla="*/ 58 w 118"/>
                  <a:gd name="T93" fmla="*/ 24 h 214"/>
                  <a:gd name="T94" fmla="*/ 54 w 118"/>
                  <a:gd name="T95" fmla="*/ 20 h 214"/>
                  <a:gd name="T96" fmla="*/ 50 w 118"/>
                  <a:gd name="T97" fmla="*/ 16 h 214"/>
                  <a:gd name="T98" fmla="*/ 46 w 118"/>
                  <a:gd name="T99" fmla="*/ 14 h 214"/>
                  <a:gd name="T100" fmla="*/ 40 w 118"/>
                  <a:gd name="T101" fmla="*/ 12 h 214"/>
                  <a:gd name="T102" fmla="*/ 40 w 118"/>
                  <a:gd name="T103" fmla="*/ 12 h 214"/>
                  <a:gd name="T104" fmla="*/ 20 w 118"/>
                  <a:gd name="T105" fmla="*/ 10 h 214"/>
                  <a:gd name="T106" fmla="*/ 18 w 118"/>
                  <a:gd name="T107" fmla="*/ 8 h 214"/>
                  <a:gd name="T108" fmla="*/ 16 w 118"/>
                  <a:gd name="T109" fmla="*/ 6 h 214"/>
                  <a:gd name="T110" fmla="*/ 16 w 118"/>
                  <a:gd name="T111" fmla="*/ 6 h 214"/>
                  <a:gd name="T112" fmla="*/ 12 w 118"/>
                  <a:gd name="T113" fmla="*/ 4 h 214"/>
                  <a:gd name="T114" fmla="*/ 4 w 118"/>
                  <a:gd name="T115" fmla="*/ 0 h 214"/>
                  <a:gd name="T116" fmla="*/ 2 w 118"/>
                  <a:gd name="T117" fmla="*/ 0 h 214"/>
                  <a:gd name="T118" fmla="*/ 0 w 118"/>
                  <a:gd name="T119" fmla="*/ 2 h 214"/>
                  <a:gd name="T120" fmla="*/ 2 w 118"/>
                  <a:gd name="T121" fmla="*/ 6 h 214"/>
                  <a:gd name="T122" fmla="*/ 6 w 118"/>
                  <a:gd name="T123" fmla="*/ 1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" h="214">
                    <a:moveTo>
                      <a:pt x="6" y="10"/>
                    </a:moveTo>
                    <a:lnTo>
                      <a:pt x="6" y="10"/>
                    </a:lnTo>
                    <a:lnTo>
                      <a:pt x="20" y="40"/>
                    </a:lnTo>
                    <a:lnTo>
                      <a:pt x="38" y="68"/>
                    </a:lnTo>
                    <a:lnTo>
                      <a:pt x="58" y="96"/>
                    </a:lnTo>
                    <a:lnTo>
                      <a:pt x="58" y="96"/>
                    </a:lnTo>
                    <a:lnTo>
                      <a:pt x="62" y="106"/>
                    </a:lnTo>
                    <a:lnTo>
                      <a:pt x="70" y="120"/>
                    </a:lnTo>
                    <a:lnTo>
                      <a:pt x="70" y="120"/>
                    </a:lnTo>
                    <a:lnTo>
                      <a:pt x="82" y="140"/>
                    </a:lnTo>
                    <a:lnTo>
                      <a:pt x="94" y="162"/>
                    </a:lnTo>
                    <a:lnTo>
                      <a:pt x="94" y="162"/>
                    </a:lnTo>
                    <a:lnTo>
                      <a:pt x="104" y="190"/>
                    </a:lnTo>
                    <a:lnTo>
                      <a:pt x="110" y="214"/>
                    </a:lnTo>
                    <a:lnTo>
                      <a:pt x="110" y="214"/>
                    </a:lnTo>
                    <a:lnTo>
                      <a:pt x="114" y="202"/>
                    </a:lnTo>
                    <a:lnTo>
                      <a:pt x="116" y="190"/>
                    </a:lnTo>
                    <a:lnTo>
                      <a:pt x="118" y="178"/>
                    </a:lnTo>
                    <a:lnTo>
                      <a:pt x="118" y="178"/>
                    </a:lnTo>
                    <a:lnTo>
                      <a:pt x="118" y="164"/>
                    </a:lnTo>
                    <a:lnTo>
                      <a:pt x="116" y="160"/>
                    </a:lnTo>
                    <a:lnTo>
                      <a:pt x="114" y="158"/>
                    </a:lnTo>
                    <a:lnTo>
                      <a:pt x="114" y="158"/>
                    </a:lnTo>
                    <a:lnTo>
                      <a:pt x="110" y="154"/>
                    </a:lnTo>
                    <a:lnTo>
                      <a:pt x="110" y="148"/>
                    </a:lnTo>
                    <a:lnTo>
                      <a:pt x="108" y="136"/>
                    </a:lnTo>
                    <a:lnTo>
                      <a:pt x="108" y="136"/>
                    </a:lnTo>
                    <a:lnTo>
                      <a:pt x="104" y="12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6" y="112"/>
                    </a:lnTo>
                    <a:lnTo>
                      <a:pt x="96" y="108"/>
                    </a:lnTo>
                    <a:lnTo>
                      <a:pt x="94" y="100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8" y="84"/>
                    </a:lnTo>
                    <a:lnTo>
                      <a:pt x="96" y="76"/>
                    </a:lnTo>
                    <a:lnTo>
                      <a:pt x="90" y="68"/>
                    </a:lnTo>
                    <a:lnTo>
                      <a:pt x="82" y="64"/>
                    </a:lnTo>
                    <a:lnTo>
                      <a:pt x="82" y="64"/>
                    </a:lnTo>
                    <a:lnTo>
                      <a:pt x="74" y="60"/>
                    </a:lnTo>
                    <a:lnTo>
                      <a:pt x="68" y="56"/>
                    </a:lnTo>
                    <a:lnTo>
                      <a:pt x="64" y="5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60" y="34"/>
                    </a:lnTo>
                    <a:lnTo>
                      <a:pt x="58" y="24"/>
                    </a:lnTo>
                    <a:lnTo>
                      <a:pt x="54" y="20"/>
                    </a:lnTo>
                    <a:lnTo>
                      <a:pt x="50" y="16"/>
                    </a:lnTo>
                    <a:lnTo>
                      <a:pt x="46" y="14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2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2120" name="Picture 7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4438" y="1935163"/>
                <a:ext cx="733425" cy="292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19" name="Freeform 73"/>
              <p:cNvSpPr>
                <a:spLocks/>
              </p:cNvSpPr>
              <p:nvPr/>
            </p:nvSpPr>
            <p:spPr bwMode="auto">
              <a:xfrm>
                <a:off x="1084263" y="1852613"/>
                <a:ext cx="1079500" cy="3397250"/>
              </a:xfrm>
              <a:custGeom>
                <a:avLst/>
                <a:gdLst>
                  <a:gd name="T0" fmla="*/ 94 w 680"/>
                  <a:gd name="T1" fmla="*/ 1832 h 2140"/>
                  <a:gd name="T2" fmla="*/ 48 w 680"/>
                  <a:gd name="T3" fmla="*/ 1494 h 2140"/>
                  <a:gd name="T4" fmla="*/ 42 w 680"/>
                  <a:gd name="T5" fmla="*/ 1222 h 2140"/>
                  <a:gd name="T6" fmla="*/ 158 w 680"/>
                  <a:gd name="T7" fmla="*/ 900 h 2140"/>
                  <a:gd name="T8" fmla="*/ 250 w 680"/>
                  <a:gd name="T9" fmla="*/ 730 h 2140"/>
                  <a:gd name="T10" fmla="*/ 188 w 680"/>
                  <a:gd name="T11" fmla="*/ 582 h 2140"/>
                  <a:gd name="T12" fmla="*/ 110 w 680"/>
                  <a:gd name="T13" fmla="*/ 568 h 2140"/>
                  <a:gd name="T14" fmla="*/ 76 w 680"/>
                  <a:gd name="T15" fmla="*/ 542 h 2140"/>
                  <a:gd name="T16" fmla="*/ 76 w 680"/>
                  <a:gd name="T17" fmla="*/ 502 h 2140"/>
                  <a:gd name="T18" fmla="*/ 64 w 680"/>
                  <a:gd name="T19" fmla="*/ 470 h 2140"/>
                  <a:gd name="T20" fmla="*/ 64 w 680"/>
                  <a:gd name="T21" fmla="*/ 468 h 2140"/>
                  <a:gd name="T22" fmla="*/ 52 w 680"/>
                  <a:gd name="T23" fmla="*/ 450 h 2140"/>
                  <a:gd name="T24" fmla="*/ 58 w 680"/>
                  <a:gd name="T25" fmla="*/ 440 h 2140"/>
                  <a:gd name="T26" fmla="*/ 50 w 680"/>
                  <a:gd name="T27" fmla="*/ 402 h 2140"/>
                  <a:gd name="T28" fmla="*/ 18 w 680"/>
                  <a:gd name="T29" fmla="*/ 382 h 2140"/>
                  <a:gd name="T30" fmla="*/ 26 w 680"/>
                  <a:gd name="T31" fmla="*/ 364 h 2140"/>
                  <a:gd name="T32" fmla="*/ 78 w 680"/>
                  <a:gd name="T33" fmla="*/ 252 h 2140"/>
                  <a:gd name="T34" fmla="*/ 96 w 680"/>
                  <a:gd name="T35" fmla="*/ 130 h 2140"/>
                  <a:gd name="T36" fmla="*/ 296 w 680"/>
                  <a:gd name="T37" fmla="*/ 18 h 2140"/>
                  <a:gd name="T38" fmla="*/ 508 w 680"/>
                  <a:gd name="T39" fmla="*/ 84 h 2140"/>
                  <a:gd name="T40" fmla="*/ 576 w 680"/>
                  <a:gd name="T41" fmla="*/ 264 h 2140"/>
                  <a:gd name="T42" fmla="*/ 478 w 680"/>
                  <a:gd name="T43" fmla="*/ 458 h 2140"/>
                  <a:gd name="T44" fmla="*/ 484 w 680"/>
                  <a:gd name="T45" fmla="*/ 606 h 2140"/>
                  <a:gd name="T46" fmla="*/ 626 w 680"/>
                  <a:gd name="T47" fmla="*/ 864 h 2140"/>
                  <a:gd name="T48" fmla="*/ 622 w 680"/>
                  <a:gd name="T49" fmla="*/ 1180 h 2140"/>
                  <a:gd name="T50" fmla="*/ 542 w 680"/>
                  <a:gd name="T51" fmla="*/ 1664 h 2140"/>
                  <a:gd name="T52" fmla="*/ 624 w 680"/>
                  <a:gd name="T53" fmla="*/ 1894 h 2140"/>
                  <a:gd name="T54" fmla="*/ 656 w 680"/>
                  <a:gd name="T55" fmla="*/ 2130 h 2140"/>
                  <a:gd name="T56" fmla="*/ 672 w 680"/>
                  <a:gd name="T57" fmla="*/ 2132 h 2140"/>
                  <a:gd name="T58" fmla="*/ 640 w 680"/>
                  <a:gd name="T59" fmla="*/ 1886 h 2140"/>
                  <a:gd name="T60" fmla="*/ 558 w 680"/>
                  <a:gd name="T61" fmla="*/ 1664 h 2140"/>
                  <a:gd name="T62" fmla="*/ 638 w 680"/>
                  <a:gd name="T63" fmla="*/ 1182 h 2140"/>
                  <a:gd name="T64" fmla="*/ 642 w 680"/>
                  <a:gd name="T65" fmla="*/ 860 h 2140"/>
                  <a:gd name="T66" fmla="*/ 500 w 680"/>
                  <a:gd name="T67" fmla="*/ 600 h 2140"/>
                  <a:gd name="T68" fmla="*/ 492 w 680"/>
                  <a:gd name="T69" fmla="*/ 464 h 2140"/>
                  <a:gd name="T70" fmla="*/ 568 w 680"/>
                  <a:gd name="T71" fmla="*/ 340 h 2140"/>
                  <a:gd name="T72" fmla="*/ 562 w 680"/>
                  <a:gd name="T73" fmla="*/ 130 h 2140"/>
                  <a:gd name="T74" fmla="*/ 358 w 680"/>
                  <a:gd name="T75" fmla="*/ 2 h 2140"/>
                  <a:gd name="T76" fmla="*/ 132 w 680"/>
                  <a:gd name="T77" fmla="*/ 62 h 2140"/>
                  <a:gd name="T78" fmla="*/ 62 w 680"/>
                  <a:gd name="T79" fmla="*/ 246 h 2140"/>
                  <a:gd name="T80" fmla="*/ 54 w 680"/>
                  <a:gd name="T81" fmla="*/ 298 h 2140"/>
                  <a:gd name="T82" fmla="*/ 2 w 680"/>
                  <a:gd name="T83" fmla="*/ 372 h 2140"/>
                  <a:gd name="T84" fmla="*/ 26 w 680"/>
                  <a:gd name="T85" fmla="*/ 410 h 2140"/>
                  <a:gd name="T86" fmla="*/ 42 w 680"/>
                  <a:gd name="T87" fmla="*/ 424 h 2140"/>
                  <a:gd name="T88" fmla="*/ 42 w 680"/>
                  <a:gd name="T89" fmla="*/ 440 h 2140"/>
                  <a:gd name="T90" fmla="*/ 52 w 680"/>
                  <a:gd name="T91" fmla="*/ 460 h 2140"/>
                  <a:gd name="T92" fmla="*/ 52 w 680"/>
                  <a:gd name="T93" fmla="*/ 458 h 2140"/>
                  <a:gd name="T94" fmla="*/ 46 w 680"/>
                  <a:gd name="T95" fmla="*/ 470 h 2140"/>
                  <a:gd name="T96" fmla="*/ 60 w 680"/>
                  <a:gd name="T97" fmla="*/ 490 h 2140"/>
                  <a:gd name="T98" fmla="*/ 60 w 680"/>
                  <a:gd name="T99" fmla="*/ 502 h 2140"/>
                  <a:gd name="T100" fmla="*/ 62 w 680"/>
                  <a:gd name="T101" fmla="*/ 548 h 2140"/>
                  <a:gd name="T102" fmla="*/ 112 w 680"/>
                  <a:gd name="T103" fmla="*/ 586 h 2140"/>
                  <a:gd name="T104" fmla="*/ 190 w 680"/>
                  <a:gd name="T105" fmla="*/ 602 h 2140"/>
                  <a:gd name="T106" fmla="*/ 232 w 680"/>
                  <a:gd name="T107" fmla="*/ 744 h 2140"/>
                  <a:gd name="T108" fmla="*/ 216 w 680"/>
                  <a:gd name="T109" fmla="*/ 796 h 2140"/>
                  <a:gd name="T110" fmla="*/ 54 w 680"/>
                  <a:gd name="T111" fmla="*/ 1076 h 2140"/>
                  <a:gd name="T112" fmla="*/ 28 w 680"/>
                  <a:gd name="T113" fmla="*/ 1306 h 2140"/>
                  <a:gd name="T114" fmla="*/ 62 w 680"/>
                  <a:gd name="T115" fmla="*/ 1730 h 2140"/>
                  <a:gd name="T116" fmla="*/ 80 w 680"/>
                  <a:gd name="T117" fmla="*/ 2046 h 2140"/>
                  <a:gd name="T118" fmla="*/ 82 w 680"/>
                  <a:gd name="T119" fmla="*/ 2128 h 2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80" h="2140">
                    <a:moveTo>
                      <a:pt x="88" y="2120"/>
                    </a:moveTo>
                    <a:lnTo>
                      <a:pt x="88" y="2120"/>
                    </a:lnTo>
                    <a:lnTo>
                      <a:pt x="96" y="2048"/>
                    </a:lnTo>
                    <a:lnTo>
                      <a:pt x="96" y="2048"/>
                    </a:lnTo>
                    <a:lnTo>
                      <a:pt x="102" y="1986"/>
                    </a:lnTo>
                    <a:lnTo>
                      <a:pt x="106" y="1932"/>
                    </a:lnTo>
                    <a:lnTo>
                      <a:pt x="106" y="1932"/>
                    </a:lnTo>
                    <a:lnTo>
                      <a:pt x="104" y="1920"/>
                    </a:lnTo>
                    <a:lnTo>
                      <a:pt x="104" y="1920"/>
                    </a:lnTo>
                    <a:lnTo>
                      <a:pt x="100" y="1878"/>
                    </a:lnTo>
                    <a:lnTo>
                      <a:pt x="94" y="1832"/>
                    </a:lnTo>
                    <a:lnTo>
                      <a:pt x="94" y="1832"/>
                    </a:lnTo>
                    <a:lnTo>
                      <a:pt x="84" y="1762"/>
                    </a:lnTo>
                    <a:lnTo>
                      <a:pt x="84" y="1762"/>
                    </a:lnTo>
                    <a:lnTo>
                      <a:pt x="78" y="1726"/>
                    </a:lnTo>
                    <a:lnTo>
                      <a:pt x="78" y="1726"/>
                    </a:lnTo>
                    <a:lnTo>
                      <a:pt x="70" y="1684"/>
                    </a:lnTo>
                    <a:lnTo>
                      <a:pt x="60" y="1628"/>
                    </a:lnTo>
                    <a:lnTo>
                      <a:pt x="52" y="1564"/>
                    </a:lnTo>
                    <a:lnTo>
                      <a:pt x="50" y="1530"/>
                    </a:lnTo>
                    <a:lnTo>
                      <a:pt x="48" y="1494"/>
                    </a:lnTo>
                    <a:lnTo>
                      <a:pt x="48" y="1494"/>
                    </a:lnTo>
                    <a:lnTo>
                      <a:pt x="46" y="1350"/>
                    </a:lnTo>
                    <a:lnTo>
                      <a:pt x="46" y="1350"/>
                    </a:lnTo>
                    <a:lnTo>
                      <a:pt x="46" y="1316"/>
                    </a:lnTo>
                    <a:lnTo>
                      <a:pt x="46" y="1316"/>
                    </a:lnTo>
                    <a:lnTo>
                      <a:pt x="46" y="1306"/>
                    </a:lnTo>
                    <a:lnTo>
                      <a:pt x="46" y="1304"/>
                    </a:lnTo>
                    <a:lnTo>
                      <a:pt x="46" y="1304"/>
                    </a:lnTo>
                    <a:lnTo>
                      <a:pt x="46" y="1296"/>
                    </a:lnTo>
                    <a:lnTo>
                      <a:pt x="46" y="1296"/>
                    </a:lnTo>
                    <a:lnTo>
                      <a:pt x="42" y="1222"/>
                    </a:lnTo>
                    <a:lnTo>
                      <a:pt x="42" y="1222"/>
                    </a:lnTo>
                    <a:lnTo>
                      <a:pt x="46" y="1190"/>
                    </a:lnTo>
                    <a:lnTo>
                      <a:pt x="46" y="1190"/>
                    </a:lnTo>
                    <a:lnTo>
                      <a:pt x="52" y="1152"/>
                    </a:lnTo>
                    <a:lnTo>
                      <a:pt x="62" y="1110"/>
                    </a:lnTo>
                    <a:lnTo>
                      <a:pt x="76" y="1064"/>
                    </a:lnTo>
                    <a:lnTo>
                      <a:pt x="90" y="1020"/>
                    </a:lnTo>
                    <a:lnTo>
                      <a:pt x="90" y="1020"/>
                    </a:lnTo>
                    <a:lnTo>
                      <a:pt x="104" y="990"/>
                    </a:lnTo>
                    <a:lnTo>
                      <a:pt x="120" y="958"/>
                    </a:lnTo>
                    <a:lnTo>
                      <a:pt x="138" y="930"/>
                    </a:lnTo>
                    <a:lnTo>
                      <a:pt x="158" y="900"/>
                    </a:lnTo>
                    <a:lnTo>
                      <a:pt x="158" y="900"/>
                    </a:lnTo>
                    <a:lnTo>
                      <a:pt x="198" y="848"/>
                    </a:lnTo>
                    <a:lnTo>
                      <a:pt x="230" y="806"/>
                    </a:lnTo>
                    <a:lnTo>
                      <a:pt x="230" y="806"/>
                    </a:lnTo>
                    <a:lnTo>
                      <a:pt x="230" y="806"/>
                    </a:lnTo>
                    <a:lnTo>
                      <a:pt x="234" y="800"/>
                    </a:lnTo>
                    <a:lnTo>
                      <a:pt x="240" y="784"/>
                    </a:lnTo>
                    <a:lnTo>
                      <a:pt x="246" y="760"/>
                    </a:lnTo>
                    <a:lnTo>
                      <a:pt x="250" y="746"/>
                    </a:lnTo>
                    <a:lnTo>
                      <a:pt x="250" y="730"/>
                    </a:lnTo>
                    <a:lnTo>
                      <a:pt x="250" y="730"/>
                    </a:lnTo>
                    <a:lnTo>
                      <a:pt x="248" y="712"/>
                    </a:lnTo>
                    <a:lnTo>
                      <a:pt x="244" y="690"/>
                    </a:lnTo>
                    <a:lnTo>
                      <a:pt x="244" y="690"/>
                    </a:lnTo>
                    <a:lnTo>
                      <a:pt x="232" y="648"/>
                    </a:lnTo>
                    <a:lnTo>
                      <a:pt x="226" y="628"/>
                    </a:lnTo>
                    <a:lnTo>
                      <a:pt x="218" y="610"/>
                    </a:lnTo>
                    <a:lnTo>
                      <a:pt x="218" y="610"/>
                    </a:lnTo>
                    <a:lnTo>
                      <a:pt x="212" y="602"/>
                    </a:lnTo>
                    <a:lnTo>
                      <a:pt x="204" y="594"/>
                    </a:lnTo>
                    <a:lnTo>
                      <a:pt x="196" y="588"/>
                    </a:lnTo>
                    <a:lnTo>
                      <a:pt x="188" y="582"/>
                    </a:lnTo>
                    <a:lnTo>
                      <a:pt x="188" y="582"/>
                    </a:lnTo>
                    <a:lnTo>
                      <a:pt x="178" y="576"/>
                    </a:lnTo>
                    <a:lnTo>
                      <a:pt x="166" y="572"/>
                    </a:lnTo>
                    <a:lnTo>
                      <a:pt x="154" y="570"/>
                    </a:lnTo>
                    <a:lnTo>
                      <a:pt x="140" y="568"/>
                    </a:lnTo>
                    <a:lnTo>
                      <a:pt x="138" y="568"/>
                    </a:lnTo>
                    <a:lnTo>
                      <a:pt x="138" y="568"/>
                    </a:lnTo>
                    <a:lnTo>
                      <a:pt x="138" y="568"/>
                    </a:lnTo>
                    <a:lnTo>
                      <a:pt x="126" y="570"/>
                    </a:lnTo>
                    <a:lnTo>
                      <a:pt x="126" y="570"/>
                    </a:lnTo>
                    <a:lnTo>
                      <a:pt x="110" y="568"/>
                    </a:lnTo>
                    <a:lnTo>
                      <a:pt x="94" y="564"/>
                    </a:lnTo>
                    <a:lnTo>
                      <a:pt x="94" y="564"/>
                    </a:lnTo>
                    <a:lnTo>
                      <a:pt x="88" y="560"/>
                    </a:lnTo>
                    <a:lnTo>
                      <a:pt x="82" y="556"/>
                    </a:lnTo>
                    <a:lnTo>
                      <a:pt x="82" y="556"/>
                    </a:lnTo>
                    <a:lnTo>
                      <a:pt x="80" y="550"/>
                    </a:lnTo>
                    <a:lnTo>
                      <a:pt x="78" y="544"/>
                    </a:lnTo>
                    <a:lnTo>
                      <a:pt x="76" y="542"/>
                    </a:lnTo>
                    <a:lnTo>
                      <a:pt x="74" y="542"/>
                    </a:lnTo>
                    <a:lnTo>
                      <a:pt x="76" y="542"/>
                    </a:lnTo>
                    <a:lnTo>
                      <a:pt x="76" y="542"/>
                    </a:lnTo>
                    <a:lnTo>
                      <a:pt x="74" y="542"/>
                    </a:lnTo>
                    <a:lnTo>
                      <a:pt x="76" y="542"/>
                    </a:lnTo>
                    <a:lnTo>
                      <a:pt x="76" y="542"/>
                    </a:lnTo>
                    <a:lnTo>
                      <a:pt x="76" y="536"/>
                    </a:lnTo>
                    <a:lnTo>
                      <a:pt x="74" y="522"/>
                    </a:lnTo>
                    <a:lnTo>
                      <a:pt x="74" y="522"/>
                    </a:lnTo>
                    <a:lnTo>
                      <a:pt x="76" y="506"/>
                    </a:lnTo>
                    <a:lnTo>
                      <a:pt x="68" y="504"/>
                    </a:lnTo>
                    <a:lnTo>
                      <a:pt x="76" y="506"/>
                    </a:lnTo>
                    <a:lnTo>
                      <a:pt x="76" y="506"/>
                    </a:lnTo>
                    <a:lnTo>
                      <a:pt x="76" y="502"/>
                    </a:lnTo>
                    <a:lnTo>
                      <a:pt x="78" y="494"/>
                    </a:lnTo>
                    <a:lnTo>
                      <a:pt x="78" y="494"/>
                    </a:lnTo>
                    <a:lnTo>
                      <a:pt x="76" y="486"/>
                    </a:lnTo>
                    <a:lnTo>
                      <a:pt x="76" y="486"/>
                    </a:lnTo>
                    <a:lnTo>
                      <a:pt x="74" y="482"/>
                    </a:lnTo>
                    <a:lnTo>
                      <a:pt x="72" y="478"/>
                    </a:lnTo>
                    <a:lnTo>
                      <a:pt x="72" y="478"/>
                    </a:lnTo>
                    <a:lnTo>
                      <a:pt x="64" y="472"/>
                    </a:lnTo>
                    <a:lnTo>
                      <a:pt x="64" y="472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2" y="470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2" y="470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4" y="470"/>
                    </a:lnTo>
                    <a:lnTo>
                      <a:pt x="64" y="468"/>
                    </a:lnTo>
                    <a:lnTo>
                      <a:pt x="58" y="464"/>
                    </a:lnTo>
                    <a:lnTo>
                      <a:pt x="64" y="468"/>
                    </a:lnTo>
                    <a:lnTo>
                      <a:pt x="64" y="468"/>
                    </a:lnTo>
                    <a:lnTo>
                      <a:pt x="66" y="466"/>
                    </a:lnTo>
                    <a:lnTo>
                      <a:pt x="66" y="466"/>
                    </a:lnTo>
                    <a:lnTo>
                      <a:pt x="68" y="462"/>
                    </a:lnTo>
                    <a:lnTo>
                      <a:pt x="68" y="458"/>
                    </a:lnTo>
                    <a:lnTo>
                      <a:pt x="68" y="458"/>
                    </a:lnTo>
                    <a:lnTo>
                      <a:pt x="68" y="454"/>
                    </a:lnTo>
                    <a:lnTo>
                      <a:pt x="64" y="450"/>
                    </a:lnTo>
                    <a:lnTo>
                      <a:pt x="64" y="450"/>
                    </a:lnTo>
                    <a:lnTo>
                      <a:pt x="60" y="446"/>
                    </a:lnTo>
                    <a:lnTo>
                      <a:pt x="56" y="442"/>
                    </a:lnTo>
                    <a:lnTo>
                      <a:pt x="52" y="450"/>
                    </a:lnTo>
                    <a:lnTo>
                      <a:pt x="56" y="444"/>
                    </a:lnTo>
                    <a:lnTo>
                      <a:pt x="54" y="448"/>
                    </a:lnTo>
                    <a:lnTo>
                      <a:pt x="58" y="446"/>
                    </a:lnTo>
                    <a:lnTo>
                      <a:pt x="58" y="446"/>
                    </a:lnTo>
                    <a:lnTo>
                      <a:pt x="56" y="444"/>
                    </a:lnTo>
                    <a:lnTo>
                      <a:pt x="54" y="448"/>
                    </a:lnTo>
                    <a:lnTo>
                      <a:pt x="58" y="446"/>
                    </a:lnTo>
                    <a:lnTo>
                      <a:pt x="58" y="446"/>
                    </a:lnTo>
                    <a:lnTo>
                      <a:pt x="58" y="444"/>
                    </a:lnTo>
                    <a:lnTo>
                      <a:pt x="58" y="444"/>
                    </a:lnTo>
                    <a:lnTo>
                      <a:pt x="58" y="440"/>
                    </a:lnTo>
                    <a:lnTo>
                      <a:pt x="58" y="440"/>
                    </a:lnTo>
                    <a:lnTo>
                      <a:pt x="60" y="428"/>
                    </a:lnTo>
                    <a:lnTo>
                      <a:pt x="50" y="428"/>
                    </a:lnTo>
                    <a:lnTo>
                      <a:pt x="60" y="430"/>
                    </a:lnTo>
                    <a:lnTo>
                      <a:pt x="60" y="430"/>
                    </a:lnTo>
                    <a:lnTo>
                      <a:pt x="60" y="422"/>
                    </a:lnTo>
                    <a:lnTo>
                      <a:pt x="60" y="422"/>
                    </a:lnTo>
                    <a:lnTo>
                      <a:pt x="60" y="416"/>
                    </a:lnTo>
                    <a:lnTo>
                      <a:pt x="56" y="408"/>
                    </a:lnTo>
                    <a:lnTo>
                      <a:pt x="56" y="408"/>
                    </a:lnTo>
                    <a:lnTo>
                      <a:pt x="50" y="402"/>
                    </a:lnTo>
                    <a:lnTo>
                      <a:pt x="40" y="396"/>
                    </a:lnTo>
                    <a:lnTo>
                      <a:pt x="38" y="396"/>
                    </a:lnTo>
                    <a:lnTo>
                      <a:pt x="38" y="396"/>
                    </a:lnTo>
                    <a:lnTo>
                      <a:pt x="38" y="396"/>
                    </a:lnTo>
                    <a:lnTo>
                      <a:pt x="34" y="394"/>
                    </a:lnTo>
                    <a:lnTo>
                      <a:pt x="26" y="392"/>
                    </a:lnTo>
                    <a:lnTo>
                      <a:pt x="26" y="392"/>
                    </a:lnTo>
                    <a:lnTo>
                      <a:pt x="18" y="386"/>
                    </a:lnTo>
                    <a:lnTo>
                      <a:pt x="18" y="386"/>
                    </a:lnTo>
                    <a:lnTo>
                      <a:pt x="18" y="382"/>
                    </a:lnTo>
                    <a:lnTo>
                      <a:pt x="18" y="382"/>
                    </a:lnTo>
                    <a:lnTo>
                      <a:pt x="18" y="380"/>
                    </a:lnTo>
                    <a:lnTo>
                      <a:pt x="18" y="380"/>
                    </a:lnTo>
                    <a:lnTo>
                      <a:pt x="18" y="378"/>
                    </a:lnTo>
                    <a:lnTo>
                      <a:pt x="12" y="378"/>
                    </a:lnTo>
                    <a:lnTo>
                      <a:pt x="18" y="380"/>
                    </a:lnTo>
                    <a:lnTo>
                      <a:pt x="18" y="378"/>
                    </a:lnTo>
                    <a:lnTo>
                      <a:pt x="12" y="378"/>
                    </a:lnTo>
                    <a:lnTo>
                      <a:pt x="18" y="380"/>
                    </a:lnTo>
                    <a:lnTo>
                      <a:pt x="18" y="380"/>
                    </a:lnTo>
                    <a:lnTo>
                      <a:pt x="20" y="376"/>
                    </a:lnTo>
                    <a:lnTo>
                      <a:pt x="26" y="364"/>
                    </a:lnTo>
                    <a:lnTo>
                      <a:pt x="26" y="364"/>
                    </a:lnTo>
                    <a:lnTo>
                      <a:pt x="40" y="342"/>
                    </a:lnTo>
                    <a:lnTo>
                      <a:pt x="64" y="308"/>
                    </a:lnTo>
                    <a:lnTo>
                      <a:pt x="58" y="302"/>
                    </a:lnTo>
                    <a:lnTo>
                      <a:pt x="64" y="308"/>
                    </a:lnTo>
                    <a:lnTo>
                      <a:pt x="64" y="308"/>
                    </a:lnTo>
                    <a:lnTo>
                      <a:pt x="66" y="304"/>
                    </a:lnTo>
                    <a:lnTo>
                      <a:pt x="72" y="294"/>
                    </a:lnTo>
                    <a:lnTo>
                      <a:pt x="76" y="276"/>
                    </a:lnTo>
                    <a:lnTo>
                      <a:pt x="78" y="264"/>
                    </a:lnTo>
                    <a:lnTo>
                      <a:pt x="78" y="252"/>
                    </a:lnTo>
                    <a:lnTo>
                      <a:pt x="78" y="252"/>
                    </a:lnTo>
                    <a:lnTo>
                      <a:pt x="78" y="246"/>
                    </a:lnTo>
                    <a:lnTo>
                      <a:pt x="78" y="246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78" y="200"/>
                    </a:lnTo>
                    <a:lnTo>
                      <a:pt x="80" y="184"/>
                    </a:lnTo>
                    <a:lnTo>
                      <a:pt x="84" y="166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96" y="130"/>
                    </a:lnTo>
                    <a:lnTo>
                      <a:pt x="108" y="112"/>
                    </a:lnTo>
                    <a:lnTo>
                      <a:pt x="122" y="92"/>
                    </a:lnTo>
                    <a:lnTo>
                      <a:pt x="142" y="74"/>
                    </a:lnTo>
                    <a:lnTo>
                      <a:pt x="142" y="74"/>
                    </a:lnTo>
                    <a:lnTo>
                      <a:pt x="160" y="62"/>
                    </a:lnTo>
                    <a:lnTo>
                      <a:pt x="180" y="50"/>
                    </a:lnTo>
                    <a:lnTo>
                      <a:pt x="200" y="40"/>
                    </a:lnTo>
                    <a:lnTo>
                      <a:pt x="222" y="32"/>
                    </a:lnTo>
                    <a:lnTo>
                      <a:pt x="246" y="26"/>
                    </a:lnTo>
                    <a:lnTo>
                      <a:pt x="272" y="20"/>
                    </a:lnTo>
                    <a:lnTo>
                      <a:pt x="296" y="18"/>
                    </a:lnTo>
                    <a:lnTo>
                      <a:pt x="322" y="16"/>
                    </a:lnTo>
                    <a:lnTo>
                      <a:pt x="322" y="16"/>
                    </a:lnTo>
                    <a:lnTo>
                      <a:pt x="356" y="18"/>
                    </a:lnTo>
                    <a:lnTo>
                      <a:pt x="388" y="24"/>
                    </a:lnTo>
                    <a:lnTo>
                      <a:pt x="420" y="32"/>
                    </a:lnTo>
                    <a:lnTo>
                      <a:pt x="450" y="44"/>
                    </a:lnTo>
                    <a:lnTo>
                      <a:pt x="450" y="44"/>
                    </a:lnTo>
                    <a:lnTo>
                      <a:pt x="466" y="52"/>
                    </a:lnTo>
                    <a:lnTo>
                      <a:pt x="482" y="62"/>
                    </a:lnTo>
                    <a:lnTo>
                      <a:pt x="496" y="72"/>
                    </a:lnTo>
                    <a:lnTo>
                      <a:pt x="508" y="84"/>
                    </a:lnTo>
                    <a:lnTo>
                      <a:pt x="520" y="98"/>
                    </a:lnTo>
                    <a:lnTo>
                      <a:pt x="530" y="110"/>
                    </a:lnTo>
                    <a:lnTo>
                      <a:pt x="548" y="138"/>
                    </a:lnTo>
                    <a:lnTo>
                      <a:pt x="548" y="138"/>
                    </a:lnTo>
                    <a:lnTo>
                      <a:pt x="562" y="166"/>
                    </a:lnTo>
                    <a:lnTo>
                      <a:pt x="570" y="196"/>
                    </a:lnTo>
                    <a:lnTo>
                      <a:pt x="576" y="222"/>
                    </a:lnTo>
                    <a:lnTo>
                      <a:pt x="578" y="244"/>
                    </a:lnTo>
                    <a:lnTo>
                      <a:pt x="578" y="244"/>
                    </a:lnTo>
                    <a:lnTo>
                      <a:pt x="576" y="264"/>
                    </a:lnTo>
                    <a:lnTo>
                      <a:pt x="576" y="264"/>
                    </a:lnTo>
                    <a:lnTo>
                      <a:pt x="568" y="298"/>
                    </a:lnTo>
                    <a:lnTo>
                      <a:pt x="562" y="316"/>
                    </a:lnTo>
                    <a:lnTo>
                      <a:pt x="554" y="334"/>
                    </a:lnTo>
                    <a:lnTo>
                      <a:pt x="554" y="334"/>
                    </a:lnTo>
                    <a:lnTo>
                      <a:pt x="530" y="376"/>
                    </a:lnTo>
                    <a:lnTo>
                      <a:pt x="492" y="434"/>
                    </a:lnTo>
                    <a:lnTo>
                      <a:pt x="498" y="440"/>
                    </a:lnTo>
                    <a:lnTo>
                      <a:pt x="492" y="434"/>
                    </a:lnTo>
                    <a:lnTo>
                      <a:pt x="492" y="434"/>
                    </a:lnTo>
                    <a:lnTo>
                      <a:pt x="488" y="440"/>
                    </a:lnTo>
                    <a:lnTo>
                      <a:pt x="478" y="458"/>
                    </a:lnTo>
                    <a:lnTo>
                      <a:pt x="478" y="458"/>
                    </a:lnTo>
                    <a:lnTo>
                      <a:pt x="472" y="470"/>
                    </a:lnTo>
                    <a:lnTo>
                      <a:pt x="468" y="486"/>
                    </a:lnTo>
                    <a:lnTo>
                      <a:pt x="466" y="504"/>
                    </a:lnTo>
                    <a:lnTo>
                      <a:pt x="464" y="522"/>
                    </a:lnTo>
                    <a:lnTo>
                      <a:pt x="464" y="522"/>
                    </a:lnTo>
                    <a:lnTo>
                      <a:pt x="466" y="542"/>
                    </a:lnTo>
                    <a:lnTo>
                      <a:pt x="468" y="562"/>
                    </a:lnTo>
                    <a:lnTo>
                      <a:pt x="474" y="584"/>
                    </a:lnTo>
                    <a:lnTo>
                      <a:pt x="484" y="606"/>
                    </a:lnTo>
                    <a:lnTo>
                      <a:pt x="484" y="606"/>
                    </a:lnTo>
                    <a:lnTo>
                      <a:pt x="498" y="634"/>
                    </a:lnTo>
                    <a:lnTo>
                      <a:pt x="512" y="660"/>
                    </a:lnTo>
                    <a:lnTo>
                      <a:pt x="540" y="704"/>
                    </a:lnTo>
                    <a:lnTo>
                      <a:pt x="540" y="704"/>
                    </a:lnTo>
                    <a:lnTo>
                      <a:pt x="586" y="768"/>
                    </a:lnTo>
                    <a:lnTo>
                      <a:pt x="586" y="768"/>
                    </a:lnTo>
                    <a:lnTo>
                      <a:pt x="598" y="788"/>
                    </a:lnTo>
                    <a:lnTo>
                      <a:pt x="608" y="810"/>
                    </a:lnTo>
                    <a:lnTo>
                      <a:pt x="618" y="836"/>
                    </a:lnTo>
                    <a:lnTo>
                      <a:pt x="626" y="864"/>
                    </a:lnTo>
                    <a:lnTo>
                      <a:pt x="626" y="864"/>
                    </a:lnTo>
                    <a:lnTo>
                      <a:pt x="634" y="894"/>
                    </a:lnTo>
                    <a:lnTo>
                      <a:pt x="640" y="926"/>
                    </a:lnTo>
                    <a:lnTo>
                      <a:pt x="642" y="960"/>
                    </a:lnTo>
                    <a:lnTo>
                      <a:pt x="644" y="996"/>
                    </a:lnTo>
                    <a:lnTo>
                      <a:pt x="644" y="996"/>
                    </a:lnTo>
                    <a:lnTo>
                      <a:pt x="644" y="1022"/>
                    </a:lnTo>
                    <a:lnTo>
                      <a:pt x="642" y="1048"/>
                    </a:lnTo>
                    <a:lnTo>
                      <a:pt x="642" y="1048"/>
                    </a:lnTo>
                    <a:lnTo>
                      <a:pt x="632" y="1122"/>
                    </a:lnTo>
                    <a:lnTo>
                      <a:pt x="622" y="1180"/>
                    </a:lnTo>
                    <a:lnTo>
                      <a:pt x="622" y="1180"/>
                    </a:lnTo>
                    <a:lnTo>
                      <a:pt x="608" y="1236"/>
                    </a:lnTo>
                    <a:lnTo>
                      <a:pt x="590" y="1310"/>
                    </a:lnTo>
                    <a:lnTo>
                      <a:pt x="590" y="1310"/>
                    </a:lnTo>
                    <a:lnTo>
                      <a:pt x="580" y="1348"/>
                    </a:lnTo>
                    <a:lnTo>
                      <a:pt x="572" y="1390"/>
                    </a:lnTo>
                    <a:lnTo>
                      <a:pt x="558" y="1482"/>
                    </a:lnTo>
                    <a:lnTo>
                      <a:pt x="546" y="1574"/>
                    </a:lnTo>
                    <a:lnTo>
                      <a:pt x="544" y="1616"/>
                    </a:lnTo>
                    <a:lnTo>
                      <a:pt x="542" y="1654"/>
                    </a:lnTo>
                    <a:lnTo>
                      <a:pt x="542" y="1654"/>
                    </a:lnTo>
                    <a:lnTo>
                      <a:pt x="542" y="1664"/>
                    </a:lnTo>
                    <a:lnTo>
                      <a:pt x="542" y="1664"/>
                    </a:lnTo>
                    <a:lnTo>
                      <a:pt x="542" y="1684"/>
                    </a:lnTo>
                    <a:lnTo>
                      <a:pt x="544" y="1706"/>
                    </a:lnTo>
                    <a:lnTo>
                      <a:pt x="550" y="1726"/>
                    </a:lnTo>
                    <a:lnTo>
                      <a:pt x="556" y="1748"/>
                    </a:lnTo>
                    <a:lnTo>
                      <a:pt x="556" y="1748"/>
                    </a:lnTo>
                    <a:lnTo>
                      <a:pt x="566" y="1772"/>
                    </a:lnTo>
                    <a:lnTo>
                      <a:pt x="578" y="1798"/>
                    </a:lnTo>
                    <a:lnTo>
                      <a:pt x="610" y="1864"/>
                    </a:lnTo>
                    <a:lnTo>
                      <a:pt x="610" y="1864"/>
                    </a:lnTo>
                    <a:lnTo>
                      <a:pt x="624" y="1894"/>
                    </a:lnTo>
                    <a:lnTo>
                      <a:pt x="636" y="1920"/>
                    </a:lnTo>
                    <a:lnTo>
                      <a:pt x="646" y="1944"/>
                    </a:lnTo>
                    <a:lnTo>
                      <a:pt x="652" y="1964"/>
                    </a:lnTo>
                    <a:lnTo>
                      <a:pt x="652" y="1964"/>
                    </a:lnTo>
                    <a:lnTo>
                      <a:pt x="658" y="1984"/>
                    </a:lnTo>
                    <a:lnTo>
                      <a:pt x="660" y="2004"/>
                    </a:lnTo>
                    <a:lnTo>
                      <a:pt x="662" y="2022"/>
                    </a:lnTo>
                    <a:lnTo>
                      <a:pt x="664" y="2040"/>
                    </a:lnTo>
                    <a:lnTo>
                      <a:pt x="664" y="2040"/>
                    </a:lnTo>
                    <a:lnTo>
                      <a:pt x="662" y="2082"/>
                    </a:lnTo>
                    <a:lnTo>
                      <a:pt x="656" y="2130"/>
                    </a:lnTo>
                    <a:lnTo>
                      <a:pt x="656" y="2130"/>
                    </a:lnTo>
                    <a:lnTo>
                      <a:pt x="656" y="2134"/>
                    </a:lnTo>
                    <a:lnTo>
                      <a:pt x="658" y="2136"/>
                    </a:lnTo>
                    <a:lnTo>
                      <a:pt x="660" y="2138"/>
                    </a:lnTo>
                    <a:lnTo>
                      <a:pt x="664" y="2140"/>
                    </a:lnTo>
                    <a:lnTo>
                      <a:pt x="664" y="2140"/>
                    </a:lnTo>
                    <a:lnTo>
                      <a:pt x="668" y="2138"/>
                    </a:lnTo>
                    <a:lnTo>
                      <a:pt x="670" y="2138"/>
                    </a:lnTo>
                    <a:lnTo>
                      <a:pt x="672" y="2134"/>
                    </a:lnTo>
                    <a:lnTo>
                      <a:pt x="672" y="2132"/>
                    </a:lnTo>
                    <a:lnTo>
                      <a:pt x="672" y="2132"/>
                    </a:lnTo>
                    <a:lnTo>
                      <a:pt x="678" y="2084"/>
                    </a:lnTo>
                    <a:lnTo>
                      <a:pt x="680" y="2040"/>
                    </a:lnTo>
                    <a:lnTo>
                      <a:pt x="680" y="2040"/>
                    </a:lnTo>
                    <a:lnTo>
                      <a:pt x="680" y="2020"/>
                    </a:lnTo>
                    <a:lnTo>
                      <a:pt x="678" y="2002"/>
                    </a:lnTo>
                    <a:lnTo>
                      <a:pt x="674" y="1982"/>
                    </a:lnTo>
                    <a:lnTo>
                      <a:pt x="668" y="1960"/>
                    </a:lnTo>
                    <a:lnTo>
                      <a:pt x="668" y="1960"/>
                    </a:lnTo>
                    <a:lnTo>
                      <a:pt x="662" y="1938"/>
                    </a:lnTo>
                    <a:lnTo>
                      <a:pt x="652" y="1914"/>
                    </a:lnTo>
                    <a:lnTo>
                      <a:pt x="640" y="1886"/>
                    </a:lnTo>
                    <a:lnTo>
                      <a:pt x="624" y="1856"/>
                    </a:lnTo>
                    <a:lnTo>
                      <a:pt x="624" y="1856"/>
                    </a:lnTo>
                    <a:lnTo>
                      <a:pt x="592" y="1792"/>
                    </a:lnTo>
                    <a:lnTo>
                      <a:pt x="580" y="1766"/>
                    </a:lnTo>
                    <a:lnTo>
                      <a:pt x="572" y="1742"/>
                    </a:lnTo>
                    <a:lnTo>
                      <a:pt x="572" y="1742"/>
                    </a:lnTo>
                    <a:lnTo>
                      <a:pt x="566" y="1722"/>
                    </a:lnTo>
                    <a:lnTo>
                      <a:pt x="560" y="1702"/>
                    </a:lnTo>
                    <a:lnTo>
                      <a:pt x="558" y="1684"/>
                    </a:lnTo>
                    <a:lnTo>
                      <a:pt x="558" y="1664"/>
                    </a:lnTo>
                    <a:lnTo>
                      <a:pt x="558" y="1664"/>
                    </a:lnTo>
                    <a:lnTo>
                      <a:pt x="558" y="1654"/>
                    </a:lnTo>
                    <a:lnTo>
                      <a:pt x="558" y="1654"/>
                    </a:lnTo>
                    <a:lnTo>
                      <a:pt x="560" y="1618"/>
                    </a:lnTo>
                    <a:lnTo>
                      <a:pt x="564" y="1576"/>
                    </a:lnTo>
                    <a:lnTo>
                      <a:pt x="574" y="1484"/>
                    </a:lnTo>
                    <a:lnTo>
                      <a:pt x="588" y="1394"/>
                    </a:lnTo>
                    <a:lnTo>
                      <a:pt x="598" y="1352"/>
                    </a:lnTo>
                    <a:lnTo>
                      <a:pt x="606" y="1314"/>
                    </a:lnTo>
                    <a:lnTo>
                      <a:pt x="606" y="1314"/>
                    </a:lnTo>
                    <a:lnTo>
                      <a:pt x="624" y="1240"/>
                    </a:lnTo>
                    <a:lnTo>
                      <a:pt x="638" y="1182"/>
                    </a:lnTo>
                    <a:lnTo>
                      <a:pt x="638" y="1182"/>
                    </a:lnTo>
                    <a:lnTo>
                      <a:pt x="648" y="1124"/>
                    </a:lnTo>
                    <a:lnTo>
                      <a:pt x="658" y="1050"/>
                    </a:lnTo>
                    <a:lnTo>
                      <a:pt x="658" y="1050"/>
                    </a:lnTo>
                    <a:lnTo>
                      <a:pt x="660" y="1022"/>
                    </a:lnTo>
                    <a:lnTo>
                      <a:pt x="660" y="996"/>
                    </a:lnTo>
                    <a:lnTo>
                      <a:pt x="660" y="996"/>
                    </a:lnTo>
                    <a:lnTo>
                      <a:pt x="660" y="960"/>
                    </a:lnTo>
                    <a:lnTo>
                      <a:pt x="656" y="924"/>
                    </a:lnTo>
                    <a:lnTo>
                      <a:pt x="650" y="892"/>
                    </a:lnTo>
                    <a:lnTo>
                      <a:pt x="642" y="860"/>
                    </a:lnTo>
                    <a:lnTo>
                      <a:pt x="642" y="860"/>
                    </a:lnTo>
                    <a:lnTo>
                      <a:pt x="634" y="830"/>
                    </a:lnTo>
                    <a:lnTo>
                      <a:pt x="624" y="804"/>
                    </a:lnTo>
                    <a:lnTo>
                      <a:pt x="612" y="780"/>
                    </a:lnTo>
                    <a:lnTo>
                      <a:pt x="600" y="760"/>
                    </a:lnTo>
                    <a:lnTo>
                      <a:pt x="600" y="760"/>
                    </a:lnTo>
                    <a:lnTo>
                      <a:pt x="554" y="694"/>
                    </a:lnTo>
                    <a:lnTo>
                      <a:pt x="554" y="694"/>
                    </a:lnTo>
                    <a:lnTo>
                      <a:pt x="526" y="652"/>
                    </a:lnTo>
                    <a:lnTo>
                      <a:pt x="512" y="626"/>
                    </a:lnTo>
                    <a:lnTo>
                      <a:pt x="500" y="600"/>
                    </a:lnTo>
                    <a:lnTo>
                      <a:pt x="500" y="600"/>
                    </a:lnTo>
                    <a:lnTo>
                      <a:pt x="490" y="578"/>
                    </a:lnTo>
                    <a:lnTo>
                      <a:pt x="484" y="558"/>
                    </a:lnTo>
                    <a:lnTo>
                      <a:pt x="482" y="540"/>
                    </a:lnTo>
                    <a:lnTo>
                      <a:pt x="480" y="522"/>
                    </a:lnTo>
                    <a:lnTo>
                      <a:pt x="480" y="522"/>
                    </a:lnTo>
                    <a:lnTo>
                      <a:pt x="482" y="506"/>
                    </a:lnTo>
                    <a:lnTo>
                      <a:pt x="484" y="490"/>
                    </a:lnTo>
                    <a:lnTo>
                      <a:pt x="488" y="476"/>
                    </a:lnTo>
                    <a:lnTo>
                      <a:pt x="492" y="464"/>
                    </a:lnTo>
                    <a:lnTo>
                      <a:pt x="492" y="464"/>
                    </a:lnTo>
                    <a:lnTo>
                      <a:pt x="502" y="450"/>
                    </a:lnTo>
                    <a:lnTo>
                      <a:pt x="502" y="450"/>
                    </a:lnTo>
                    <a:lnTo>
                      <a:pt x="504" y="446"/>
                    </a:lnTo>
                    <a:lnTo>
                      <a:pt x="504" y="446"/>
                    </a:lnTo>
                    <a:lnTo>
                      <a:pt x="504" y="444"/>
                    </a:lnTo>
                    <a:lnTo>
                      <a:pt x="504" y="444"/>
                    </a:lnTo>
                    <a:lnTo>
                      <a:pt x="506" y="444"/>
                    </a:lnTo>
                    <a:lnTo>
                      <a:pt x="506" y="444"/>
                    </a:lnTo>
                    <a:lnTo>
                      <a:pt x="544" y="384"/>
                    </a:lnTo>
                    <a:lnTo>
                      <a:pt x="568" y="340"/>
                    </a:lnTo>
                    <a:lnTo>
                      <a:pt x="568" y="340"/>
                    </a:lnTo>
                    <a:lnTo>
                      <a:pt x="576" y="322"/>
                    </a:lnTo>
                    <a:lnTo>
                      <a:pt x="582" y="304"/>
                    </a:lnTo>
                    <a:lnTo>
                      <a:pt x="592" y="266"/>
                    </a:lnTo>
                    <a:lnTo>
                      <a:pt x="592" y="266"/>
                    </a:lnTo>
                    <a:lnTo>
                      <a:pt x="594" y="244"/>
                    </a:lnTo>
                    <a:lnTo>
                      <a:pt x="594" y="244"/>
                    </a:lnTo>
                    <a:lnTo>
                      <a:pt x="592" y="220"/>
                    </a:lnTo>
                    <a:lnTo>
                      <a:pt x="586" y="190"/>
                    </a:lnTo>
                    <a:lnTo>
                      <a:pt x="576" y="160"/>
                    </a:lnTo>
                    <a:lnTo>
                      <a:pt x="562" y="130"/>
                    </a:lnTo>
                    <a:lnTo>
                      <a:pt x="562" y="130"/>
                    </a:lnTo>
                    <a:lnTo>
                      <a:pt x="544" y="100"/>
                    </a:lnTo>
                    <a:lnTo>
                      <a:pt x="532" y="86"/>
                    </a:lnTo>
                    <a:lnTo>
                      <a:pt x="520" y="72"/>
                    </a:lnTo>
                    <a:lnTo>
                      <a:pt x="506" y="60"/>
                    </a:lnTo>
                    <a:lnTo>
                      <a:pt x="492" y="48"/>
                    </a:lnTo>
                    <a:lnTo>
                      <a:pt x="476" y="38"/>
                    </a:lnTo>
                    <a:lnTo>
                      <a:pt x="458" y="28"/>
                    </a:lnTo>
                    <a:lnTo>
                      <a:pt x="458" y="28"/>
                    </a:lnTo>
                    <a:lnTo>
                      <a:pt x="426" y="16"/>
                    </a:lnTo>
                    <a:lnTo>
                      <a:pt x="392" y="8"/>
                    </a:lnTo>
                    <a:lnTo>
                      <a:pt x="358" y="2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296" y="2"/>
                    </a:lnTo>
                    <a:lnTo>
                      <a:pt x="268" y="4"/>
                    </a:lnTo>
                    <a:lnTo>
                      <a:pt x="242" y="10"/>
                    </a:lnTo>
                    <a:lnTo>
                      <a:pt x="218" y="16"/>
                    </a:lnTo>
                    <a:lnTo>
                      <a:pt x="194" y="24"/>
                    </a:lnTo>
                    <a:lnTo>
                      <a:pt x="172" y="36"/>
                    </a:lnTo>
                    <a:lnTo>
                      <a:pt x="150" y="48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10" y="82"/>
                    </a:lnTo>
                    <a:lnTo>
                      <a:pt x="94" y="102"/>
                    </a:lnTo>
                    <a:lnTo>
                      <a:pt x="82" y="122"/>
                    </a:lnTo>
                    <a:lnTo>
                      <a:pt x="74" y="142"/>
                    </a:lnTo>
                    <a:lnTo>
                      <a:pt x="74" y="142"/>
                    </a:lnTo>
                    <a:lnTo>
                      <a:pt x="68" y="162"/>
                    </a:lnTo>
                    <a:lnTo>
                      <a:pt x="64" y="182"/>
                    </a:lnTo>
                    <a:lnTo>
                      <a:pt x="62" y="200"/>
                    </a:lnTo>
                    <a:lnTo>
                      <a:pt x="62" y="216"/>
                    </a:lnTo>
                    <a:lnTo>
                      <a:pt x="62" y="216"/>
                    </a:lnTo>
                    <a:lnTo>
                      <a:pt x="62" y="246"/>
                    </a:lnTo>
                    <a:lnTo>
                      <a:pt x="62" y="246"/>
                    </a:lnTo>
                    <a:lnTo>
                      <a:pt x="62" y="252"/>
                    </a:lnTo>
                    <a:lnTo>
                      <a:pt x="62" y="252"/>
                    </a:lnTo>
                    <a:lnTo>
                      <a:pt x="60" y="274"/>
                    </a:lnTo>
                    <a:lnTo>
                      <a:pt x="56" y="288"/>
                    </a:lnTo>
                    <a:lnTo>
                      <a:pt x="56" y="288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4" y="298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4" y="298"/>
                    </a:lnTo>
                    <a:lnTo>
                      <a:pt x="52" y="296"/>
                    </a:lnTo>
                    <a:lnTo>
                      <a:pt x="52" y="298"/>
                    </a:lnTo>
                    <a:lnTo>
                      <a:pt x="52" y="298"/>
                    </a:lnTo>
                    <a:lnTo>
                      <a:pt x="22" y="336"/>
                    </a:lnTo>
                    <a:lnTo>
                      <a:pt x="8" y="360"/>
                    </a:lnTo>
                    <a:lnTo>
                      <a:pt x="8" y="360"/>
                    </a:lnTo>
                    <a:lnTo>
                      <a:pt x="2" y="372"/>
                    </a:lnTo>
                    <a:lnTo>
                      <a:pt x="2" y="372"/>
                    </a:lnTo>
                    <a:lnTo>
                      <a:pt x="2" y="378"/>
                    </a:lnTo>
                    <a:lnTo>
                      <a:pt x="10" y="378"/>
                    </a:lnTo>
                    <a:lnTo>
                      <a:pt x="2" y="376"/>
                    </a:lnTo>
                    <a:lnTo>
                      <a:pt x="2" y="376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2" y="392"/>
                    </a:lnTo>
                    <a:lnTo>
                      <a:pt x="8" y="398"/>
                    </a:lnTo>
                    <a:lnTo>
                      <a:pt x="8" y="398"/>
                    </a:lnTo>
                    <a:lnTo>
                      <a:pt x="16" y="406"/>
                    </a:lnTo>
                    <a:lnTo>
                      <a:pt x="26" y="410"/>
                    </a:lnTo>
                    <a:lnTo>
                      <a:pt x="26" y="410"/>
                    </a:lnTo>
                    <a:lnTo>
                      <a:pt x="36" y="412"/>
                    </a:lnTo>
                    <a:lnTo>
                      <a:pt x="38" y="404"/>
                    </a:lnTo>
                    <a:lnTo>
                      <a:pt x="34" y="412"/>
                    </a:lnTo>
                    <a:lnTo>
                      <a:pt x="34" y="412"/>
                    </a:lnTo>
                    <a:lnTo>
                      <a:pt x="40" y="414"/>
                    </a:lnTo>
                    <a:lnTo>
                      <a:pt x="42" y="418"/>
                    </a:lnTo>
                    <a:lnTo>
                      <a:pt x="42" y="418"/>
                    </a:lnTo>
                    <a:lnTo>
                      <a:pt x="44" y="422"/>
                    </a:lnTo>
                    <a:lnTo>
                      <a:pt x="44" y="422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8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8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2" y="440"/>
                    </a:lnTo>
                    <a:lnTo>
                      <a:pt x="42" y="440"/>
                    </a:lnTo>
                    <a:lnTo>
                      <a:pt x="42" y="448"/>
                    </a:lnTo>
                    <a:lnTo>
                      <a:pt x="44" y="452"/>
                    </a:lnTo>
                    <a:lnTo>
                      <a:pt x="44" y="452"/>
                    </a:lnTo>
                    <a:lnTo>
                      <a:pt x="46" y="456"/>
                    </a:lnTo>
                    <a:lnTo>
                      <a:pt x="48" y="458"/>
                    </a:lnTo>
                    <a:lnTo>
                      <a:pt x="48" y="458"/>
                    </a:lnTo>
                    <a:lnTo>
                      <a:pt x="48" y="458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60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2" y="460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2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2" y="458"/>
                    </a:lnTo>
                    <a:lnTo>
                      <a:pt x="50" y="458"/>
                    </a:lnTo>
                    <a:lnTo>
                      <a:pt x="50" y="458"/>
                    </a:lnTo>
                    <a:lnTo>
                      <a:pt x="48" y="464"/>
                    </a:lnTo>
                    <a:lnTo>
                      <a:pt x="46" y="470"/>
                    </a:lnTo>
                    <a:lnTo>
                      <a:pt x="46" y="470"/>
                    </a:lnTo>
                    <a:lnTo>
                      <a:pt x="48" y="476"/>
                    </a:lnTo>
                    <a:lnTo>
                      <a:pt x="50" y="480"/>
                    </a:lnTo>
                    <a:lnTo>
                      <a:pt x="50" y="480"/>
                    </a:lnTo>
                    <a:lnTo>
                      <a:pt x="52" y="484"/>
                    </a:lnTo>
                    <a:lnTo>
                      <a:pt x="56" y="486"/>
                    </a:lnTo>
                    <a:lnTo>
                      <a:pt x="56" y="486"/>
                    </a:lnTo>
                    <a:lnTo>
                      <a:pt x="60" y="490"/>
                    </a:lnTo>
                    <a:lnTo>
                      <a:pt x="62" y="488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2" y="488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0" y="494"/>
                    </a:lnTo>
                    <a:lnTo>
                      <a:pt x="60" y="494"/>
                    </a:lnTo>
                    <a:lnTo>
                      <a:pt x="60" y="500"/>
                    </a:lnTo>
                    <a:lnTo>
                      <a:pt x="60" y="500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2"/>
                    </a:lnTo>
                    <a:lnTo>
                      <a:pt x="60" y="504"/>
                    </a:lnTo>
                    <a:lnTo>
                      <a:pt x="60" y="504"/>
                    </a:lnTo>
                    <a:lnTo>
                      <a:pt x="58" y="522"/>
                    </a:lnTo>
                    <a:lnTo>
                      <a:pt x="58" y="522"/>
                    </a:lnTo>
                    <a:lnTo>
                      <a:pt x="60" y="540"/>
                    </a:lnTo>
                    <a:lnTo>
                      <a:pt x="62" y="548"/>
                    </a:lnTo>
                    <a:lnTo>
                      <a:pt x="68" y="544"/>
                    </a:lnTo>
                    <a:lnTo>
                      <a:pt x="60" y="546"/>
                    </a:lnTo>
                    <a:lnTo>
                      <a:pt x="60" y="546"/>
                    </a:lnTo>
                    <a:lnTo>
                      <a:pt x="64" y="558"/>
                    </a:lnTo>
                    <a:lnTo>
                      <a:pt x="70" y="568"/>
                    </a:lnTo>
                    <a:lnTo>
                      <a:pt x="70" y="568"/>
                    </a:lnTo>
                    <a:lnTo>
                      <a:pt x="76" y="572"/>
                    </a:lnTo>
                    <a:lnTo>
                      <a:pt x="84" y="578"/>
                    </a:lnTo>
                    <a:lnTo>
                      <a:pt x="98" y="582"/>
                    </a:lnTo>
                    <a:lnTo>
                      <a:pt x="98" y="582"/>
                    </a:lnTo>
                    <a:lnTo>
                      <a:pt x="112" y="586"/>
                    </a:lnTo>
                    <a:lnTo>
                      <a:pt x="126" y="586"/>
                    </a:lnTo>
                    <a:lnTo>
                      <a:pt x="126" y="586"/>
                    </a:lnTo>
                    <a:lnTo>
                      <a:pt x="140" y="584"/>
                    </a:lnTo>
                    <a:lnTo>
                      <a:pt x="140" y="576"/>
                    </a:lnTo>
                    <a:lnTo>
                      <a:pt x="140" y="584"/>
                    </a:lnTo>
                    <a:lnTo>
                      <a:pt x="140" y="584"/>
                    </a:lnTo>
                    <a:lnTo>
                      <a:pt x="162" y="588"/>
                    </a:lnTo>
                    <a:lnTo>
                      <a:pt x="172" y="592"/>
                    </a:lnTo>
                    <a:lnTo>
                      <a:pt x="180" y="596"/>
                    </a:lnTo>
                    <a:lnTo>
                      <a:pt x="180" y="596"/>
                    </a:lnTo>
                    <a:lnTo>
                      <a:pt x="190" y="602"/>
                    </a:lnTo>
                    <a:lnTo>
                      <a:pt x="198" y="612"/>
                    </a:lnTo>
                    <a:lnTo>
                      <a:pt x="198" y="612"/>
                    </a:lnTo>
                    <a:lnTo>
                      <a:pt x="208" y="628"/>
                    </a:lnTo>
                    <a:lnTo>
                      <a:pt x="216" y="648"/>
                    </a:lnTo>
                    <a:lnTo>
                      <a:pt x="216" y="648"/>
                    </a:lnTo>
                    <a:lnTo>
                      <a:pt x="228" y="696"/>
                    </a:lnTo>
                    <a:lnTo>
                      <a:pt x="228" y="696"/>
                    </a:lnTo>
                    <a:lnTo>
                      <a:pt x="232" y="714"/>
                    </a:lnTo>
                    <a:lnTo>
                      <a:pt x="234" y="730"/>
                    </a:lnTo>
                    <a:lnTo>
                      <a:pt x="234" y="730"/>
                    </a:lnTo>
                    <a:lnTo>
                      <a:pt x="232" y="744"/>
                    </a:lnTo>
                    <a:lnTo>
                      <a:pt x="230" y="758"/>
                    </a:lnTo>
                    <a:lnTo>
                      <a:pt x="224" y="778"/>
                    </a:lnTo>
                    <a:lnTo>
                      <a:pt x="224" y="778"/>
                    </a:lnTo>
                    <a:lnTo>
                      <a:pt x="218" y="792"/>
                    </a:lnTo>
                    <a:lnTo>
                      <a:pt x="218" y="792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222" y="802"/>
                    </a:lnTo>
                    <a:lnTo>
                      <a:pt x="216" y="796"/>
                    </a:lnTo>
                    <a:lnTo>
                      <a:pt x="216" y="796"/>
                    </a:lnTo>
                    <a:lnTo>
                      <a:pt x="184" y="838"/>
                    </a:lnTo>
                    <a:lnTo>
                      <a:pt x="144" y="890"/>
                    </a:lnTo>
                    <a:lnTo>
                      <a:pt x="144" y="890"/>
                    </a:lnTo>
                    <a:lnTo>
                      <a:pt x="124" y="920"/>
                    </a:lnTo>
                    <a:lnTo>
                      <a:pt x="106" y="950"/>
                    </a:lnTo>
                    <a:lnTo>
                      <a:pt x="88" y="982"/>
                    </a:lnTo>
                    <a:lnTo>
                      <a:pt x="74" y="1014"/>
                    </a:lnTo>
                    <a:lnTo>
                      <a:pt x="74" y="1014"/>
                    </a:lnTo>
                    <a:lnTo>
                      <a:pt x="64" y="1044"/>
                    </a:lnTo>
                    <a:lnTo>
                      <a:pt x="54" y="1076"/>
                    </a:lnTo>
                    <a:lnTo>
                      <a:pt x="40" y="1136"/>
                    </a:lnTo>
                    <a:lnTo>
                      <a:pt x="40" y="1136"/>
                    </a:lnTo>
                    <a:lnTo>
                      <a:pt x="30" y="1186"/>
                    </a:lnTo>
                    <a:lnTo>
                      <a:pt x="30" y="1186"/>
                    </a:lnTo>
                    <a:lnTo>
                      <a:pt x="26" y="1206"/>
                    </a:lnTo>
                    <a:lnTo>
                      <a:pt x="26" y="1222"/>
                    </a:lnTo>
                    <a:lnTo>
                      <a:pt x="26" y="1222"/>
                    </a:lnTo>
                    <a:lnTo>
                      <a:pt x="28" y="1276"/>
                    </a:lnTo>
                    <a:lnTo>
                      <a:pt x="28" y="1306"/>
                    </a:lnTo>
                    <a:lnTo>
                      <a:pt x="38" y="1306"/>
                    </a:lnTo>
                    <a:lnTo>
                      <a:pt x="28" y="1306"/>
                    </a:lnTo>
                    <a:lnTo>
                      <a:pt x="28" y="1306"/>
                    </a:lnTo>
                    <a:lnTo>
                      <a:pt x="30" y="1350"/>
                    </a:lnTo>
                    <a:lnTo>
                      <a:pt x="32" y="1494"/>
                    </a:lnTo>
                    <a:lnTo>
                      <a:pt x="32" y="1494"/>
                    </a:lnTo>
                    <a:lnTo>
                      <a:pt x="34" y="1542"/>
                    </a:lnTo>
                    <a:lnTo>
                      <a:pt x="38" y="1588"/>
                    </a:lnTo>
                    <a:lnTo>
                      <a:pt x="44" y="1632"/>
                    </a:lnTo>
                    <a:lnTo>
                      <a:pt x="50" y="1668"/>
                    </a:lnTo>
                    <a:lnTo>
                      <a:pt x="50" y="1668"/>
                    </a:lnTo>
                    <a:lnTo>
                      <a:pt x="62" y="1730"/>
                    </a:lnTo>
                    <a:lnTo>
                      <a:pt x="62" y="1730"/>
                    </a:lnTo>
                    <a:lnTo>
                      <a:pt x="68" y="1764"/>
                    </a:lnTo>
                    <a:lnTo>
                      <a:pt x="68" y="1764"/>
                    </a:lnTo>
                    <a:lnTo>
                      <a:pt x="78" y="1834"/>
                    </a:lnTo>
                    <a:lnTo>
                      <a:pt x="78" y="1834"/>
                    </a:lnTo>
                    <a:lnTo>
                      <a:pt x="84" y="1880"/>
                    </a:lnTo>
                    <a:lnTo>
                      <a:pt x="88" y="1922"/>
                    </a:lnTo>
                    <a:lnTo>
                      <a:pt x="88" y="1922"/>
                    </a:lnTo>
                    <a:lnTo>
                      <a:pt x="88" y="1932"/>
                    </a:lnTo>
                    <a:lnTo>
                      <a:pt x="88" y="1932"/>
                    </a:lnTo>
                    <a:lnTo>
                      <a:pt x="86" y="1986"/>
                    </a:lnTo>
                    <a:lnTo>
                      <a:pt x="80" y="2046"/>
                    </a:lnTo>
                    <a:lnTo>
                      <a:pt x="80" y="2046"/>
                    </a:lnTo>
                    <a:lnTo>
                      <a:pt x="74" y="2098"/>
                    </a:lnTo>
                    <a:lnTo>
                      <a:pt x="74" y="2098"/>
                    </a:lnTo>
                    <a:lnTo>
                      <a:pt x="72" y="2118"/>
                    </a:lnTo>
                    <a:lnTo>
                      <a:pt x="72" y="2118"/>
                    </a:lnTo>
                    <a:lnTo>
                      <a:pt x="72" y="2122"/>
                    </a:lnTo>
                    <a:lnTo>
                      <a:pt x="74" y="2124"/>
                    </a:lnTo>
                    <a:lnTo>
                      <a:pt x="76" y="2128"/>
                    </a:lnTo>
                    <a:lnTo>
                      <a:pt x="80" y="2128"/>
                    </a:lnTo>
                    <a:lnTo>
                      <a:pt x="80" y="2128"/>
                    </a:lnTo>
                    <a:lnTo>
                      <a:pt x="82" y="2128"/>
                    </a:lnTo>
                    <a:lnTo>
                      <a:pt x="86" y="2126"/>
                    </a:lnTo>
                    <a:lnTo>
                      <a:pt x="88" y="2124"/>
                    </a:lnTo>
                    <a:lnTo>
                      <a:pt x="88" y="2120"/>
                    </a:lnTo>
                    <a:lnTo>
                      <a:pt x="88" y="21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0" name="Freeform 74"/>
              <p:cNvSpPr>
                <a:spLocks/>
              </p:cNvSpPr>
              <p:nvPr/>
            </p:nvSpPr>
            <p:spPr bwMode="auto">
              <a:xfrm>
                <a:off x="1325563" y="2630488"/>
                <a:ext cx="282575" cy="155575"/>
              </a:xfrm>
              <a:custGeom>
                <a:avLst/>
                <a:gdLst>
                  <a:gd name="T0" fmla="*/ 162 w 178"/>
                  <a:gd name="T1" fmla="*/ 6 h 98"/>
                  <a:gd name="T2" fmla="*/ 164 w 178"/>
                  <a:gd name="T3" fmla="*/ 6 h 98"/>
                  <a:gd name="T4" fmla="*/ 162 w 178"/>
                  <a:gd name="T5" fmla="*/ 6 h 98"/>
                  <a:gd name="T6" fmla="*/ 162 w 178"/>
                  <a:gd name="T7" fmla="*/ 6 h 98"/>
                  <a:gd name="T8" fmla="*/ 164 w 178"/>
                  <a:gd name="T9" fmla="*/ 6 h 98"/>
                  <a:gd name="T10" fmla="*/ 162 w 178"/>
                  <a:gd name="T11" fmla="*/ 6 h 98"/>
                  <a:gd name="T12" fmla="*/ 162 w 178"/>
                  <a:gd name="T13" fmla="*/ 6 h 98"/>
                  <a:gd name="T14" fmla="*/ 160 w 178"/>
                  <a:gd name="T15" fmla="*/ 12 h 98"/>
                  <a:gd name="T16" fmla="*/ 156 w 178"/>
                  <a:gd name="T17" fmla="*/ 24 h 98"/>
                  <a:gd name="T18" fmla="*/ 156 w 178"/>
                  <a:gd name="T19" fmla="*/ 24 h 98"/>
                  <a:gd name="T20" fmla="*/ 150 w 178"/>
                  <a:gd name="T21" fmla="*/ 32 h 98"/>
                  <a:gd name="T22" fmla="*/ 144 w 178"/>
                  <a:gd name="T23" fmla="*/ 38 h 98"/>
                  <a:gd name="T24" fmla="*/ 134 w 178"/>
                  <a:gd name="T25" fmla="*/ 46 h 98"/>
                  <a:gd name="T26" fmla="*/ 124 w 178"/>
                  <a:gd name="T27" fmla="*/ 52 h 98"/>
                  <a:gd name="T28" fmla="*/ 124 w 178"/>
                  <a:gd name="T29" fmla="*/ 52 h 98"/>
                  <a:gd name="T30" fmla="*/ 74 w 178"/>
                  <a:gd name="T31" fmla="*/ 72 h 98"/>
                  <a:gd name="T32" fmla="*/ 74 w 178"/>
                  <a:gd name="T33" fmla="*/ 72 h 98"/>
                  <a:gd name="T34" fmla="*/ 50 w 178"/>
                  <a:gd name="T35" fmla="*/ 80 h 98"/>
                  <a:gd name="T36" fmla="*/ 38 w 178"/>
                  <a:gd name="T37" fmla="*/ 82 h 98"/>
                  <a:gd name="T38" fmla="*/ 24 w 178"/>
                  <a:gd name="T39" fmla="*/ 82 h 98"/>
                  <a:gd name="T40" fmla="*/ 24 w 178"/>
                  <a:gd name="T41" fmla="*/ 82 h 98"/>
                  <a:gd name="T42" fmla="*/ 10 w 178"/>
                  <a:gd name="T43" fmla="*/ 82 h 98"/>
                  <a:gd name="T44" fmla="*/ 10 w 178"/>
                  <a:gd name="T45" fmla="*/ 82 h 98"/>
                  <a:gd name="T46" fmla="*/ 6 w 178"/>
                  <a:gd name="T47" fmla="*/ 82 h 98"/>
                  <a:gd name="T48" fmla="*/ 4 w 178"/>
                  <a:gd name="T49" fmla="*/ 84 h 98"/>
                  <a:gd name="T50" fmla="*/ 2 w 178"/>
                  <a:gd name="T51" fmla="*/ 86 h 98"/>
                  <a:gd name="T52" fmla="*/ 0 w 178"/>
                  <a:gd name="T53" fmla="*/ 88 h 98"/>
                  <a:gd name="T54" fmla="*/ 0 w 178"/>
                  <a:gd name="T55" fmla="*/ 88 h 98"/>
                  <a:gd name="T56" fmla="*/ 0 w 178"/>
                  <a:gd name="T57" fmla="*/ 92 h 98"/>
                  <a:gd name="T58" fmla="*/ 2 w 178"/>
                  <a:gd name="T59" fmla="*/ 94 h 98"/>
                  <a:gd name="T60" fmla="*/ 4 w 178"/>
                  <a:gd name="T61" fmla="*/ 98 h 98"/>
                  <a:gd name="T62" fmla="*/ 8 w 178"/>
                  <a:gd name="T63" fmla="*/ 98 h 98"/>
                  <a:gd name="T64" fmla="*/ 8 w 178"/>
                  <a:gd name="T65" fmla="*/ 98 h 98"/>
                  <a:gd name="T66" fmla="*/ 24 w 178"/>
                  <a:gd name="T67" fmla="*/ 98 h 98"/>
                  <a:gd name="T68" fmla="*/ 24 w 178"/>
                  <a:gd name="T69" fmla="*/ 98 h 98"/>
                  <a:gd name="T70" fmla="*/ 40 w 178"/>
                  <a:gd name="T71" fmla="*/ 98 h 98"/>
                  <a:gd name="T72" fmla="*/ 54 w 178"/>
                  <a:gd name="T73" fmla="*/ 96 h 98"/>
                  <a:gd name="T74" fmla="*/ 80 w 178"/>
                  <a:gd name="T75" fmla="*/ 88 h 98"/>
                  <a:gd name="T76" fmla="*/ 80 w 178"/>
                  <a:gd name="T77" fmla="*/ 88 h 98"/>
                  <a:gd name="T78" fmla="*/ 130 w 178"/>
                  <a:gd name="T79" fmla="*/ 66 h 98"/>
                  <a:gd name="T80" fmla="*/ 130 w 178"/>
                  <a:gd name="T81" fmla="*/ 66 h 98"/>
                  <a:gd name="T82" fmla="*/ 144 w 178"/>
                  <a:gd name="T83" fmla="*/ 60 h 98"/>
                  <a:gd name="T84" fmla="*/ 156 w 178"/>
                  <a:gd name="T85" fmla="*/ 50 h 98"/>
                  <a:gd name="T86" fmla="*/ 164 w 178"/>
                  <a:gd name="T87" fmla="*/ 42 h 98"/>
                  <a:gd name="T88" fmla="*/ 170 w 178"/>
                  <a:gd name="T89" fmla="*/ 32 h 98"/>
                  <a:gd name="T90" fmla="*/ 170 w 178"/>
                  <a:gd name="T91" fmla="*/ 32 h 98"/>
                  <a:gd name="T92" fmla="*/ 176 w 178"/>
                  <a:gd name="T93" fmla="*/ 16 h 98"/>
                  <a:gd name="T94" fmla="*/ 178 w 178"/>
                  <a:gd name="T95" fmla="*/ 8 h 98"/>
                  <a:gd name="T96" fmla="*/ 178 w 178"/>
                  <a:gd name="T97" fmla="*/ 8 h 98"/>
                  <a:gd name="T98" fmla="*/ 178 w 178"/>
                  <a:gd name="T99" fmla="*/ 6 h 98"/>
                  <a:gd name="T100" fmla="*/ 178 w 178"/>
                  <a:gd name="T101" fmla="*/ 2 h 98"/>
                  <a:gd name="T102" fmla="*/ 174 w 178"/>
                  <a:gd name="T103" fmla="*/ 0 h 98"/>
                  <a:gd name="T104" fmla="*/ 172 w 178"/>
                  <a:gd name="T105" fmla="*/ 0 h 98"/>
                  <a:gd name="T106" fmla="*/ 172 w 178"/>
                  <a:gd name="T107" fmla="*/ 0 h 98"/>
                  <a:gd name="T108" fmla="*/ 168 w 178"/>
                  <a:gd name="T109" fmla="*/ 0 h 98"/>
                  <a:gd name="T110" fmla="*/ 166 w 178"/>
                  <a:gd name="T111" fmla="*/ 0 h 98"/>
                  <a:gd name="T112" fmla="*/ 164 w 178"/>
                  <a:gd name="T113" fmla="*/ 4 h 98"/>
                  <a:gd name="T114" fmla="*/ 162 w 178"/>
                  <a:gd name="T115" fmla="*/ 6 h 98"/>
                  <a:gd name="T116" fmla="*/ 162 w 178"/>
                  <a:gd name="T117" fmla="*/ 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" h="98">
                    <a:moveTo>
                      <a:pt x="162" y="6"/>
                    </a:moveTo>
                    <a:lnTo>
                      <a:pt x="164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4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0" y="12"/>
                    </a:lnTo>
                    <a:lnTo>
                      <a:pt x="156" y="24"/>
                    </a:lnTo>
                    <a:lnTo>
                      <a:pt x="156" y="24"/>
                    </a:lnTo>
                    <a:lnTo>
                      <a:pt x="150" y="32"/>
                    </a:lnTo>
                    <a:lnTo>
                      <a:pt x="144" y="38"/>
                    </a:lnTo>
                    <a:lnTo>
                      <a:pt x="134" y="46"/>
                    </a:lnTo>
                    <a:lnTo>
                      <a:pt x="124" y="52"/>
                    </a:lnTo>
                    <a:lnTo>
                      <a:pt x="124" y="52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50" y="80"/>
                    </a:lnTo>
                    <a:lnTo>
                      <a:pt x="38" y="82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10" y="82"/>
                    </a:lnTo>
                    <a:lnTo>
                      <a:pt x="10" y="82"/>
                    </a:lnTo>
                    <a:lnTo>
                      <a:pt x="6" y="82"/>
                    </a:lnTo>
                    <a:lnTo>
                      <a:pt x="4" y="84"/>
                    </a:lnTo>
                    <a:lnTo>
                      <a:pt x="2" y="86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92"/>
                    </a:lnTo>
                    <a:lnTo>
                      <a:pt x="2" y="94"/>
                    </a:lnTo>
                    <a:lnTo>
                      <a:pt x="4" y="98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24" y="98"/>
                    </a:lnTo>
                    <a:lnTo>
                      <a:pt x="24" y="98"/>
                    </a:lnTo>
                    <a:lnTo>
                      <a:pt x="40" y="98"/>
                    </a:lnTo>
                    <a:lnTo>
                      <a:pt x="54" y="96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130" y="66"/>
                    </a:lnTo>
                    <a:lnTo>
                      <a:pt x="130" y="66"/>
                    </a:lnTo>
                    <a:lnTo>
                      <a:pt x="144" y="60"/>
                    </a:lnTo>
                    <a:lnTo>
                      <a:pt x="156" y="50"/>
                    </a:lnTo>
                    <a:lnTo>
                      <a:pt x="164" y="42"/>
                    </a:lnTo>
                    <a:lnTo>
                      <a:pt x="170" y="32"/>
                    </a:lnTo>
                    <a:lnTo>
                      <a:pt x="170" y="32"/>
                    </a:lnTo>
                    <a:lnTo>
                      <a:pt x="176" y="16"/>
                    </a:lnTo>
                    <a:lnTo>
                      <a:pt x="178" y="8"/>
                    </a:lnTo>
                    <a:lnTo>
                      <a:pt x="178" y="8"/>
                    </a:lnTo>
                    <a:lnTo>
                      <a:pt x="178" y="6"/>
                    </a:lnTo>
                    <a:lnTo>
                      <a:pt x="178" y="2"/>
                    </a:lnTo>
                    <a:lnTo>
                      <a:pt x="174" y="0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4"/>
                    </a:lnTo>
                    <a:lnTo>
                      <a:pt x="162" y="6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2" name="TextBox 261"/>
            <p:cNvSpPr txBox="1"/>
            <p:nvPr/>
          </p:nvSpPr>
          <p:spPr>
            <a:xfrm>
              <a:off x="639030" y="2574482"/>
              <a:ext cx="140214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Drug</a:t>
              </a:r>
            </a:p>
            <a:p>
              <a:r>
                <a:rPr lang="en-US" i="1" dirty="0" smtClean="0">
                  <a:solidFill>
                    <a:srgbClr val="0000FF"/>
                  </a:solidFill>
                </a:rPr>
                <a:t>Low dose</a:t>
              </a:r>
            </a:p>
            <a:p>
              <a:r>
                <a:rPr lang="en-US" i="1" dirty="0" smtClean="0">
                  <a:solidFill>
                    <a:srgbClr val="FF0000"/>
                  </a:solidFill>
                </a:rPr>
                <a:t>High dose</a:t>
              </a:r>
            </a:p>
          </p:txBody>
        </p:sp>
        <p:sp>
          <p:nvSpPr>
            <p:cNvPr id="263" name="Right Arrow 262"/>
            <p:cNvSpPr/>
            <p:nvPr/>
          </p:nvSpPr>
          <p:spPr bwMode="auto">
            <a:xfrm>
              <a:off x="1498097" y="2678260"/>
              <a:ext cx="304800" cy="2159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455819" y="4295716"/>
              <a:ext cx="699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CSF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2560689" y="4459139"/>
              <a:ext cx="701675" cy="120650"/>
              <a:chOff x="1751013" y="4310063"/>
              <a:chExt cx="701675" cy="120650"/>
            </a:xfrm>
            <a:solidFill>
              <a:srgbClr val="BD5790"/>
            </a:solidFill>
          </p:grpSpPr>
          <p:sp>
            <p:nvSpPr>
              <p:cNvPr id="177" name="Freeform 213"/>
              <p:cNvSpPr>
                <a:spLocks/>
              </p:cNvSpPr>
              <p:nvPr/>
            </p:nvSpPr>
            <p:spPr bwMode="auto">
              <a:xfrm>
                <a:off x="1751013" y="4357688"/>
                <a:ext cx="542925" cy="28575"/>
              </a:xfrm>
              <a:custGeom>
                <a:avLst/>
                <a:gdLst>
                  <a:gd name="T0" fmla="*/ 2 w 342"/>
                  <a:gd name="T1" fmla="*/ 12 h 18"/>
                  <a:gd name="T2" fmla="*/ 2 w 342"/>
                  <a:gd name="T3" fmla="*/ 14 h 18"/>
                  <a:gd name="T4" fmla="*/ 342 w 342"/>
                  <a:gd name="T5" fmla="*/ 18 h 18"/>
                  <a:gd name="T6" fmla="*/ 342 w 342"/>
                  <a:gd name="T7" fmla="*/ 0 h 18"/>
                  <a:gd name="T8" fmla="*/ 0 w 342"/>
                  <a:gd name="T9" fmla="*/ 2 h 18"/>
                  <a:gd name="T10" fmla="*/ 0 w 342"/>
                  <a:gd name="T11" fmla="*/ 14 h 18"/>
                  <a:gd name="T12" fmla="*/ 2 w 342"/>
                  <a:gd name="T13" fmla="*/ 14 h 18"/>
                  <a:gd name="T14" fmla="*/ 2 w 342"/>
                  <a:gd name="T15" fmla="*/ 12 h 18"/>
                  <a:gd name="T16" fmla="*/ 4 w 342"/>
                  <a:gd name="T17" fmla="*/ 12 h 18"/>
                  <a:gd name="T18" fmla="*/ 4 w 342"/>
                  <a:gd name="T19" fmla="*/ 6 h 18"/>
                  <a:gd name="T20" fmla="*/ 338 w 342"/>
                  <a:gd name="T21" fmla="*/ 4 h 18"/>
                  <a:gd name="T22" fmla="*/ 338 w 342"/>
                  <a:gd name="T23" fmla="*/ 14 h 18"/>
                  <a:gd name="T24" fmla="*/ 2 w 342"/>
                  <a:gd name="T25" fmla="*/ 10 h 18"/>
                  <a:gd name="T26" fmla="*/ 2 w 342"/>
                  <a:gd name="T27" fmla="*/ 12 h 18"/>
                  <a:gd name="T28" fmla="*/ 4 w 342"/>
                  <a:gd name="T29" fmla="*/ 12 h 18"/>
                  <a:gd name="T30" fmla="*/ 2 w 342"/>
                  <a:gd name="T3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2" h="18">
                    <a:moveTo>
                      <a:pt x="2" y="12"/>
                    </a:moveTo>
                    <a:lnTo>
                      <a:pt x="2" y="14"/>
                    </a:lnTo>
                    <a:lnTo>
                      <a:pt x="342" y="18"/>
                    </a:lnTo>
                    <a:lnTo>
                      <a:pt x="342" y="0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6"/>
                    </a:lnTo>
                    <a:lnTo>
                      <a:pt x="338" y="4"/>
                    </a:lnTo>
                    <a:lnTo>
                      <a:pt x="338" y="14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214"/>
              <p:cNvSpPr>
                <a:spLocks/>
              </p:cNvSpPr>
              <p:nvPr/>
            </p:nvSpPr>
            <p:spPr bwMode="auto">
              <a:xfrm>
                <a:off x="2284413" y="4338638"/>
                <a:ext cx="69850" cy="69850"/>
              </a:xfrm>
              <a:custGeom>
                <a:avLst/>
                <a:gdLst>
                  <a:gd name="T0" fmla="*/ 42 w 44"/>
                  <a:gd name="T1" fmla="*/ 0 h 44"/>
                  <a:gd name="T2" fmla="*/ 24 w 44"/>
                  <a:gd name="T3" fmla="*/ 2 h 44"/>
                  <a:gd name="T4" fmla="*/ 10 w 44"/>
                  <a:gd name="T5" fmla="*/ 6 h 44"/>
                  <a:gd name="T6" fmla="*/ 4 w 44"/>
                  <a:gd name="T7" fmla="*/ 8 h 44"/>
                  <a:gd name="T8" fmla="*/ 2 w 44"/>
                  <a:gd name="T9" fmla="*/ 14 h 44"/>
                  <a:gd name="T10" fmla="*/ 2 w 44"/>
                  <a:gd name="T11" fmla="*/ 12 h 44"/>
                  <a:gd name="T12" fmla="*/ 0 w 44"/>
                  <a:gd name="T13" fmla="*/ 14 h 44"/>
                  <a:gd name="T14" fmla="*/ 0 w 44"/>
                  <a:gd name="T15" fmla="*/ 20 h 44"/>
                  <a:gd name="T16" fmla="*/ 2 w 44"/>
                  <a:gd name="T17" fmla="*/ 30 h 44"/>
                  <a:gd name="T18" fmla="*/ 6 w 44"/>
                  <a:gd name="T19" fmla="*/ 34 h 44"/>
                  <a:gd name="T20" fmla="*/ 12 w 44"/>
                  <a:gd name="T21" fmla="*/ 36 h 44"/>
                  <a:gd name="T22" fmla="*/ 32 w 44"/>
                  <a:gd name="T23" fmla="*/ 42 h 44"/>
                  <a:gd name="T24" fmla="*/ 44 w 44"/>
                  <a:gd name="T25" fmla="*/ 44 h 44"/>
                  <a:gd name="T26" fmla="*/ 42 w 44"/>
                  <a:gd name="T27" fmla="*/ 0 h 44"/>
                  <a:gd name="T28" fmla="*/ 40 w 44"/>
                  <a:gd name="T29" fmla="*/ 2 h 44"/>
                  <a:gd name="T30" fmla="*/ 42 w 44"/>
                  <a:gd name="T31" fmla="*/ 42 h 44"/>
                  <a:gd name="T32" fmla="*/ 42 w 44"/>
                  <a:gd name="T33" fmla="*/ 40 h 44"/>
                  <a:gd name="T34" fmla="*/ 38 w 44"/>
                  <a:gd name="T35" fmla="*/ 38 h 44"/>
                  <a:gd name="T36" fmla="*/ 20 w 44"/>
                  <a:gd name="T37" fmla="*/ 34 h 44"/>
                  <a:gd name="T38" fmla="*/ 6 w 44"/>
                  <a:gd name="T39" fmla="*/ 28 h 44"/>
                  <a:gd name="T40" fmla="*/ 4 w 44"/>
                  <a:gd name="T41" fmla="*/ 20 h 44"/>
                  <a:gd name="T42" fmla="*/ 4 w 44"/>
                  <a:gd name="T43" fmla="*/ 16 h 44"/>
                  <a:gd name="T44" fmla="*/ 6 w 44"/>
                  <a:gd name="T45" fmla="*/ 14 h 44"/>
                  <a:gd name="T46" fmla="*/ 4 w 44"/>
                  <a:gd name="T47" fmla="*/ 14 h 44"/>
                  <a:gd name="T48" fmla="*/ 6 w 44"/>
                  <a:gd name="T49" fmla="*/ 14 h 44"/>
                  <a:gd name="T50" fmla="*/ 6 w 44"/>
                  <a:gd name="T51" fmla="*/ 14 h 44"/>
                  <a:gd name="T52" fmla="*/ 6 w 44"/>
                  <a:gd name="T53" fmla="*/ 14 h 44"/>
                  <a:gd name="T54" fmla="*/ 8 w 44"/>
                  <a:gd name="T55" fmla="*/ 12 h 44"/>
                  <a:gd name="T56" fmla="*/ 16 w 44"/>
                  <a:gd name="T57" fmla="*/ 8 h 44"/>
                  <a:gd name="T58" fmla="*/ 28 w 44"/>
                  <a:gd name="T59" fmla="*/ 6 h 44"/>
                  <a:gd name="T60" fmla="*/ 38 w 44"/>
                  <a:gd name="T61" fmla="*/ 4 h 44"/>
                  <a:gd name="T62" fmla="*/ 42 w 44"/>
                  <a:gd name="T63" fmla="*/ 2 h 44"/>
                  <a:gd name="T64" fmla="*/ 42 w 44"/>
                  <a:gd name="T65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" h="44">
                    <a:moveTo>
                      <a:pt x="42" y="2"/>
                    </a:moveTo>
                    <a:lnTo>
                      <a:pt x="42" y="0"/>
                    </a:lnTo>
                    <a:lnTo>
                      <a:pt x="42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22" y="40"/>
                    </a:lnTo>
                    <a:lnTo>
                      <a:pt x="32" y="42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10" y="32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6" y="8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215"/>
              <p:cNvSpPr>
                <a:spLocks/>
              </p:cNvSpPr>
              <p:nvPr/>
            </p:nvSpPr>
            <p:spPr bwMode="auto">
              <a:xfrm>
                <a:off x="2347913" y="4310063"/>
                <a:ext cx="104775" cy="120650"/>
              </a:xfrm>
              <a:custGeom>
                <a:avLst/>
                <a:gdLst>
                  <a:gd name="T0" fmla="*/ 2 w 66"/>
                  <a:gd name="T1" fmla="*/ 2 h 76"/>
                  <a:gd name="T2" fmla="*/ 0 w 66"/>
                  <a:gd name="T3" fmla="*/ 2 h 76"/>
                  <a:gd name="T4" fmla="*/ 0 w 66"/>
                  <a:gd name="T5" fmla="*/ 76 h 76"/>
                  <a:gd name="T6" fmla="*/ 66 w 66"/>
                  <a:gd name="T7" fmla="*/ 76 h 76"/>
                  <a:gd name="T8" fmla="*/ 66 w 66"/>
                  <a:gd name="T9" fmla="*/ 0 h 76"/>
                  <a:gd name="T10" fmla="*/ 0 w 66"/>
                  <a:gd name="T11" fmla="*/ 0 h 76"/>
                  <a:gd name="T12" fmla="*/ 0 w 66"/>
                  <a:gd name="T13" fmla="*/ 2 h 76"/>
                  <a:gd name="T14" fmla="*/ 2 w 66"/>
                  <a:gd name="T15" fmla="*/ 2 h 76"/>
                  <a:gd name="T16" fmla="*/ 2 w 66"/>
                  <a:gd name="T17" fmla="*/ 4 h 76"/>
                  <a:gd name="T18" fmla="*/ 62 w 66"/>
                  <a:gd name="T19" fmla="*/ 4 h 76"/>
                  <a:gd name="T20" fmla="*/ 62 w 66"/>
                  <a:gd name="T21" fmla="*/ 72 h 76"/>
                  <a:gd name="T22" fmla="*/ 4 w 66"/>
                  <a:gd name="T23" fmla="*/ 72 h 76"/>
                  <a:gd name="T24" fmla="*/ 4 w 66"/>
                  <a:gd name="T25" fmla="*/ 2 h 76"/>
                  <a:gd name="T26" fmla="*/ 2 w 66"/>
                  <a:gd name="T27" fmla="*/ 2 h 76"/>
                  <a:gd name="T28" fmla="*/ 2 w 66"/>
                  <a:gd name="T29" fmla="*/ 4 h 76"/>
                  <a:gd name="T30" fmla="*/ 2 w 66"/>
                  <a:gd name="T31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76">
                    <a:moveTo>
                      <a:pt x="2" y="2"/>
                    </a:moveTo>
                    <a:lnTo>
                      <a:pt x="0" y="2"/>
                    </a:lnTo>
                    <a:lnTo>
                      <a:pt x="0" y="76"/>
                    </a:lnTo>
                    <a:lnTo>
                      <a:pt x="66" y="76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62" y="4"/>
                    </a:lnTo>
                    <a:lnTo>
                      <a:pt x="62" y="72"/>
                    </a:lnTo>
                    <a:lnTo>
                      <a:pt x="4" y="7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3289132" y="4714726"/>
              <a:ext cx="333375" cy="784225"/>
              <a:chOff x="6966149" y="4714726"/>
              <a:chExt cx="333375" cy="784225"/>
            </a:xfrm>
          </p:grpSpPr>
          <p:sp>
            <p:nvSpPr>
              <p:cNvPr id="181" name="Freeform 216"/>
              <p:cNvSpPr>
                <a:spLocks/>
              </p:cNvSpPr>
              <p:nvPr/>
            </p:nvSpPr>
            <p:spPr bwMode="auto">
              <a:xfrm>
                <a:off x="6975674" y="5018088"/>
                <a:ext cx="307975" cy="477688"/>
              </a:xfrm>
              <a:custGeom>
                <a:avLst/>
                <a:gdLst>
                  <a:gd name="T0" fmla="*/ 0 w 194"/>
                  <a:gd name="T1" fmla="*/ 0 h 394"/>
                  <a:gd name="T2" fmla="*/ 0 w 194"/>
                  <a:gd name="T3" fmla="*/ 0 h 394"/>
                  <a:gd name="T4" fmla="*/ 0 w 194"/>
                  <a:gd name="T5" fmla="*/ 178 h 394"/>
                  <a:gd name="T6" fmla="*/ 0 w 194"/>
                  <a:gd name="T7" fmla="*/ 302 h 394"/>
                  <a:gd name="T8" fmla="*/ 2 w 194"/>
                  <a:gd name="T9" fmla="*/ 362 h 394"/>
                  <a:gd name="T10" fmla="*/ 2 w 194"/>
                  <a:gd name="T11" fmla="*/ 362 h 394"/>
                  <a:gd name="T12" fmla="*/ 6 w 194"/>
                  <a:gd name="T13" fmla="*/ 368 h 394"/>
                  <a:gd name="T14" fmla="*/ 14 w 194"/>
                  <a:gd name="T15" fmla="*/ 372 h 394"/>
                  <a:gd name="T16" fmla="*/ 34 w 194"/>
                  <a:gd name="T17" fmla="*/ 382 h 394"/>
                  <a:gd name="T18" fmla="*/ 48 w 194"/>
                  <a:gd name="T19" fmla="*/ 386 h 394"/>
                  <a:gd name="T20" fmla="*/ 62 w 194"/>
                  <a:gd name="T21" fmla="*/ 390 h 394"/>
                  <a:gd name="T22" fmla="*/ 78 w 194"/>
                  <a:gd name="T23" fmla="*/ 392 h 394"/>
                  <a:gd name="T24" fmla="*/ 96 w 194"/>
                  <a:gd name="T25" fmla="*/ 394 h 394"/>
                  <a:gd name="T26" fmla="*/ 96 w 194"/>
                  <a:gd name="T27" fmla="*/ 394 h 394"/>
                  <a:gd name="T28" fmla="*/ 112 w 194"/>
                  <a:gd name="T29" fmla="*/ 392 h 394"/>
                  <a:gd name="T30" fmla="*/ 130 w 194"/>
                  <a:gd name="T31" fmla="*/ 390 h 394"/>
                  <a:gd name="T32" fmla="*/ 146 w 194"/>
                  <a:gd name="T33" fmla="*/ 386 h 394"/>
                  <a:gd name="T34" fmla="*/ 160 w 194"/>
                  <a:gd name="T35" fmla="*/ 382 h 394"/>
                  <a:gd name="T36" fmla="*/ 172 w 194"/>
                  <a:gd name="T37" fmla="*/ 376 h 394"/>
                  <a:gd name="T38" fmla="*/ 182 w 194"/>
                  <a:gd name="T39" fmla="*/ 372 h 394"/>
                  <a:gd name="T40" fmla="*/ 188 w 194"/>
                  <a:gd name="T41" fmla="*/ 366 h 394"/>
                  <a:gd name="T42" fmla="*/ 192 w 194"/>
                  <a:gd name="T43" fmla="*/ 362 h 394"/>
                  <a:gd name="T44" fmla="*/ 194 w 194"/>
                  <a:gd name="T45" fmla="*/ 0 h 394"/>
                  <a:gd name="T46" fmla="*/ 0 w 194"/>
                  <a:gd name="T47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4" h="394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0" y="302"/>
                    </a:lnTo>
                    <a:lnTo>
                      <a:pt x="2" y="362"/>
                    </a:lnTo>
                    <a:lnTo>
                      <a:pt x="2" y="362"/>
                    </a:lnTo>
                    <a:lnTo>
                      <a:pt x="6" y="368"/>
                    </a:lnTo>
                    <a:lnTo>
                      <a:pt x="14" y="372"/>
                    </a:lnTo>
                    <a:lnTo>
                      <a:pt x="34" y="382"/>
                    </a:lnTo>
                    <a:lnTo>
                      <a:pt x="48" y="386"/>
                    </a:lnTo>
                    <a:lnTo>
                      <a:pt x="62" y="390"/>
                    </a:lnTo>
                    <a:lnTo>
                      <a:pt x="78" y="392"/>
                    </a:lnTo>
                    <a:lnTo>
                      <a:pt x="96" y="394"/>
                    </a:lnTo>
                    <a:lnTo>
                      <a:pt x="96" y="394"/>
                    </a:lnTo>
                    <a:lnTo>
                      <a:pt x="112" y="392"/>
                    </a:lnTo>
                    <a:lnTo>
                      <a:pt x="130" y="390"/>
                    </a:lnTo>
                    <a:lnTo>
                      <a:pt x="146" y="386"/>
                    </a:lnTo>
                    <a:lnTo>
                      <a:pt x="160" y="382"/>
                    </a:lnTo>
                    <a:lnTo>
                      <a:pt x="172" y="376"/>
                    </a:lnTo>
                    <a:lnTo>
                      <a:pt x="182" y="372"/>
                    </a:lnTo>
                    <a:lnTo>
                      <a:pt x="188" y="366"/>
                    </a:lnTo>
                    <a:lnTo>
                      <a:pt x="192" y="362"/>
                    </a:lnTo>
                    <a:lnTo>
                      <a:pt x="19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217"/>
              <p:cNvSpPr>
                <a:spLocks/>
              </p:cNvSpPr>
              <p:nvPr/>
            </p:nvSpPr>
            <p:spPr bwMode="auto">
              <a:xfrm>
                <a:off x="6982024" y="5391001"/>
                <a:ext cx="295275" cy="104775"/>
              </a:xfrm>
              <a:custGeom>
                <a:avLst/>
                <a:gdLst>
                  <a:gd name="T0" fmla="*/ 184 w 186"/>
                  <a:gd name="T1" fmla="*/ 32 h 66"/>
                  <a:gd name="T2" fmla="*/ 182 w 186"/>
                  <a:gd name="T3" fmla="*/ 38 h 66"/>
                  <a:gd name="T4" fmla="*/ 178 w 186"/>
                  <a:gd name="T5" fmla="*/ 44 h 66"/>
                  <a:gd name="T6" fmla="*/ 144 w 186"/>
                  <a:gd name="T7" fmla="*/ 58 h 66"/>
                  <a:gd name="T8" fmla="*/ 94 w 186"/>
                  <a:gd name="T9" fmla="*/ 64 h 66"/>
                  <a:gd name="T10" fmla="*/ 74 w 186"/>
                  <a:gd name="T11" fmla="*/ 64 h 66"/>
                  <a:gd name="T12" fmla="*/ 42 w 186"/>
                  <a:gd name="T13" fmla="*/ 58 h 66"/>
                  <a:gd name="T14" fmla="*/ 28 w 186"/>
                  <a:gd name="T15" fmla="*/ 54 h 66"/>
                  <a:gd name="T16" fmla="*/ 8 w 186"/>
                  <a:gd name="T17" fmla="*/ 44 h 66"/>
                  <a:gd name="T18" fmla="*/ 4 w 186"/>
                  <a:gd name="T19" fmla="*/ 38 h 66"/>
                  <a:gd name="T20" fmla="*/ 2 w 186"/>
                  <a:gd name="T21" fmla="*/ 32 h 66"/>
                  <a:gd name="T22" fmla="*/ 8 w 186"/>
                  <a:gd name="T23" fmla="*/ 20 h 66"/>
                  <a:gd name="T24" fmla="*/ 22 w 186"/>
                  <a:gd name="T25" fmla="*/ 12 h 66"/>
                  <a:gd name="T26" fmla="*/ 66 w 186"/>
                  <a:gd name="T27" fmla="*/ 2 h 66"/>
                  <a:gd name="T28" fmla="*/ 94 w 186"/>
                  <a:gd name="T29" fmla="*/ 2 h 66"/>
                  <a:gd name="T30" fmla="*/ 130 w 186"/>
                  <a:gd name="T31" fmla="*/ 4 h 66"/>
                  <a:gd name="T32" fmla="*/ 158 w 186"/>
                  <a:gd name="T33" fmla="*/ 10 h 66"/>
                  <a:gd name="T34" fmla="*/ 170 w 186"/>
                  <a:gd name="T35" fmla="*/ 14 h 66"/>
                  <a:gd name="T36" fmla="*/ 178 w 186"/>
                  <a:gd name="T37" fmla="*/ 20 h 66"/>
                  <a:gd name="T38" fmla="*/ 184 w 186"/>
                  <a:gd name="T39" fmla="*/ 32 h 66"/>
                  <a:gd name="T40" fmla="*/ 186 w 186"/>
                  <a:gd name="T41" fmla="*/ 32 h 66"/>
                  <a:gd name="T42" fmla="*/ 184 w 186"/>
                  <a:gd name="T43" fmla="*/ 24 h 66"/>
                  <a:gd name="T44" fmla="*/ 180 w 186"/>
                  <a:gd name="T45" fmla="*/ 18 h 66"/>
                  <a:gd name="T46" fmla="*/ 146 w 186"/>
                  <a:gd name="T47" fmla="*/ 4 h 66"/>
                  <a:gd name="T48" fmla="*/ 94 w 186"/>
                  <a:gd name="T49" fmla="*/ 0 h 66"/>
                  <a:gd name="T50" fmla="*/ 74 w 186"/>
                  <a:gd name="T51" fmla="*/ 0 h 66"/>
                  <a:gd name="T52" fmla="*/ 42 w 186"/>
                  <a:gd name="T53" fmla="*/ 4 h 66"/>
                  <a:gd name="T54" fmla="*/ 28 w 186"/>
                  <a:gd name="T55" fmla="*/ 8 h 66"/>
                  <a:gd name="T56" fmla="*/ 8 w 186"/>
                  <a:gd name="T57" fmla="*/ 18 h 66"/>
                  <a:gd name="T58" fmla="*/ 2 w 186"/>
                  <a:gd name="T59" fmla="*/ 24 h 66"/>
                  <a:gd name="T60" fmla="*/ 0 w 186"/>
                  <a:gd name="T61" fmla="*/ 32 h 66"/>
                  <a:gd name="T62" fmla="*/ 8 w 186"/>
                  <a:gd name="T63" fmla="*/ 46 h 66"/>
                  <a:gd name="T64" fmla="*/ 22 w 186"/>
                  <a:gd name="T65" fmla="*/ 54 h 66"/>
                  <a:gd name="T66" fmla="*/ 66 w 186"/>
                  <a:gd name="T67" fmla="*/ 64 h 66"/>
                  <a:gd name="T68" fmla="*/ 94 w 186"/>
                  <a:gd name="T69" fmla="*/ 66 h 66"/>
                  <a:gd name="T70" fmla="*/ 130 w 186"/>
                  <a:gd name="T71" fmla="*/ 64 h 66"/>
                  <a:gd name="T72" fmla="*/ 158 w 186"/>
                  <a:gd name="T73" fmla="*/ 56 h 66"/>
                  <a:gd name="T74" fmla="*/ 170 w 186"/>
                  <a:gd name="T75" fmla="*/ 52 h 66"/>
                  <a:gd name="T76" fmla="*/ 180 w 186"/>
                  <a:gd name="T77" fmla="*/ 46 h 66"/>
                  <a:gd name="T78" fmla="*/ 186 w 186"/>
                  <a:gd name="T79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6" h="66">
                    <a:moveTo>
                      <a:pt x="186" y="32"/>
                    </a:moveTo>
                    <a:lnTo>
                      <a:pt x="184" y="32"/>
                    </a:lnTo>
                    <a:lnTo>
                      <a:pt x="184" y="32"/>
                    </a:lnTo>
                    <a:lnTo>
                      <a:pt x="182" y="38"/>
                    </a:lnTo>
                    <a:lnTo>
                      <a:pt x="178" y="44"/>
                    </a:lnTo>
                    <a:lnTo>
                      <a:pt x="178" y="44"/>
                    </a:lnTo>
                    <a:lnTo>
                      <a:pt x="164" y="52"/>
                    </a:lnTo>
                    <a:lnTo>
                      <a:pt x="144" y="58"/>
                    </a:lnTo>
                    <a:lnTo>
                      <a:pt x="120" y="62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74" y="64"/>
                    </a:lnTo>
                    <a:lnTo>
                      <a:pt x="58" y="62"/>
                    </a:lnTo>
                    <a:lnTo>
                      <a:pt x="42" y="58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16" y="5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3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2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22" y="12"/>
                    </a:lnTo>
                    <a:lnTo>
                      <a:pt x="42" y="6"/>
                    </a:lnTo>
                    <a:lnTo>
                      <a:pt x="66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112" y="2"/>
                    </a:lnTo>
                    <a:lnTo>
                      <a:pt x="130" y="4"/>
                    </a:lnTo>
                    <a:lnTo>
                      <a:pt x="144" y="6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70" y="14"/>
                    </a:lnTo>
                    <a:lnTo>
                      <a:pt x="178" y="20"/>
                    </a:lnTo>
                    <a:lnTo>
                      <a:pt x="178" y="20"/>
                    </a:lnTo>
                    <a:lnTo>
                      <a:pt x="182" y="26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2"/>
                    </a:lnTo>
                    <a:lnTo>
                      <a:pt x="186" y="32"/>
                    </a:lnTo>
                    <a:lnTo>
                      <a:pt x="184" y="24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64" y="10"/>
                    </a:lnTo>
                    <a:lnTo>
                      <a:pt x="146" y="4"/>
                    </a:lnTo>
                    <a:lnTo>
                      <a:pt x="12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74" y="0"/>
                    </a:lnTo>
                    <a:lnTo>
                      <a:pt x="58" y="2"/>
                    </a:lnTo>
                    <a:lnTo>
                      <a:pt x="42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16" y="14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22" y="54"/>
                    </a:lnTo>
                    <a:lnTo>
                      <a:pt x="42" y="60"/>
                    </a:lnTo>
                    <a:lnTo>
                      <a:pt x="66" y="64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112" y="66"/>
                    </a:lnTo>
                    <a:lnTo>
                      <a:pt x="130" y="64"/>
                    </a:lnTo>
                    <a:lnTo>
                      <a:pt x="146" y="60"/>
                    </a:lnTo>
                    <a:lnTo>
                      <a:pt x="158" y="56"/>
                    </a:lnTo>
                    <a:lnTo>
                      <a:pt x="158" y="56"/>
                    </a:lnTo>
                    <a:lnTo>
                      <a:pt x="170" y="52"/>
                    </a:lnTo>
                    <a:lnTo>
                      <a:pt x="180" y="46"/>
                    </a:lnTo>
                    <a:lnTo>
                      <a:pt x="180" y="46"/>
                    </a:lnTo>
                    <a:lnTo>
                      <a:pt x="184" y="38"/>
                    </a:lnTo>
                    <a:lnTo>
                      <a:pt x="186" y="32"/>
                    </a:lnTo>
                    <a:lnTo>
                      <a:pt x="186" y="32"/>
                    </a:lnTo>
                    <a:close/>
                  </a:path>
                </a:pathLst>
              </a:custGeom>
              <a:solidFill>
                <a:srgbClr val="93959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221"/>
              <p:cNvSpPr>
                <a:spLocks/>
              </p:cNvSpPr>
              <p:nvPr/>
            </p:nvSpPr>
            <p:spPr bwMode="auto">
              <a:xfrm>
                <a:off x="6966149" y="4768701"/>
                <a:ext cx="333375" cy="730250"/>
              </a:xfrm>
              <a:custGeom>
                <a:avLst/>
                <a:gdLst>
                  <a:gd name="T0" fmla="*/ 0 w 210"/>
                  <a:gd name="T1" fmla="*/ 420 h 460"/>
                  <a:gd name="T2" fmla="*/ 0 w 210"/>
                  <a:gd name="T3" fmla="*/ 420 h 460"/>
                  <a:gd name="T4" fmla="*/ 12 w 210"/>
                  <a:gd name="T5" fmla="*/ 438 h 460"/>
                  <a:gd name="T6" fmla="*/ 20 w 210"/>
                  <a:gd name="T7" fmla="*/ 442 h 460"/>
                  <a:gd name="T8" fmla="*/ 52 w 210"/>
                  <a:gd name="T9" fmla="*/ 454 h 460"/>
                  <a:gd name="T10" fmla="*/ 104 w 210"/>
                  <a:gd name="T11" fmla="*/ 460 h 460"/>
                  <a:gd name="T12" fmla="*/ 122 w 210"/>
                  <a:gd name="T13" fmla="*/ 460 h 460"/>
                  <a:gd name="T14" fmla="*/ 154 w 210"/>
                  <a:gd name="T15" fmla="*/ 454 h 460"/>
                  <a:gd name="T16" fmla="*/ 170 w 210"/>
                  <a:gd name="T17" fmla="*/ 450 h 460"/>
                  <a:gd name="T18" fmla="*/ 194 w 210"/>
                  <a:gd name="T19" fmla="*/ 438 h 460"/>
                  <a:gd name="T20" fmla="*/ 202 w 210"/>
                  <a:gd name="T21" fmla="*/ 428 h 460"/>
                  <a:gd name="T22" fmla="*/ 206 w 210"/>
                  <a:gd name="T23" fmla="*/ 420 h 460"/>
                  <a:gd name="T24" fmla="*/ 210 w 210"/>
                  <a:gd name="T25" fmla="*/ 2 h 460"/>
                  <a:gd name="T26" fmla="*/ 208 w 210"/>
                  <a:gd name="T27" fmla="*/ 0 h 460"/>
                  <a:gd name="T28" fmla="*/ 206 w 210"/>
                  <a:gd name="T29" fmla="*/ 0 h 460"/>
                  <a:gd name="T30" fmla="*/ 200 w 210"/>
                  <a:gd name="T31" fmla="*/ 420 h 460"/>
                  <a:gd name="T32" fmla="*/ 200 w 210"/>
                  <a:gd name="T33" fmla="*/ 418 h 460"/>
                  <a:gd name="T34" fmla="*/ 198 w 210"/>
                  <a:gd name="T35" fmla="*/ 426 h 460"/>
                  <a:gd name="T36" fmla="*/ 190 w 210"/>
                  <a:gd name="T37" fmla="*/ 434 h 460"/>
                  <a:gd name="T38" fmla="*/ 174 w 210"/>
                  <a:gd name="T39" fmla="*/ 442 h 460"/>
                  <a:gd name="T40" fmla="*/ 130 w 210"/>
                  <a:gd name="T41" fmla="*/ 454 h 460"/>
                  <a:gd name="T42" fmla="*/ 104 w 210"/>
                  <a:gd name="T43" fmla="*/ 456 h 460"/>
                  <a:gd name="T44" fmla="*/ 70 w 210"/>
                  <a:gd name="T45" fmla="*/ 454 h 460"/>
                  <a:gd name="T46" fmla="*/ 38 w 210"/>
                  <a:gd name="T47" fmla="*/ 446 h 460"/>
                  <a:gd name="T48" fmla="*/ 26 w 210"/>
                  <a:gd name="T49" fmla="*/ 440 h 460"/>
                  <a:gd name="T50" fmla="*/ 16 w 210"/>
                  <a:gd name="T51" fmla="*/ 434 h 460"/>
                  <a:gd name="T52" fmla="*/ 6 w 210"/>
                  <a:gd name="T53" fmla="*/ 418 h 460"/>
                  <a:gd name="T54" fmla="*/ 6 w 210"/>
                  <a:gd name="T55" fmla="*/ 420 h 460"/>
                  <a:gd name="T56" fmla="*/ 4 w 210"/>
                  <a:gd name="T57" fmla="*/ 2 h 460"/>
                  <a:gd name="T58" fmla="*/ 2 w 210"/>
                  <a:gd name="T59" fmla="*/ 0 h 460"/>
                  <a:gd name="T60" fmla="*/ 0 w 210"/>
                  <a:gd name="T61" fmla="*/ 0 h 460"/>
                  <a:gd name="T62" fmla="*/ 0 w 210"/>
                  <a:gd name="T63" fmla="*/ 2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0" h="460">
                    <a:moveTo>
                      <a:pt x="0" y="2"/>
                    </a:moveTo>
                    <a:lnTo>
                      <a:pt x="0" y="420"/>
                    </a:lnTo>
                    <a:lnTo>
                      <a:pt x="0" y="420"/>
                    </a:lnTo>
                    <a:lnTo>
                      <a:pt x="0" y="420"/>
                    </a:lnTo>
                    <a:lnTo>
                      <a:pt x="4" y="430"/>
                    </a:lnTo>
                    <a:lnTo>
                      <a:pt x="12" y="438"/>
                    </a:lnTo>
                    <a:lnTo>
                      <a:pt x="12" y="438"/>
                    </a:lnTo>
                    <a:lnTo>
                      <a:pt x="20" y="442"/>
                    </a:lnTo>
                    <a:lnTo>
                      <a:pt x="30" y="448"/>
                    </a:lnTo>
                    <a:lnTo>
                      <a:pt x="52" y="454"/>
                    </a:lnTo>
                    <a:lnTo>
                      <a:pt x="78" y="460"/>
                    </a:lnTo>
                    <a:lnTo>
                      <a:pt x="104" y="460"/>
                    </a:lnTo>
                    <a:lnTo>
                      <a:pt x="104" y="460"/>
                    </a:lnTo>
                    <a:lnTo>
                      <a:pt x="122" y="460"/>
                    </a:lnTo>
                    <a:lnTo>
                      <a:pt x="138" y="458"/>
                    </a:lnTo>
                    <a:lnTo>
                      <a:pt x="154" y="454"/>
                    </a:lnTo>
                    <a:lnTo>
                      <a:pt x="170" y="450"/>
                    </a:lnTo>
                    <a:lnTo>
                      <a:pt x="170" y="450"/>
                    </a:lnTo>
                    <a:lnTo>
                      <a:pt x="182" y="444"/>
                    </a:lnTo>
                    <a:lnTo>
                      <a:pt x="194" y="438"/>
                    </a:lnTo>
                    <a:lnTo>
                      <a:pt x="194" y="438"/>
                    </a:lnTo>
                    <a:lnTo>
                      <a:pt x="202" y="428"/>
                    </a:lnTo>
                    <a:lnTo>
                      <a:pt x="206" y="420"/>
                    </a:lnTo>
                    <a:lnTo>
                      <a:pt x="206" y="420"/>
                    </a:lnTo>
                    <a:lnTo>
                      <a:pt x="210" y="2"/>
                    </a:lnTo>
                    <a:lnTo>
                      <a:pt x="210" y="2"/>
                    </a:lnTo>
                    <a:lnTo>
                      <a:pt x="210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6" y="0"/>
                    </a:lnTo>
                    <a:lnTo>
                      <a:pt x="206" y="2"/>
                    </a:lnTo>
                    <a:lnTo>
                      <a:pt x="200" y="420"/>
                    </a:lnTo>
                    <a:lnTo>
                      <a:pt x="202" y="420"/>
                    </a:lnTo>
                    <a:lnTo>
                      <a:pt x="200" y="418"/>
                    </a:lnTo>
                    <a:lnTo>
                      <a:pt x="200" y="418"/>
                    </a:lnTo>
                    <a:lnTo>
                      <a:pt x="198" y="426"/>
                    </a:lnTo>
                    <a:lnTo>
                      <a:pt x="190" y="434"/>
                    </a:lnTo>
                    <a:lnTo>
                      <a:pt x="190" y="434"/>
                    </a:lnTo>
                    <a:lnTo>
                      <a:pt x="184" y="438"/>
                    </a:lnTo>
                    <a:lnTo>
                      <a:pt x="174" y="442"/>
                    </a:lnTo>
                    <a:lnTo>
                      <a:pt x="154" y="450"/>
                    </a:lnTo>
                    <a:lnTo>
                      <a:pt x="130" y="454"/>
                    </a:lnTo>
                    <a:lnTo>
                      <a:pt x="104" y="456"/>
                    </a:lnTo>
                    <a:lnTo>
                      <a:pt x="104" y="456"/>
                    </a:lnTo>
                    <a:lnTo>
                      <a:pt x="86" y="456"/>
                    </a:lnTo>
                    <a:lnTo>
                      <a:pt x="70" y="454"/>
                    </a:lnTo>
                    <a:lnTo>
                      <a:pt x="54" y="450"/>
                    </a:lnTo>
                    <a:lnTo>
                      <a:pt x="38" y="446"/>
                    </a:lnTo>
                    <a:lnTo>
                      <a:pt x="38" y="446"/>
                    </a:lnTo>
                    <a:lnTo>
                      <a:pt x="26" y="440"/>
                    </a:lnTo>
                    <a:lnTo>
                      <a:pt x="16" y="434"/>
                    </a:lnTo>
                    <a:lnTo>
                      <a:pt x="16" y="434"/>
                    </a:lnTo>
                    <a:lnTo>
                      <a:pt x="8" y="426"/>
                    </a:lnTo>
                    <a:lnTo>
                      <a:pt x="6" y="418"/>
                    </a:lnTo>
                    <a:lnTo>
                      <a:pt x="2" y="420"/>
                    </a:lnTo>
                    <a:lnTo>
                      <a:pt x="6" y="42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222"/>
              <p:cNvSpPr>
                <a:spLocks/>
              </p:cNvSpPr>
              <p:nvPr/>
            </p:nvSpPr>
            <p:spPr bwMode="auto">
              <a:xfrm>
                <a:off x="6966149" y="4714726"/>
                <a:ext cx="333375" cy="123825"/>
              </a:xfrm>
              <a:custGeom>
                <a:avLst/>
                <a:gdLst>
                  <a:gd name="T0" fmla="*/ 206 w 210"/>
                  <a:gd name="T1" fmla="*/ 38 h 78"/>
                  <a:gd name="T2" fmla="*/ 204 w 210"/>
                  <a:gd name="T3" fmla="*/ 44 h 78"/>
                  <a:gd name="T4" fmla="*/ 198 w 210"/>
                  <a:gd name="T5" fmla="*/ 52 h 78"/>
                  <a:gd name="T6" fmla="*/ 184 w 210"/>
                  <a:gd name="T7" fmla="*/ 60 h 78"/>
                  <a:gd name="T8" fmla="*/ 162 w 210"/>
                  <a:gd name="T9" fmla="*/ 66 h 78"/>
                  <a:gd name="T10" fmla="*/ 106 w 210"/>
                  <a:gd name="T11" fmla="*/ 72 h 78"/>
                  <a:gd name="T12" fmla="*/ 84 w 210"/>
                  <a:gd name="T13" fmla="*/ 72 h 78"/>
                  <a:gd name="T14" fmla="*/ 48 w 210"/>
                  <a:gd name="T15" fmla="*/ 66 h 78"/>
                  <a:gd name="T16" fmla="*/ 32 w 210"/>
                  <a:gd name="T17" fmla="*/ 62 h 78"/>
                  <a:gd name="T18" fmla="*/ 12 w 210"/>
                  <a:gd name="T19" fmla="*/ 52 h 78"/>
                  <a:gd name="T20" fmla="*/ 6 w 210"/>
                  <a:gd name="T21" fmla="*/ 44 h 78"/>
                  <a:gd name="T22" fmla="*/ 4 w 210"/>
                  <a:gd name="T23" fmla="*/ 38 h 78"/>
                  <a:gd name="T24" fmla="*/ 12 w 210"/>
                  <a:gd name="T25" fmla="*/ 26 h 78"/>
                  <a:gd name="T26" fmla="*/ 18 w 210"/>
                  <a:gd name="T27" fmla="*/ 22 h 78"/>
                  <a:gd name="T28" fmla="*/ 48 w 210"/>
                  <a:gd name="T29" fmla="*/ 10 h 78"/>
                  <a:gd name="T30" fmla="*/ 74 w 210"/>
                  <a:gd name="T31" fmla="*/ 6 h 78"/>
                  <a:gd name="T32" fmla="*/ 106 w 210"/>
                  <a:gd name="T33" fmla="*/ 4 h 78"/>
                  <a:gd name="T34" fmla="*/ 144 w 210"/>
                  <a:gd name="T35" fmla="*/ 8 h 78"/>
                  <a:gd name="T36" fmla="*/ 178 w 210"/>
                  <a:gd name="T37" fmla="*/ 16 h 78"/>
                  <a:gd name="T38" fmla="*/ 190 w 210"/>
                  <a:gd name="T39" fmla="*/ 20 h 78"/>
                  <a:gd name="T40" fmla="*/ 198 w 210"/>
                  <a:gd name="T41" fmla="*/ 26 h 78"/>
                  <a:gd name="T42" fmla="*/ 206 w 210"/>
                  <a:gd name="T43" fmla="*/ 38 h 78"/>
                  <a:gd name="T44" fmla="*/ 210 w 210"/>
                  <a:gd name="T45" fmla="*/ 38 h 78"/>
                  <a:gd name="T46" fmla="*/ 210 w 210"/>
                  <a:gd name="T47" fmla="*/ 34 h 78"/>
                  <a:gd name="T48" fmla="*/ 202 w 210"/>
                  <a:gd name="T49" fmla="*/ 22 h 78"/>
                  <a:gd name="T50" fmla="*/ 194 w 210"/>
                  <a:gd name="T51" fmla="*/ 18 h 78"/>
                  <a:gd name="T52" fmla="*/ 164 w 210"/>
                  <a:gd name="T53" fmla="*/ 6 h 78"/>
                  <a:gd name="T54" fmla="*/ 136 w 210"/>
                  <a:gd name="T55" fmla="*/ 2 h 78"/>
                  <a:gd name="T56" fmla="*/ 106 w 210"/>
                  <a:gd name="T57" fmla="*/ 0 h 78"/>
                  <a:gd name="T58" fmla="*/ 64 w 210"/>
                  <a:gd name="T59" fmla="*/ 2 h 78"/>
                  <a:gd name="T60" fmla="*/ 32 w 210"/>
                  <a:gd name="T61" fmla="*/ 10 h 78"/>
                  <a:gd name="T62" fmla="*/ 18 w 210"/>
                  <a:gd name="T63" fmla="*/ 16 h 78"/>
                  <a:gd name="T64" fmla="*/ 8 w 210"/>
                  <a:gd name="T65" fmla="*/ 22 h 78"/>
                  <a:gd name="T66" fmla="*/ 0 w 210"/>
                  <a:gd name="T67" fmla="*/ 34 h 78"/>
                  <a:gd name="T68" fmla="*/ 0 w 210"/>
                  <a:gd name="T69" fmla="*/ 38 h 78"/>
                  <a:gd name="T70" fmla="*/ 2 w 210"/>
                  <a:gd name="T71" fmla="*/ 48 h 78"/>
                  <a:gd name="T72" fmla="*/ 8 w 210"/>
                  <a:gd name="T73" fmla="*/ 54 h 78"/>
                  <a:gd name="T74" fmla="*/ 24 w 210"/>
                  <a:gd name="T75" fmla="*/ 64 h 78"/>
                  <a:gd name="T76" fmla="*/ 46 w 210"/>
                  <a:gd name="T77" fmla="*/ 72 h 78"/>
                  <a:gd name="T78" fmla="*/ 106 w 210"/>
                  <a:gd name="T79" fmla="*/ 78 h 78"/>
                  <a:gd name="T80" fmla="*/ 126 w 210"/>
                  <a:gd name="T81" fmla="*/ 78 h 78"/>
                  <a:gd name="T82" fmla="*/ 164 w 210"/>
                  <a:gd name="T83" fmla="*/ 72 h 78"/>
                  <a:gd name="T84" fmla="*/ 178 w 210"/>
                  <a:gd name="T85" fmla="*/ 66 h 78"/>
                  <a:gd name="T86" fmla="*/ 202 w 210"/>
                  <a:gd name="T87" fmla="*/ 54 h 78"/>
                  <a:gd name="T88" fmla="*/ 208 w 210"/>
                  <a:gd name="T89" fmla="*/ 48 h 78"/>
                  <a:gd name="T90" fmla="*/ 210 w 210"/>
                  <a:gd name="T91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0" h="78">
                    <a:moveTo>
                      <a:pt x="208" y="38"/>
                    </a:moveTo>
                    <a:lnTo>
                      <a:pt x="206" y="38"/>
                    </a:lnTo>
                    <a:lnTo>
                      <a:pt x="206" y="38"/>
                    </a:lnTo>
                    <a:lnTo>
                      <a:pt x="204" y="44"/>
                    </a:lnTo>
                    <a:lnTo>
                      <a:pt x="198" y="52"/>
                    </a:lnTo>
                    <a:lnTo>
                      <a:pt x="198" y="52"/>
                    </a:lnTo>
                    <a:lnTo>
                      <a:pt x="192" y="56"/>
                    </a:lnTo>
                    <a:lnTo>
                      <a:pt x="184" y="60"/>
                    </a:lnTo>
                    <a:lnTo>
                      <a:pt x="162" y="66"/>
                    </a:lnTo>
                    <a:lnTo>
                      <a:pt x="162" y="66"/>
                    </a:lnTo>
                    <a:lnTo>
                      <a:pt x="136" y="72"/>
                    </a:lnTo>
                    <a:lnTo>
                      <a:pt x="106" y="72"/>
                    </a:lnTo>
                    <a:lnTo>
                      <a:pt x="106" y="72"/>
                    </a:lnTo>
                    <a:lnTo>
                      <a:pt x="84" y="72"/>
                    </a:lnTo>
                    <a:lnTo>
                      <a:pt x="66" y="70"/>
                    </a:lnTo>
                    <a:lnTo>
                      <a:pt x="48" y="66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0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8" y="22"/>
                    </a:lnTo>
                    <a:lnTo>
                      <a:pt x="26" y="18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74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26" y="6"/>
                    </a:lnTo>
                    <a:lnTo>
                      <a:pt x="144" y="8"/>
                    </a:lnTo>
                    <a:lnTo>
                      <a:pt x="162" y="10"/>
                    </a:lnTo>
                    <a:lnTo>
                      <a:pt x="178" y="16"/>
                    </a:lnTo>
                    <a:lnTo>
                      <a:pt x="178" y="16"/>
                    </a:lnTo>
                    <a:lnTo>
                      <a:pt x="190" y="20"/>
                    </a:lnTo>
                    <a:lnTo>
                      <a:pt x="198" y="26"/>
                    </a:lnTo>
                    <a:lnTo>
                      <a:pt x="198" y="26"/>
                    </a:lnTo>
                    <a:lnTo>
                      <a:pt x="204" y="32"/>
                    </a:lnTo>
                    <a:lnTo>
                      <a:pt x="206" y="38"/>
                    </a:lnTo>
                    <a:lnTo>
                      <a:pt x="208" y="38"/>
                    </a:lnTo>
                    <a:lnTo>
                      <a:pt x="210" y="38"/>
                    </a:lnTo>
                    <a:lnTo>
                      <a:pt x="210" y="38"/>
                    </a:lnTo>
                    <a:lnTo>
                      <a:pt x="210" y="34"/>
                    </a:lnTo>
                    <a:lnTo>
                      <a:pt x="208" y="30"/>
                    </a:lnTo>
                    <a:lnTo>
                      <a:pt x="202" y="22"/>
                    </a:lnTo>
                    <a:lnTo>
                      <a:pt x="202" y="22"/>
                    </a:lnTo>
                    <a:lnTo>
                      <a:pt x="194" y="18"/>
                    </a:lnTo>
                    <a:lnTo>
                      <a:pt x="186" y="14"/>
                    </a:lnTo>
                    <a:lnTo>
                      <a:pt x="164" y="6"/>
                    </a:lnTo>
                    <a:lnTo>
                      <a:pt x="164" y="6"/>
                    </a:lnTo>
                    <a:lnTo>
                      <a:pt x="136" y="2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84" y="0"/>
                    </a:lnTo>
                    <a:lnTo>
                      <a:pt x="64" y="2"/>
                    </a:lnTo>
                    <a:lnTo>
                      <a:pt x="46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18" y="1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6" y="60"/>
                    </a:lnTo>
                    <a:lnTo>
                      <a:pt x="24" y="64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74" y="76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26" y="78"/>
                    </a:lnTo>
                    <a:lnTo>
                      <a:pt x="146" y="74"/>
                    </a:lnTo>
                    <a:lnTo>
                      <a:pt x="164" y="72"/>
                    </a:lnTo>
                    <a:lnTo>
                      <a:pt x="178" y="66"/>
                    </a:lnTo>
                    <a:lnTo>
                      <a:pt x="178" y="66"/>
                    </a:lnTo>
                    <a:lnTo>
                      <a:pt x="192" y="62"/>
                    </a:lnTo>
                    <a:lnTo>
                      <a:pt x="202" y="54"/>
                    </a:lnTo>
                    <a:lnTo>
                      <a:pt x="202" y="54"/>
                    </a:lnTo>
                    <a:lnTo>
                      <a:pt x="208" y="48"/>
                    </a:lnTo>
                    <a:lnTo>
                      <a:pt x="210" y="44"/>
                    </a:lnTo>
                    <a:lnTo>
                      <a:pt x="210" y="38"/>
                    </a:lnTo>
                    <a:lnTo>
                      <a:pt x="20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 bwMode="auto">
              <a:xfrm>
                <a:off x="6975674" y="4979683"/>
                <a:ext cx="301625" cy="76809"/>
              </a:xfrm>
              <a:prstGeom prst="ellipse">
                <a:avLst/>
              </a:prstGeom>
              <a:solidFill>
                <a:srgbClr val="53A9FF"/>
              </a:solidFill>
              <a:ln w="12700" cap="flat" cmpd="sng" algn="ctr">
                <a:solidFill>
                  <a:srgbClr val="53A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" name="Bent Arrow 185"/>
            <p:cNvSpPr/>
            <p:nvPr/>
          </p:nvSpPr>
          <p:spPr bwMode="auto">
            <a:xfrm rot="5400000">
              <a:off x="3315358" y="4500435"/>
              <a:ext cx="192922" cy="195263"/>
            </a:xfrm>
            <a:prstGeom prst="bentArrow">
              <a:avLst>
                <a:gd name="adj1" fmla="val 18151"/>
                <a:gd name="adj2" fmla="val 25000"/>
                <a:gd name="adj3" fmla="val 25000"/>
                <a:gd name="adj4" fmla="val 43750"/>
              </a:avLst>
            </a:prstGeom>
            <a:solidFill>
              <a:srgbClr val="53A9FF"/>
            </a:solidFill>
            <a:ln w="6350" cap="flat" cmpd="sng" algn="ctr">
              <a:solidFill>
                <a:srgbClr val="53A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24586" y="1467836"/>
            <a:ext cx="3559555" cy="4192991"/>
            <a:chOff x="4261939" y="1305960"/>
            <a:chExt cx="3559555" cy="4192991"/>
          </a:xfrm>
        </p:grpSpPr>
        <p:sp>
          <p:nvSpPr>
            <p:cNvPr id="14" name="TextBox 13"/>
            <p:cNvSpPr txBox="1"/>
            <p:nvPr/>
          </p:nvSpPr>
          <p:spPr>
            <a:xfrm>
              <a:off x="4341483" y="1305960"/>
              <a:ext cx="31951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</a:rPr>
                <a:t>Alzheimer’s Patients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393" name="Group 2392"/>
            <p:cNvGrpSpPr/>
            <p:nvPr/>
          </p:nvGrpSpPr>
          <p:grpSpPr>
            <a:xfrm>
              <a:off x="5547897" y="2011363"/>
              <a:ext cx="1076325" cy="3397250"/>
              <a:chOff x="5621338" y="1852613"/>
              <a:chExt cx="1076325" cy="3397250"/>
            </a:xfrm>
          </p:grpSpPr>
          <p:sp>
            <p:nvSpPr>
              <p:cNvPr id="2358" name="Freeform 144"/>
              <p:cNvSpPr>
                <a:spLocks/>
              </p:cNvSpPr>
              <p:nvPr/>
            </p:nvSpPr>
            <p:spPr bwMode="auto">
              <a:xfrm>
                <a:off x="6145213" y="4675188"/>
                <a:ext cx="355600" cy="536575"/>
              </a:xfrm>
              <a:custGeom>
                <a:avLst/>
                <a:gdLst>
                  <a:gd name="T0" fmla="*/ 80 w 224"/>
                  <a:gd name="T1" fmla="*/ 0 h 338"/>
                  <a:gd name="T2" fmla="*/ 108 w 224"/>
                  <a:gd name="T3" fmla="*/ 50 h 338"/>
                  <a:gd name="T4" fmla="*/ 122 w 224"/>
                  <a:gd name="T5" fmla="*/ 70 h 338"/>
                  <a:gd name="T6" fmla="*/ 160 w 224"/>
                  <a:gd name="T7" fmla="*/ 112 h 338"/>
                  <a:gd name="T8" fmla="*/ 192 w 224"/>
                  <a:gd name="T9" fmla="*/ 150 h 338"/>
                  <a:gd name="T10" fmla="*/ 198 w 224"/>
                  <a:gd name="T11" fmla="*/ 162 h 338"/>
                  <a:gd name="T12" fmla="*/ 220 w 224"/>
                  <a:gd name="T13" fmla="*/ 220 h 338"/>
                  <a:gd name="T14" fmla="*/ 224 w 224"/>
                  <a:gd name="T15" fmla="*/ 250 h 338"/>
                  <a:gd name="T16" fmla="*/ 220 w 224"/>
                  <a:gd name="T17" fmla="*/ 278 h 338"/>
                  <a:gd name="T18" fmla="*/ 218 w 224"/>
                  <a:gd name="T19" fmla="*/ 284 h 338"/>
                  <a:gd name="T20" fmla="*/ 214 w 224"/>
                  <a:gd name="T21" fmla="*/ 296 h 338"/>
                  <a:gd name="T22" fmla="*/ 210 w 224"/>
                  <a:gd name="T23" fmla="*/ 304 h 338"/>
                  <a:gd name="T24" fmla="*/ 206 w 224"/>
                  <a:gd name="T25" fmla="*/ 312 h 338"/>
                  <a:gd name="T26" fmla="*/ 206 w 224"/>
                  <a:gd name="T27" fmla="*/ 316 h 338"/>
                  <a:gd name="T28" fmla="*/ 198 w 224"/>
                  <a:gd name="T29" fmla="*/ 332 h 338"/>
                  <a:gd name="T30" fmla="*/ 194 w 224"/>
                  <a:gd name="T31" fmla="*/ 336 h 338"/>
                  <a:gd name="T32" fmla="*/ 188 w 224"/>
                  <a:gd name="T33" fmla="*/ 338 h 338"/>
                  <a:gd name="T34" fmla="*/ 190 w 224"/>
                  <a:gd name="T35" fmla="*/ 326 h 338"/>
                  <a:gd name="T36" fmla="*/ 196 w 224"/>
                  <a:gd name="T37" fmla="*/ 306 h 338"/>
                  <a:gd name="T38" fmla="*/ 206 w 224"/>
                  <a:gd name="T39" fmla="*/ 262 h 338"/>
                  <a:gd name="T40" fmla="*/ 206 w 224"/>
                  <a:gd name="T41" fmla="*/ 242 h 338"/>
                  <a:gd name="T42" fmla="*/ 202 w 224"/>
                  <a:gd name="T43" fmla="*/ 228 h 338"/>
                  <a:gd name="T44" fmla="*/ 196 w 224"/>
                  <a:gd name="T45" fmla="*/ 218 h 338"/>
                  <a:gd name="T46" fmla="*/ 194 w 224"/>
                  <a:gd name="T47" fmla="*/ 216 h 338"/>
                  <a:gd name="T48" fmla="*/ 186 w 224"/>
                  <a:gd name="T49" fmla="*/ 192 h 338"/>
                  <a:gd name="T50" fmla="*/ 182 w 224"/>
                  <a:gd name="T51" fmla="*/ 180 h 338"/>
                  <a:gd name="T52" fmla="*/ 174 w 224"/>
                  <a:gd name="T53" fmla="*/ 170 h 338"/>
                  <a:gd name="T54" fmla="*/ 170 w 224"/>
                  <a:gd name="T55" fmla="*/ 168 h 338"/>
                  <a:gd name="T56" fmla="*/ 148 w 224"/>
                  <a:gd name="T57" fmla="*/ 160 h 338"/>
                  <a:gd name="T58" fmla="*/ 132 w 224"/>
                  <a:gd name="T59" fmla="*/ 148 h 338"/>
                  <a:gd name="T60" fmla="*/ 128 w 224"/>
                  <a:gd name="T61" fmla="*/ 144 h 338"/>
                  <a:gd name="T62" fmla="*/ 114 w 224"/>
                  <a:gd name="T63" fmla="*/ 138 h 338"/>
                  <a:gd name="T64" fmla="*/ 104 w 224"/>
                  <a:gd name="T65" fmla="*/ 136 h 338"/>
                  <a:gd name="T66" fmla="*/ 66 w 224"/>
                  <a:gd name="T67" fmla="*/ 130 h 338"/>
                  <a:gd name="T68" fmla="*/ 48 w 224"/>
                  <a:gd name="T69" fmla="*/ 122 h 338"/>
                  <a:gd name="T70" fmla="*/ 38 w 224"/>
                  <a:gd name="T71" fmla="*/ 104 h 338"/>
                  <a:gd name="T72" fmla="*/ 38 w 224"/>
                  <a:gd name="T73" fmla="*/ 88 h 338"/>
                  <a:gd name="T74" fmla="*/ 40 w 224"/>
                  <a:gd name="T75" fmla="*/ 72 h 338"/>
                  <a:gd name="T76" fmla="*/ 40 w 224"/>
                  <a:gd name="T77" fmla="*/ 66 h 338"/>
                  <a:gd name="T78" fmla="*/ 30 w 224"/>
                  <a:gd name="T79" fmla="*/ 52 h 338"/>
                  <a:gd name="T80" fmla="*/ 20 w 224"/>
                  <a:gd name="T81" fmla="*/ 44 h 338"/>
                  <a:gd name="T82" fmla="*/ 4 w 224"/>
                  <a:gd name="T83" fmla="*/ 40 h 338"/>
                  <a:gd name="T84" fmla="*/ 0 w 224"/>
                  <a:gd name="T85" fmla="*/ 34 h 338"/>
                  <a:gd name="T86" fmla="*/ 10 w 224"/>
                  <a:gd name="T87" fmla="*/ 26 h 338"/>
                  <a:gd name="T88" fmla="*/ 56 w 224"/>
                  <a:gd name="T89" fmla="*/ 8 h 338"/>
                  <a:gd name="T90" fmla="*/ 80 w 224"/>
                  <a:gd name="T91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4" h="338">
                    <a:moveTo>
                      <a:pt x="80" y="0"/>
                    </a:moveTo>
                    <a:lnTo>
                      <a:pt x="80" y="0"/>
                    </a:lnTo>
                    <a:lnTo>
                      <a:pt x="96" y="28"/>
                    </a:lnTo>
                    <a:lnTo>
                      <a:pt x="108" y="50"/>
                    </a:lnTo>
                    <a:lnTo>
                      <a:pt x="122" y="70"/>
                    </a:lnTo>
                    <a:lnTo>
                      <a:pt x="122" y="70"/>
                    </a:lnTo>
                    <a:lnTo>
                      <a:pt x="138" y="90"/>
                    </a:lnTo>
                    <a:lnTo>
                      <a:pt x="160" y="112"/>
                    </a:lnTo>
                    <a:lnTo>
                      <a:pt x="182" y="138"/>
                    </a:lnTo>
                    <a:lnTo>
                      <a:pt x="192" y="150"/>
                    </a:lnTo>
                    <a:lnTo>
                      <a:pt x="198" y="162"/>
                    </a:lnTo>
                    <a:lnTo>
                      <a:pt x="198" y="162"/>
                    </a:lnTo>
                    <a:lnTo>
                      <a:pt x="210" y="188"/>
                    </a:lnTo>
                    <a:lnTo>
                      <a:pt x="220" y="220"/>
                    </a:lnTo>
                    <a:lnTo>
                      <a:pt x="222" y="236"/>
                    </a:lnTo>
                    <a:lnTo>
                      <a:pt x="224" y="250"/>
                    </a:lnTo>
                    <a:lnTo>
                      <a:pt x="222" y="266"/>
                    </a:lnTo>
                    <a:lnTo>
                      <a:pt x="220" y="278"/>
                    </a:lnTo>
                    <a:lnTo>
                      <a:pt x="220" y="278"/>
                    </a:lnTo>
                    <a:lnTo>
                      <a:pt x="218" y="284"/>
                    </a:lnTo>
                    <a:lnTo>
                      <a:pt x="214" y="296"/>
                    </a:lnTo>
                    <a:lnTo>
                      <a:pt x="214" y="296"/>
                    </a:lnTo>
                    <a:lnTo>
                      <a:pt x="212" y="302"/>
                    </a:lnTo>
                    <a:lnTo>
                      <a:pt x="210" y="304"/>
                    </a:lnTo>
                    <a:lnTo>
                      <a:pt x="208" y="308"/>
                    </a:lnTo>
                    <a:lnTo>
                      <a:pt x="206" y="312"/>
                    </a:lnTo>
                    <a:lnTo>
                      <a:pt x="206" y="312"/>
                    </a:lnTo>
                    <a:lnTo>
                      <a:pt x="206" y="316"/>
                    </a:lnTo>
                    <a:lnTo>
                      <a:pt x="204" y="324"/>
                    </a:lnTo>
                    <a:lnTo>
                      <a:pt x="198" y="332"/>
                    </a:lnTo>
                    <a:lnTo>
                      <a:pt x="198" y="332"/>
                    </a:lnTo>
                    <a:lnTo>
                      <a:pt x="194" y="336"/>
                    </a:lnTo>
                    <a:lnTo>
                      <a:pt x="188" y="338"/>
                    </a:lnTo>
                    <a:lnTo>
                      <a:pt x="188" y="338"/>
                    </a:lnTo>
                    <a:lnTo>
                      <a:pt x="186" y="336"/>
                    </a:lnTo>
                    <a:lnTo>
                      <a:pt x="190" y="326"/>
                    </a:lnTo>
                    <a:lnTo>
                      <a:pt x="190" y="326"/>
                    </a:lnTo>
                    <a:lnTo>
                      <a:pt x="196" y="306"/>
                    </a:lnTo>
                    <a:lnTo>
                      <a:pt x="202" y="284"/>
                    </a:lnTo>
                    <a:lnTo>
                      <a:pt x="206" y="262"/>
                    </a:lnTo>
                    <a:lnTo>
                      <a:pt x="206" y="252"/>
                    </a:lnTo>
                    <a:lnTo>
                      <a:pt x="206" y="242"/>
                    </a:lnTo>
                    <a:lnTo>
                      <a:pt x="206" y="242"/>
                    </a:lnTo>
                    <a:lnTo>
                      <a:pt x="202" y="228"/>
                    </a:lnTo>
                    <a:lnTo>
                      <a:pt x="198" y="222"/>
                    </a:lnTo>
                    <a:lnTo>
                      <a:pt x="196" y="218"/>
                    </a:lnTo>
                    <a:lnTo>
                      <a:pt x="194" y="216"/>
                    </a:lnTo>
                    <a:lnTo>
                      <a:pt x="194" y="216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82" y="180"/>
                    </a:lnTo>
                    <a:lnTo>
                      <a:pt x="178" y="172"/>
                    </a:lnTo>
                    <a:lnTo>
                      <a:pt x="174" y="170"/>
                    </a:lnTo>
                    <a:lnTo>
                      <a:pt x="170" y="168"/>
                    </a:lnTo>
                    <a:lnTo>
                      <a:pt x="170" y="168"/>
                    </a:lnTo>
                    <a:lnTo>
                      <a:pt x="160" y="166"/>
                    </a:lnTo>
                    <a:lnTo>
                      <a:pt x="148" y="160"/>
                    </a:lnTo>
                    <a:lnTo>
                      <a:pt x="138" y="152"/>
                    </a:lnTo>
                    <a:lnTo>
                      <a:pt x="132" y="148"/>
                    </a:lnTo>
                    <a:lnTo>
                      <a:pt x="132" y="148"/>
                    </a:lnTo>
                    <a:lnTo>
                      <a:pt x="128" y="144"/>
                    </a:lnTo>
                    <a:lnTo>
                      <a:pt x="122" y="140"/>
                    </a:lnTo>
                    <a:lnTo>
                      <a:pt x="114" y="138"/>
                    </a:lnTo>
                    <a:lnTo>
                      <a:pt x="104" y="136"/>
                    </a:lnTo>
                    <a:lnTo>
                      <a:pt x="104" y="136"/>
                    </a:lnTo>
                    <a:lnTo>
                      <a:pt x="86" y="136"/>
                    </a:lnTo>
                    <a:lnTo>
                      <a:pt x="66" y="130"/>
                    </a:lnTo>
                    <a:lnTo>
                      <a:pt x="56" y="126"/>
                    </a:lnTo>
                    <a:lnTo>
                      <a:pt x="48" y="122"/>
                    </a:lnTo>
                    <a:lnTo>
                      <a:pt x="42" y="11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8" y="88"/>
                    </a:lnTo>
                    <a:lnTo>
                      <a:pt x="40" y="80"/>
                    </a:lnTo>
                    <a:lnTo>
                      <a:pt x="40" y="72"/>
                    </a:lnTo>
                    <a:lnTo>
                      <a:pt x="40" y="66"/>
                    </a:lnTo>
                    <a:lnTo>
                      <a:pt x="40" y="66"/>
                    </a:lnTo>
                    <a:lnTo>
                      <a:pt x="36" y="60"/>
                    </a:lnTo>
                    <a:lnTo>
                      <a:pt x="30" y="52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14" y="42"/>
                    </a:lnTo>
                    <a:lnTo>
                      <a:pt x="4" y="40"/>
                    </a:lnTo>
                    <a:lnTo>
                      <a:pt x="2" y="36"/>
                    </a:lnTo>
                    <a:lnTo>
                      <a:pt x="0" y="34"/>
                    </a:lnTo>
                    <a:lnTo>
                      <a:pt x="4" y="30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56" y="8"/>
                    </a:lnTo>
                    <a:lnTo>
                      <a:pt x="8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9" name="Freeform 145"/>
              <p:cNvSpPr>
                <a:spLocks/>
              </p:cNvSpPr>
              <p:nvPr/>
            </p:nvSpPr>
            <p:spPr bwMode="auto">
              <a:xfrm>
                <a:off x="6081713" y="4541838"/>
                <a:ext cx="187325" cy="152400"/>
              </a:xfrm>
              <a:custGeom>
                <a:avLst/>
                <a:gdLst>
                  <a:gd name="T0" fmla="*/ 56 w 118"/>
                  <a:gd name="T1" fmla="*/ 10 h 96"/>
                  <a:gd name="T2" fmla="*/ 56 w 118"/>
                  <a:gd name="T3" fmla="*/ 10 h 96"/>
                  <a:gd name="T4" fmla="*/ 88 w 118"/>
                  <a:gd name="T5" fmla="*/ 4 h 96"/>
                  <a:gd name="T6" fmla="*/ 88 w 118"/>
                  <a:gd name="T7" fmla="*/ 4 h 96"/>
                  <a:gd name="T8" fmla="*/ 94 w 118"/>
                  <a:gd name="T9" fmla="*/ 2 h 96"/>
                  <a:gd name="T10" fmla="*/ 100 w 118"/>
                  <a:gd name="T11" fmla="*/ 0 h 96"/>
                  <a:gd name="T12" fmla="*/ 104 w 118"/>
                  <a:gd name="T13" fmla="*/ 0 h 96"/>
                  <a:gd name="T14" fmla="*/ 108 w 118"/>
                  <a:gd name="T15" fmla="*/ 2 h 96"/>
                  <a:gd name="T16" fmla="*/ 110 w 118"/>
                  <a:gd name="T17" fmla="*/ 4 h 96"/>
                  <a:gd name="T18" fmla="*/ 112 w 118"/>
                  <a:gd name="T19" fmla="*/ 10 h 96"/>
                  <a:gd name="T20" fmla="*/ 112 w 118"/>
                  <a:gd name="T21" fmla="*/ 10 h 96"/>
                  <a:gd name="T22" fmla="*/ 114 w 118"/>
                  <a:gd name="T23" fmla="*/ 36 h 96"/>
                  <a:gd name="T24" fmla="*/ 118 w 118"/>
                  <a:gd name="T25" fmla="*/ 54 h 96"/>
                  <a:gd name="T26" fmla="*/ 118 w 118"/>
                  <a:gd name="T27" fmla="*/ 54 h 96"/>
                  <a:gd name="T28" fmla="*/ 118 w 118"/>
                  <a:gd name="T29" fmla="*/ 58 h 96"/>
                  <a:gd name="T30" fmla="*/ 118 w 118"/>
                  <a:gd name="T31" fmla="*/ 64 h 96"/>
                  <a:gd name="T32" fmla="*/ 116 w 118"/>
                  <a:gd name="T33" fmla="*/ 70 h 96"/>
                  <a:gd name="T34" fmla="*/ 112 w 118"/>
                  <a:gd name="T35" fmla="*/ 74 h 96"/>
                  <a:gd name="T36" fmla="*/ 108 w 118"/>
                  <a:gd name="T37" fmla="*/ 74 h 96"/>
                  <a:gd name="T38" fmla="*/ 108 w 118"/>
                  <a:gd name="T39" fmla="*/ 74 h 96"/>
                  <a:gd name="T40" fmla="*/ 98 w 118"/>
                  <a:gd name="T41" fmla="*/ 78 h 96"/>
                  <a:gd name="T42" fmla="*/ 84 w 118"/>
                  <a:gd name="T43" fmla="*/ 84 h 96"/>
                  <a:gd name="T44" fmla="*/ 70 w 118"/>
                  <a:gd name="T45" fmla="*/ 88 h 96"/>
                  <a:gd name="T46" fmla="*/ 54 w 118"/>
                  <a:gd name="T47" fmla="*/ 90 h 96"/>
                  <a:gd name="T48" fmla="*/ 54 w 118"/>
                  <a:gd name="T49" fmla="*/ 90 h 96"/>
                  <a:gd name="T50" fmla="*/ 38 w 118"/>
                  <a:gd name="T51" fmla="*/ 92 h 96"/>
                  <a:gd name="T52" fmla="*/ 38 w 118"/>
                  <a:gd name="T53" fmla="*/ 92 h 96"/>
                  <a:gd name="T54" fmla="*/ 32 w 118"/>
                  <a:gd name="T55" fmla="*/ 94 h 96"/>
                  <a:gd name="T56" fmla="*/ 28 w 118"/>
                  <a:gd name="T57" fmla="*/ 96 h 96"/>
                  <a:gd name="T58" fmla="*/ 26 w 118"/>
                  <a:gd name="T59" fmla="*/ 96 h 96"/>
                  <a:gd name="T60" fmla="*/ 24 w 118"/>
                  <a:gd name="T61" fmla="*/ 94 h 96"/>
                  <a:gd name="T62" fmla="*/ 22 w 118"/>
                  <a:gd name="T63" fmla="*/ 86 h 96"/>
                  <a:gd name="T64" fmla="*/ 22 w 118"/>
                  <a:gd name="T65" fmla="*/ 86 h 96"/>
                  <a:gd name="T66" fmla="*/ 20 w 118"/>
                  <a:gd name="T67" fmla="*/ 72 h 96"/>
                  <a:gd name="T68" fmla="*/ 16 w 118"/>
                  <a:gd name="T69" fmla="*/ 58 h 96"/>
                  <a:gd name="T70" fmla="*/ 12 w 118"/>
                  <a:gd name="T71" fmla="*/ 46 h 96"/>
                  <a:gd name="T72" fmla="*/ 8 w 118"/>
                  <a:gd name="T73" fmla="*/ 38 h 96"/>
                  <a:gd name="T74" fmla="*/ 8 w 118"/>
                  <a:gd name="T75" fmla="*/ 38 h 96"/>
                  <a:gd name="T76" fmla="*/ 4 w 118"/>
                  <a:gd name="T77" fmla="*/ 32 h 96"/>
                  <a:gd name="T78" fmla="*/ 0 w 118"/>
                  <a:gd name="T79" fmla="*/ 26 h 96"/>
                  <a:gd name="T80" fmla="*/ 2 w 118"/>
                  <a:gd name="T81" fmla="*/ 24 h 96"/>
                  <a:gd name="T82" fmla="*/ 2 w 118"/>
                  <a:gd name="T83" fmla="*/ 22 h 96"/>
                  <a:gd name="T84" fmla="*/ 6 w 118"/>
                  <a:gd name="T85" fmla="*/ 20 h 96"/>
                  <a:gd name="T86" fmla="*/ 12 w 118"/>
                  <a:gd name="T87" fmla="*/ 18 h 96"/>
                  <a:gd name="T88" fmla="*/ 12 w 118"/>
                  <a:gd name="T89" fmla="*/ 18 h 96"/>
                  <a:gd name="T90" fmla="*/ 38 w 118"/>
                  <a:gd name="T91" fmla="*/ 16 h 96"/>
                  <a:gd name="T92" fmla="*/ 56 w 118"/>
                  <a:gd name="T93" fmla="*/ 1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96">
                    <a:moveTo>
                      <a:pt x="56" y="10"/>
                    </a:moveTo>
                    <a:lnTo>
                      <a:pt x="56" y="1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4" y="2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8" y="2"/>
                    </a:lnTo>
                    <a:lnTo>
                      <a:pt x="110" y="4"/>
                    </a:lnTo>
                    <a:lnTo>
                      <a:pt x="112" y="10"/>
                    </a:lnTo>
                    <a:lnTo>
                      <a:pt x="112" y="10"/>
                    </a:lnTo>
                    <a:lnTo>
                      <a:pt x="114" y="36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18" y="58"/>
                    </a:lnTo>
                    <a:lnTo>
                      <a:pt x="118" y="64"/>
                    </a:lnTo>
                    <a:lnTo>
                      <a:pt x="116" y="70"/>
                    </a:lnTo>
                    <a:lnTo>
                      <a:pt x="112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98" y="78"/>
                    </a:lnTo>
                    <a:lnTo>
                      <a:pt x="84" y="84"/>
                    </a:lnTo>
                    <a:lnTo>
                      <a:pt x="70" y="88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2" y="94"/>
                    </a:lnTo>
                    <a:lnTo>
                      <a:pt x="28" y="96"/>
                    </a:lnTo>
                    <a:lnTo>
                      <a:pt x="26" y="96"/>
                    </a:lnTo>
                    <a:lnTo>
                      <a:pt x="24" y="94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0" y="72"/>
                    </a:lnTo>
                    <a:lnTo>
                      <a:pt x="16" y="58"/>
                    </a:lnTo>
                    <a:lnTo>
                      <a:pt x="12" y="4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2"/>
                    </a:lnTo>
                    <a:lnTo>
                      <a:pt x="0" y="26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38" y="16"/>
                    </a:lnTo>
                    <a:lnTo>
                      <a:pt x="56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0" name="Freeform 146"/>
              <p:cNvSpPr>
                <a:spLocks/>
              </p:cNvSpPr>
              <p:nvPr/>
            </p:nvSpPr>
            <p:spPr bwMode="auto">
              <a:xfrm>
                <a:off x="6081713" y="4541838"/>
                <a:ext cx="187325" cy="152400"/>
              </a:xfrm>
              <a:custGeom>
                <a:avLst/>
                <a:gdLst>
                  <a:gd name="T0" fmla="*/ 56 w 118"/>
                  <a:gd name="T1" fmla="*/ 10 h 96"/>
                  <a:gd name="T2" fmla="*/ 56 w 118"/>
                  <a:gd name="T3" fmla="*/ 10 h 96"/>
                  <a:gd name="T4" fmla="*/ 88 w 118"/>
                  <a:gd name="T5" fmla="*/ 4 h 96"/>
                  <a:gd name="T6" fmla="*/ 88 w 118"/>
                  <a:gd name="T7" fmla="*/ 4 h 96"/>
                  <a:gd name="T8" fmla="*/ 94 w 118"/>
                  <a:gd name="T9" fmla="*/ 2 h 96"/>
                  <a:gd name="T10" fmla="*/ 100 w 118"/>
                  <a:gd name="T11" fmla="*/ 0 h 96"/>
                  <a:gd name="T12" fmla="*/ 104 w 118"/>
                  <a:gd name="T13" fmla="*/ 0 h 96"/>
                  <a:gd name="T14" fmla="*/ 108 w 118"/>
                  <a:gd name="T15" fmla="*/ 2 h 96"/>
                  <a:gd name="T16" fmla="*/ 110 w 118"/>
                  <a:gd name="T17" fmla="*/ 4 h 96"/>
                  <a:gd name="T18" fmla="*/ 112 w 118"/>
                  <a:gd name="T19" fmla="*/ 10 h 96"/>
                  <a:gd name="T20" fmla="*/ 112 w 118"/>
                  <a:gd name="T21" fmla="*/ 10 h 96"/>
                  <a:gd name="T22" fmla="*/ 114 w 118"/>
                  <a:gd name="T23" fmla="*/ 36 h 96"/>
                  <a:gd name="T24" fmla="*/ 118 w 118"/>
                  <a:gd name="T25" fmla="*/ 54 h 96"/>
                  <a:gd name="T26" fmla="*/ 118 w 118"/>
                  <a:gd name="T27" fmla="*/ 54 h 96"/>
                  <a:gd name="T28" fmla="*/ 118 w 118"/>
                  <a:gd name="T29" fmla="*/ 58 h 96"/>
                  <a:gd name="T30" fmla="*/ 118 w 118"/>
                  <a:gd name="T31" fmla="*/ 64 h 96"/>
                  <a:gd name="T32" fmla="*/ 116 w 118"/>
                  <a:gd name="T33" fmla="*/ 70 h 96"/>
                  <a:gd name="T34" fmla="*/ 112 w 118"/>
                  <a:gd name="T35" fmla="*/ 74 h 96"/>
                  <a:gd name="T36" fmla="*/ 108 w 118"/>
                  <a:gd name="T37" fmla="*/ 74 h 96"/>
                  <a:gd name="T38" fmla="*/ 108 w 118"/>
                  <a:gd name="T39" fmla="*/ 74 h 96"/>
                  <a:gd name="T40" fmla="*/ 98 w 118"/>
                  <a:gd name="T41" fmla="*/ 78 h 96"/>
                  <a:gd name="T42" fmla="*/ 84 w 118"/>
                  <a:gd name="T43" fmla="*/ 84 h 96"/>
                  <a:gd name="T44" fmla="*/ 70 w 118"/>
                  <a:gd name="T45" fmla="*/ 88 h 96"/>
                  <a:gd name="T46" fmla="*/ 54 w 118"/>
                  <a:gd name="T47" fmla="*/ 90 h 96"/>
                  <a:gd name="T48" fmla="*/ 54 w 118"/>
                  <a:gd name="T49" fmla="*/ 90 h 96"/>
                  <a:gd name="T50" fmla="*/ 38 w 118"/>
                  <a:gd name="T51" fmla="*/ 92 h 96"/>
                  <a:gd name="T52" fmla="*/ 38 w 118"/>
                  <a:gd name="T53" fmla="*/ 92 h 96"/>
                  <a:gd name="T54" fmla="*/ 32 w 118"/>
                  <a:gd name="T55" fmla="*/ 94 h 96"/>
                  <a:gd name="T56" fmla="*/ 28 w 118"/>
                  <a:gd name="T57" fmla="*/ 96 h 96"/>
                  <a:gd name="T58" fmla="*/ 26 w 118"/>
                  <a:gd name="T59" fmla="*/ 96 h 96"/>
                  <a:gd name="T60" fmla="*/ 24 w 118"/>
                  <a:gd name="T61" fmla="*/ 94 h 96"/>
                  <a:gd name="T62" fmla="*/ 22 w 118"/>
                  <a:gd name="T63" fmla="*/ 86 h 96"/>
                  <a:gd name="T64" fmla="*/ 22 w 118"/>
                  <a:gd name="T65" fmla="*/ 86 h 96"/>
                  <a:gd name="T66" fmla="*/ 20 w 118"/>
                  <a:gd name="T67" fmla="*/ 72 h 96"/>
                  <a:gd name="T68" fmla="*/ 16 w 118"/>
                  <a:gd name="T69" fmla="*/ 58 h 96"/>
                  <a:gd name="T70" fmla="*/ 12 w 118"/>
                  <a:gd name="T71" fmla="*/ 46 h 96"/>
                  <a:gd name="T72" fmla="*/ 8 w 118"/>
                  <a:gd name="T73" fmla="*/ 38 h 96"/>
                  <a:gd name="T74" fmla="*/ 8 w 118"/>
                  <a:gd name="T75" fmla="*/ 38 h 96"/>
                  <a:gd name="T76" fmla="*/ 4 w 118"/>
                  <a:gd name="T77" fmla="*/ 32 h 96"/>
                  <a:gd name="T78" fmla="*/ 0 w 118"/>
                  <a:gd name="T79" fmla="*/ 26 h 96"/>
                  <a:gd name="T80" fmla="*/ 2 w 118"/>
                  <a:gd name="T81" fmla="*/ 24 h 96"/>
                  <a:gd name="T82" fmla="*/ 2 w 118"/>
                  <a:gd name="T83" fmla="*/ 22 h 96"/>
                  <a:gd name="T84" fmla="*/ 6 w 118"/>
                  <a:gd name="T85" fmla="*/ 20 h 96"/>
                  <a:gd name="T86" fmla="*/ 12 w 118"/>
                  <a:gd name="T87" fmla="*/ 18 h 96"/>
                  <a:gd name="T88" fmla="*/ 12 w 118"/>
                  <a:gd name="T89" fmla="*/ 18 h 96"/>
                  <a:gd name="T90" fmla="*/ 38 w 118"/>
                  <a:gd name="T91" fmla="*/ 16 h 96"/>
                  <a:gd name="T92" fmla="*/ 56 w 118"/>
                  <a:gd name="T93" fmla="*/ 1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96">
                    <a:moveTo>
                      <a:pt x="56" y="10"/>
                    </a:moveTo>
                    <a:lnTo>
                      <a:pt x="56" y="1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4" y="2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8" y="2"/>
                    </a:lnTo>
                    <a:lnTo>
                      <a:pt x="110" y="4"/>
                    </a:lnTo>
                    <a:lnTo>
                      <a:pt x="112" y="10"/>
                    </a:lnTo>
                    <a:lnTo>
                      <a:pt x="112" y="10"/>
                    </a:lnTo>
                    <a:lnTo>
                      <a:pt x="114" y="36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18" y="58"/>
                    </a:lnTo>
                    <a:lnTo>
                      <a:pt x="118" y="64"/>
                    </a:lnTo>
                    <a:lnTo>
                      <a:pt x="116" y="70"/>
                    </a:lnTo>
                    <a:lnTo>
                      <a:pt x="112" y="74"/>
                    </a:lnTo>
                    <a:lnTo>
                      <a:pt x="108" y="74"/>
                    </a:lnTo>
                    <a:lnTo>
                      <a:pt x="108" y="74"/>
                    </a:lnTo>
                    <a:lnTo>
                      <a:pt x="98" y="78"/>
                    </a:lnTo>
                    <a:lnTo>
                      <a:pt x="84" y="84"/>
                    </a:lnTo>
                    <a:lnTo>
                      <a:pt x="70" y="88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2" y="94"/>
                    </a:lnTo>
                    <a:lnTo>
                      <a:pt x="28" y="96"/>
                    </a:lnTo>
                    <a:lnTo>
                      <a:pt x="26" y="96"/>
                    </a:lnTo>
                    <a:lnTo>
                      <a:pt x="24" y="94"/>
                    </a:lnTo>
                    <a:lnTo>
                      <a:pt x="22" y="86"/>
                    </a:lnTo>
                    <a:lnTo>
                      <a:pt x="22" y="86"/>
                    </a:lnTo>
                    <a:lnTo>
                      <a:pt x="20" y="72"/>
                    </a:lnTo>
                    <a:lnTo>
                      <a:pt x="16" y="58"/>
                    </a:lnTo>
                    <a:lnTo>
                      <a:pt x="12" y="4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2"/>
                    </a:lnTo>
                    <a:lnTo>
                      <a:pt x="0" y="26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38" y="16"/>
                    </a:lnTo>
                    <a:lnTo>
                      <a:pt x="56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1" name="Freeform 147"/>
              <p:cNvSpPr>
                <a:spLocks/>
              </p:cNvSpPr>
              <p:nvPr/>
            </p:nvSpPr>
            <p:spPr bwMode="auto">
              <a:xfrm>
                <a:off x="6075363" y="4411663"/>
                <a:ext cx="177800" cy="127000"/>
              </a:xfrm>
              <a:custGeom>
                <a:avLst/>
                <a:gdLst>
                  <a:gd name="T0" fmla="*/ 4 w 112"/>
                  <a:gd name="T1" fmla="*/ 20 h 80"/>
                  <a:gd name="T2" fmla="*/ 4 w 112"/>
                  <a:gd name="T3" fmla="*/ 20 h 80"/>
                  <a:gd name="T4" fmla="*/ 4 w 112"/>
                  <a:gd name="T5" fmla="*/ 38 h 80"/>
                  <a:gd name="T6" fmla="*/ 6 w 112"/>
                  <a:gd name="T7" fmla="*/ 52 h 80"/>
                  <a:gd name="T8" fmla="*/ 4 w 112"/>
                  <a:gd name="T9" fmla="*/ 62 h 80"/>
                  <a:gd name="T10" fmla="*/ 4 w 112"/>
                  <a:gd name="T11" fmla="*/ 62 h 80"/>
                  <a:gd name="T12" fmla="*/ 4 w 112"/>
                  <a:gd name="T13" fmla="*/ 68 h 80"/>
                  <a:gd name="T14" fmla="*/ 4 w 112"/>
                  <a:gd name="T15" fmla="*/ 74 h 80"/>
                  <a:gd name="T16" fmla="*/ 8 w 112"/>
                  <a:gd name="T17" fmla="*/ 78 h 80"/>
                  <a:gd name="T18" fmla="*/ 16 w 112"/>
                  <a:gd name="T19" fmla="*/ 80 h 80"/>
                  <a:gd name="T20" fmla="*/ 16 w 112"/>
                  <a:gd name="T21" fmla="*/ 80 h 80"/>
                  <a:gd name="T22" fmla="*/ 34 w 112"/>
                  <a:gd name="T23" fmla="*/ 80 h 80"/>
                  <a:gd name="T24" fmla="*/ 64 w 112"/>
                  <a:gd name="T25" fmla="*/ 74 h 80"/>
                  <a:gd name="T26" fmla="*/ 108 w 112"/>
                  <a:gd name="T27" fmla="*/ 66 h 80"/>
                  <a:gd name="T28" fmla="*/ 108 w 112"/>
                  <a:gd name="T29" fmla="*/ 66 h 80"/>
                  <a:gd name="T30" fmla="*/ 110 w 112"/>
                  <a:gd name="T31" fmla="*/ 64 h 80"/>
                  <a:gd name="T32" fmla="*/ 112 w 112"/>
                  <a:gd name="T33" fmla="*/ 62 h 80"/>
                  <a:gd name="T34" fmla="*/ 110 w 112"/>
                  <a:gd name="T35" fmla="*/ 48 h 80"/>
                  <a:gd name="T36" fmla="*/ 110 w 112"/>
                  <a:gd name="T37" fmla="*/ 48 h 80"/>
                  <a:gd name="T38" fmla="*/ 110 w 112"/>
                  <a:gd name="T39" fmla="*/ 28 h 80"/>
                  <a:gd name="T40" fmla="*/ 110 w 112"/>
                  <a:gd name="T41" fmla="*/ 20 h 80"/>
                  <a:gd name="T42" fmla="*/ 110 w 112"/>
                  <a:gd name="T43" fmla="*/ 14 h 80"/>
                  <a:gd name="T44" fmla="*/ 110 w 112"/>
                  <a:gd name="T45" fmla="*/ 14 h 80"/>
                  <a:gd name="T46" fmla="*/ 112 w 112"/>
                  <a:gd name="T47" fmla="*/ 10 h 80"/>
                  <a:gd name="T48" fmla="*/ 110 w 112"/>
                  <a:gd name="T49" fmla="*/ 6 h 80"/>
                  <a:gd name="T50" fmla="*/ 106 w 112"/>
                  <a:gd name="T51" fmla="*/ 4 h 80"/>
                  <a:gd name="T52" fmla="*/ 94 w 112"/>
                  <a:gd name="T53" fmla="*/ 2 h 80"/>
                  <a:gd name="T54" fmla="*/ 94 w 112"/>
                  <a:gd name="T55" fmla="*/ 2 h 80"/>
                  <a:gd name="T56" fmla="*/ 52 w 112"/>
                  <a:gd name="T57" fmla="*/ 4 h 80"/>
                  <a:gd name="T58" fmla="*/ 30 w 112"/>
                  <a:gd name="T59" fmla="*/ 4 h 80"/>
                  <a:gd name="T60" fmla="*/ 18 w 112"/>
                  <a:gd name="T61" fmla="*/ 2 h 80"/>
                  <a:gd name="T62" fmla="*/ 18 w 112"/>
                  <a:gd name="T63" fmla="*/ 2 h 80"/>
                  <a:gd name="T64" fmla="*/ 12 w 112"/>
                  <a:gd name="T65" fmla="*/ 0 h 80"/>
                  <a:gd name="T66" fmla="*/ 4 w 112"/>
                  <a:gd name="T67" fmla="*/ 2 h 80"/>
                  <a:gd name="T68" fmla="*/ 2 w 112"/>
                  <a:gd name="T69" fmla="*/ 4 h 80"/>
                  <a:gd name="T70" fmla="*/ 0 w 112"/>
                  <a:gd name="T71" fmla="*/ 8 h 80"/>
                  <a:gd name="T72" fmla="*/ 0 w 112"/>
                  <a:gd name="T73" fmla="*/ 14 h 80"/>
                  <a:gd name="T74" fmla="*/ 4 w 112"/>
                  <a:gd name="T75" fmla="*/ 20 h 80"/>
                  <a:gd name="T76" fmla="*/ 4 w 112"/>
                  <a:gd name="T77" fmla="*/ 2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2" h="80">
                    <a:moveTo>
                      <a:pt x="4" y="20"/>
                    </a:moveTo>
                    <a:lnTo>
                      <a:pt x="4" y="20"/>
                    </a:lnTo>
                    <a:lnTo>
                      <a:pt x="4" y="38"/>
                    </a:lnTo>
                    <a:lnTo>
                      <a:pt x="6" y="5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8"/>
                    </a:lnTo>
                    <a:lnTo>
                      <a:pt x="4" y="74"/>
                    </a:lnTo>
                    <a:lnTo>
                      <a:pt x="8" y="78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34" y="80"/>
                    </a:lnTo>
                    <a:lnTo>
                      <a:pt x="64" y="74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10" y="64"/>
                    </a:lnTo>
                    <a:lnTo>
                      <a:pt x="112" y="62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10" y="28"/>
                    </a:lnTo>
                    <a:lnTo>
                      <a:pt x="110" y="20"/>
                    </a:lnTo>
                    <a:lnTo>
                      <a:pt x="110" y="14"/>
                    </a:lnTo>
                    <a:lnTo>
                      <a:pt x="110" y="14"/>
                    </a:lnTo>
                    <a:lnTo>
                      <a:pt x="112" y="10"/>
                    </a:lnTo>
                    <a:lnTo>
                      <a:pt x="110" y="6"/>
                    </a:lnTo>
                    <a:lnTo>
                      <a:pt x="106" y="4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52" y="4"/>
                    </a:lnTo>
                    <a:lnTo>
                      <a:pt x="3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4" y="2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2" name="Freeform 148"/>
              <p:cNvSpPr>
                <a:spLocks/>
              </p:cNvSpPr>
              <p:nvPr/>
            </p:nvSpPr>
            <p:spPr bwMode="auto">
              <a:xfrm>
                <a:off x="6075363" y="4262438"/>
                <a:ext cx="187325" cy="136525"/>
              </a:xfrm>
              <a:custGeom>
                <a:avLst/>
                <a:gdLst>
                  <a:gd name="T0" fmla="*/ 70 w 118"/>
                  <a:gd name="T1" fmla="*/ 84 h 86"/>
                  <a:gd name="T2" fmla="*/ 70 w 118"/>
                  <a:gd name="T3" fmla="*/ 84 h 86"/>
                  <a:gd name="T4" fmla="*/ 76 w 118"/>
                  <a:gd name="T5" fmla="*/ 84 h 86"/>
                  <a:gd name="T6" fmla="*/ 90 w 118"/>
                  <a:gd name="T7" fmla="*/ 86 h 86"/>
                  <a:gd name="T8" fmla="*/ 96 w 118"/>
                  <a:gd name="T9" fmla="*/ 84 h 86"/>
                  <a:gd name="T10" fmla="*/ 104 w 118"/>
                  <a:gd name="T11" fmla="*/ 82 h 86"/>
                  <a:gd name="T12" fmla="*/ 108 w 118"/>
                  <a:gd name="T13" fmla="*/ 78 h 86"/>
                  <a:gd name="T14" fmla="*/ 112 w 118"/>
                  <a:gd name="T15" fmla="*/ 72 h 86"/>
                  <a:gd name="T16" fmla="*/ 112 w 118"/>
                  <a:gd name="T17" fmla="*/ 72 h 86"/>
                  <a:gd name="T18" fmla="*/ 116 w 118"/>
                  <a:gd name="T19" fmla="*/ 40 h 86"/>
                  <a:gd name="T20" fmla="*/ 118 w 118"/>
                  <a:gd name="T21" fmla="*/ 26 h 86"/>
                  <a:gd name="T22" fmla="*/ 118 w 118"/>
                  <a:gd name="T23" fmla="*/ 26 h 86"/>
                  <a:gd name="T24" fmla="*/ 118 w 118"/>
                  <a:gd name="T25" fmla="*/ 22 h 86"/>
                  <a:gd name="T26" fmla="*/ 118 w 118"/>
                  <a:gd name="T27" fmla="*/ 18 h 86"/>
                  <a:gd name="T28" fmla="*/ 116 w 118"/>
                  <a:gd name="T29" fmla="*/ 14 h 86"/>
                  <a:gd name="T30" fmla="*/ 114 w 118"/>
                  <a:gd name="T31" fmla="*/ 12 h 86"/>
                  <a:gd name="T32" fmla="*/ 108 w 118"/>
                  <a:gd name="T33" fmla="*/ 10 h 86"/>
                  <a:gd name="T34" fmla="*/ 102 w 118"/>
                  <a:gd name="T35" fmla="*/ 10 h 86"/>
                  <a:gd name="T36" fmla="*/ 102 w 118"/>
                  <a:gd name="T37" fmla="*/ 10 h 86"/>
                  <a:gd name="T38" fmla="*/ 82 w 118"/>
                  <a:gd name="T39" fmla="*/ 10 h 86"/>
                  <a:gd name="T40" fmla="*/ 56 w 118"/>
                  <a:gd name="T41" fmla="*/ 8 h 86"/>
                  <a:gd name="T42" fmla="*/ 36 w 118"/>
                  <a:gd name="T43" fmla="*/ 6 h 86"/>
                  <a:gd name="T44" fmla="*/ 24 w 118"/>
                  <a:gd name="T45" fmla="*/ 2 h 86"/>
                  <a:gd name="T46" fmla="*/ 24 w 118"/>
                  <a:gd name="T47" fmla="*/ 2 h 86"/>
                  <a:gd name="T48" fmla="*/ 20 w 118"/>
                  <a:gd name="T49" fmla="*/ 0 h 86"/>
                  <a:gd name="T50" fmla="*/ 16 w 118"/>
                  <a:gd name="T51" fmla="*/ 0 h 86"/>
                  <a:gd name="T52" fmla="*/ 12 w 118"/>
                  <a:gd name="T53" fmla="*/ 4 h 86"/>
                  <a:gd name="T54" fmla="*/ 12 w 118"/>
                  <a:gd name="T55" fmla="*/ 12 h 86"/>
                  <a:gd name="T56" fmla="*/ 12 w 118"/>
                  <a:gd name="T57" fmla="*/ 12 h 86"/>
                  <a:gd name="T58" fmla="*/ 12 w 118"/>
                  <a:gd name="T59" fmla="*/ 22 h 86"/>
                  <a:gd name="T60" fmla="*/ 10 w 118"/>
                  <a:gd name="T61" fmla="*/ 36 h 86"/>
                  <a:gd name="T62" fmla="*/ 4 w 118"/>
                  <a:gd name="T63" fmla="*/ 56 h 86"/>
                  <a:gd name="T64" fmla="*/ 4 w 118"/>
                  <a:gd name="T65" fmla="*/ 56 h 86"/>
                  <a:gd name="T66" fmla="*/ 2 w 118"/>
                  <a:gd name="T67" fmla="*/ 60 h 86"/>
                  <a:gd name="T68" fmla="*/ 0 w 118"/>
                  <a:gd name="T69" fmla="*/ 66 h 86"/>
                  <a:gd name="T70" fmla="*/ 0 w 118"/>
                  <a:gd name="T71" fmla="*/ 70 h 86"/>
                  <a:gd name="T72" fmla="*/ 2 w 118"/>
                  <a:gd name="T73" fmla="*/ 72 h 86"/>
                  <a:gd name="T74" fmla="*/ 6 w 118"/>
                  <a:gd name="T75" fmla="*/ 74 h 86"/>
                  <a:gd name="T76" fmla="*/ 12 w 118"/>
                  <a:gd name="T77" fmla="*/ 76 h 86"/>
                  <a:gd name="T78" fmla="*/ 12 w 118"/>
                  <a:gd name="T79" fmla="*/ 76 h 86"/>
                  <a:gd name="T80" fmla="*/ 30 w 118"/>
                  <a:gd name="T81" fmla="*/ 80 h 86"/>
                  <a:gd name="T82" fmla="*/ 48 w 118"/>
                  <a:gd name="T83" fmla="*/ 82 h 86"/>
                  <a:gd name="T84" fmla="*/ 70 w 118"/>
                  <a:gd name="T85" fmla="*/ 84 h 86"/>
                  <a:gd name="T86" fmla="*/ 70 w 118"/>
                  <a:gd name="T87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" h="86">
                    <a:moveTo>
                      <a:pt x="70" y="84"/>
                    </a:moveTo>
                    <a:lnTo>
                      <a:pt x="70" y="84"/>
                    </a:lnTo>
                    <a:lnTo>
                      <a:pt x="76" y="84"/>
                    </a:lnTo>
                    <a:lnTo>
                      <a:pt x="90" y="86"/>
                    </a:lnTo>
                    <a:lnTo>
                      <a:pt x="96" y="84"/>
                    </a:lnTo>
                    <a:lnTo>
                      <a:pt x="104" y="82"/>
                    </a:lnTo>
                    <a:lnTo>
                      <a:pt x="108" y="78"/>
                    </a:lnTo>
                    <a:lnTo>
                      <a:pt x="112" y="72"/>
                    </a:lnTo>
                    <a:lnTo>
                      <a:pt x="112" y="72"/>
                    </a:lnTo>
                    <a:lnTo>
                      <a:pt x="116" y="40"/>
                    </a:lnTo>
                    <a:lnTo>
                      <a:pt x="118" y="26"/>
                    </a:lnTo>
                    <a:lnTo>
                      <a:pt x="118" y="26"/>
                    </a:lnTo>
                    <a:lnTo>
                      <a:pt x="118" y="22"/>
                    </a:lnTo>
                    <a:lnTo>
                      <a:pt x="118" y="18"/>
                    </a:lnTo>
                    <a:lnTo>
                      <a:pt x="116" y="14"/>
                    </a:lnTo>
                    <a:lnTo>
                      <a:pt x="114" y="12"/>
                    </a:lnTo>
                    <a:lnTo>
                      <a:pt x="108" y="10"/>
                    </a:lnTo>
                    <a:lnTo>
                      <a:pt x="102" y="10"/>
                    </a:lnTo>
                    <a:lnTo>
                      <a:pt x="102" y="10"/>
                    </a:lnTo>
                    <a:lnTo>
                      <a:pt x="82" y="10"/>
                    </a:lnTo>
                    <a:lnTo>
                      <a:pt x="56" y="8"/>
                    </a:lnTo>
                    <a:lnTo>
                      <a:pt x="36" y="6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22"/>
                    </a:lnTo>
                    <a:lnTo>
                      <a:pt x="10" y="3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2" y="60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4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30" y="80"/>
                    </a:lnTo>
                    <a:lnTo>
                      <a:pt x="48" y="82"/>
                    </a:lnTo>
                    <a:lnTo>
                      <a:pt x="70" y="84"/>
                    </a:lnTo>
                    <a:lnTo>
                      <a:pt x="70" y="8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3" name="Freeform 149"/>
              <p:cNvSpPr>
                <a:spLocks/>
              </p:cNvSpPr>
              <p:nvPr/>
            </p:nvSpPr>
            <p:spPr bwMode="auto">
              <a:xfrm>
                <a:off x="6107113" y="4122738"/>
                <a:ext cx="180975" cy="133350"/>
              </a:xfrm>
              <a:custGeom>
                <a:avLst/>
                <a:gdLst>
                  <a:gd name="T0" fmla="*/ 16 w 114"/>
                  <a:gd name="T1" fmla="*/ 12 h 84"/>
                  <a:gd name="T2" fmla="*/ 16 w 114"/>
                  <a:gd name="T3" fmla="*/ 12 h 84"/>
                  <a:gd name="T4" fmla="*/ 12 w 114"/>
                  <a:gd name="T5" fmla="*/ 30 h 84"/>
                  <a:gd name="T6" fmla="*/ 4 w 114"/>
                  <a:gd name="T7" fmla="*/ 52 h 84"/>
                  <a:gd name="T8" fmla="*/ 4 w 114"/>
                  <a:gd name="T9" fmla="*/ 52 h 84"/>
                  <a:gd name="T10" fmla="*/ 2 w 114"/>
                  <a:gd name="T11" fmla="*/ 58 h 84"/>
                  <a:gd name="T12" fmla="*/ 0 w 114"/>
                  <a:gd name="T13" fmla="*/ 66 h 84"/>
                  <a:gd name="T14" fmla="*/ 0 w 114"/>
                  <a:gd name="T15" fmla="*/ 70 h 84"/>
                  <a:gd name="T16" fmla="*/ 2 w 114"/>
                  <a:gd name="T17" fmla="*/ 72 h 84"/>
                  <a:gd name="T18" fmla="*/ 8 w 114"/>
                  <a:gd name="T19" fmla="*/ 74 h 84"/>
                  <a:gd name="T20" fmla="*/ 14 w 114"/>
                  <a:gd name="T21" fmla="*/ 74 h 84"/>
                  <a:gd name="T22" fmla="*/ 14 w 114"/>
                  <a:gd name="T23" fmla="*/ 74 h 84"/>
                  <a:gd name="T24" fmla="*/ 52 w 114"/>
                  <a:gd name="T25" fmla="*/ 76 h 84"/>
                  <a:gd name="T26" fmla="*/ 70 w 114"/>
                  <a:gd name="T27" fmla="*/ 78 h 84"/>
                  <a:gd name="T28" fmla="*/ 82 w 114"/>
                  <a:gd name="T29" fmla="*/ 80 h 84"/>
                  <a:gd name="T30" fmla="*/ 82 w 114"/>
                  <a:gd name="T31" fmla="*/ 80 h 84"/>
                  <a:gd name="T32" fmla="*/ 90 w 114"/>
                  <a:gd name="T33" fmla="*/ 82 h 84"/>
                  <a:gd name="T34" fmla="*/ 96 w 114"/>
                  <a:gd name="T35" fmla="*/ 84 h 84"/>
                  <a:gd name="T36" fmla="*/ 98 w 114"/>
                  <a:gd name="T37" fmla="*/ 84 h 84"/>
                  <a:gd name="T38" fmla="*/ 100 w 114"/>
                  <a:gd name="T39" fmla="*/ 82 h 84"/>
                  <a:gd name="T40" fmla="*/ 102 w 114"/>
                  <a:gd name="T41" fmla="*/ 74 h 84"/>
                  <a:gd name="T42" fmla="*/ 102 w 114"/>
                  <a:gd name="T43" fmla="*/ 74 h 84"/>
                  <a:gd name="T44" fmla="*/ 104 w 114"/>
                  <a:gd name="T45" fmla="*/ 62 h 84"/>
                  <a:gd name="T46" fmla="*/ 108 w 114"/>
                  <a:gd name="T47" fmla="*/ 48 h 84"/>
                  <a:gd name="T48" fmla="*/ 112 w 114"/>
                  <a:gd name="T49" fmla="*/ 32 h 84"/>
                  <a:gd name="T50" fmla="*/ 112 w 114"/>
                  <a:gd name="T51" fmla="*/ 32 h 84"/>
                  <a:gd name="T52" fmla="*/ 112 w 114"/>
                  <a:gd name="T53" fmla="*/ 26 h 84"/>
                  <a:gd name="T54" fmla="*/ 114 w 114"/>
                  <a:gd name="T55" fmla="*/ 20 h 84"/>
                  <a:gd name="T56" fmla="*/ 112 w 114"/>
                  <a:gd name="T57" fmla="*/ 18 h 84"/>
                  <a:gd name="T58" fmla="*/ 110 w 114"/>
                  <a:gd name="T59" fmla="*/ 14 h 84"/>
                  <a:gd name="T60" fmla="*/ 108 w 114"/>
                  <a:gd name="T61" fmla="*/ 14 h 84"/>
                  <a:gd name="T62" fmla="*/ 102 w 114"/>
                  <a:gd name="T63" fmla="*/ 14 h 84"/>
                  <a:gd name="T64" fmla="*/ 102 w 114"/>
                  <a:gd name="T65" fmla="*/ 14 h 84"/>
                  <a:gd name="T66" fmla="*/ 86 w 114"/>
                  <a:gd name="T67" fmla="*/ 12 h 84"/>
                  <a:gd name="T68" fmla="*/ 68 w 114"/>
                  <a:gd name="T69" fmla="*/ 10 h 84"/>
                  <a:gd name="T70" fmla="*/ 38 w 114"/>
                  <a:gd name="T71" fmla="*/ 4 h 84"/>
                  <a:gd name="T72" fmla="*/ 38 w 114"/>
                  <a:gd name="T73" fmla="*/ 4 h 84"/>
                  <a:gd name="T74" fmla="*/ 30 w 114"/>
                  <a:gd name="T75" fmla="*/ 0 h 84"/>
                  <a:gd name="T76" fmla="*/ 24 w 114"/>
                  <a:gd name="T77" fmla="*/ 0 h 84"/>
                  <a:gd name="T78" fmla="*/ 20 w 114"/>
                  <a:gd name="T79" fmla="*/ 0 h 84"/>
                  <a:gd name="T80" fmla="*/ 18 w 114"/>
                  <a:gd name="T81" fmla="*/ 2 h 84"/>
                  <a:gd name="T82" fmla="*/ 16 w 114"/>
                  <a:gd name="T83" fmla="*/ 6 h 84"/>
                  <a:gd name="T84" fmla="*/ 16 w 114"/>
                  <a:gd name="T85" fmla="*/ 12 h 84"/>
                  <a:gd name="T86" fmla="*/ 16 w 114"/>
                  <a:gd name="T87" fmla="*/ 1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84">
                    <a:moveTo>
                      <a:pt x="16" y="12"/>
                    </a:moveTo>
                    <a:lnTo>
                      <a:pt x="16" y="12"/>
                    </a:lnTo>
                    <a:lnTo>
                      <a:pt x="12" y="3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2" y="58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8" y="74"/>
                    </a:lnTo>
                    <a:lnTo>
                      <a:pt x="14" y="74"/>
                    </a:lnTo>
                    <a:lnTo>
                      <a:pt x="14" y="74"/>
                    </a:lnTo>
                    <a:lnTo>
                      <a:pt x="52" y="76"/>
                    </a:lnTo>
                    <a:lnTo>
                      <a:pt x="70" y="78"/>
                    </a:lnTo>
                    <a:lnTo>
                      <a:pt x="82" y="80"/>
                    </a:lnTo>
                    <a:lnTo>
                      <a:pt x="82" y="80"/>
                    </a:lnTo>
                    <a:lnTo>
                      <a:pt x="90" y="82"/>
                    </a:lnTo>
                    <a:lnTo>
                      <a:pt x="96" y="84"/>
                    </a:lnTo>
                    <a:lnTo>
                      <a:pt x="98" y="84"/>
                    </a:lnTo>
                    <a:lnTo>
                      <a:pt x="100" y="82"/>
                    </a:lnTo>
                    <a:lnTo>
                      <a:pt x="102" y="74"/>
                    </a:lnTo>
                    <a:lnTo>
                      <a:pt x="102" y="74"/>
                    </a:lnTo>
                    <a:lnTo>
                      <a:pt x="104" y="62"/>
                    </a:lnTo>
                    <a:lnTo>
                      <a:pt x="108" y="48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2" y="26"/>
                    </a:lnTo>
                    <a:lnTo>
                      <a:pt x="114" y="20"/>
                    </a:lnTo>
                    <a:lnTo>
                      <a:pt x="112" y="18"/>
                    </a:lnTo>
                    <a:lnTo>
                      <a:pt x="110" y="14"/>
                    </a:lnTo>
                    <a:lnTo>
                      <a:pt x="108" y="14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6" y="12"/>
                    </a:lnTo>
                    <a:lnTo>
                      <a:pt x="68" y="10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6" y="6"/>
                    </a:lnTo>
                    <a:lnTo>
                      <a:pt x="16" y="12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4" name="Freeform 150"/>
              <p:cNvSpPr>
                <a:spLocks/>
              </p:cNvSpPr>
              <p:nvPr/>
            </p:nvSpPr>
            <p:spPr bwMode="auto">
              <a:xfrm>
                <a:off x="6145213" y="3995738"/>
                <a:ext cx="171450" cy="130175"/>
              </a:xfrm>
              <a:custGeom>
                <a:avLst/>
                <a:gdLst>
                  <a:gd name="T0" fmla="*/ 32 w 108"/>
                  <a:gd name="T1" fmla="*/ 70 h 82"/>
                  <a:gd name="T2" fmla="*/ 32 w 108"/>
                  <a:gd name="T3" fmla="*/ 70 h 82"/>
                  <a:gd name="T4" fmla="*/ 52 w 108"/>
                  <a:gd name="T5" fmla="*/ 76 h 82"/>
                  <a:gd name="T6" fmla="*/ 68 w 108"/>
                  <a:gd name="T7" fmla="*/ 80 h 82"/>
                  <a:gd name="T8" fmla="*/ 76 w 108"/>
                  <a:gd name="T9" fmla="*/ 82 h 82"/>
                  <a:gd name="T10" fmla="*/ 82 w 108"/>
                  <a:gd name="T11" fmla="*/ 82 h 82"/>
                  <a:gd name="T12" fmla="*/ 82 w 108"/>
                  <a:gd name="T13" fmla="*/ 82 h 82"/>
                  <a:gd name="T14" fmla="*/ 90 w 108"/>
                  <a:gd name="T15" fmla="*/ 80 h 82"/>
                  <a:gd name="T16" fmla="*/ 94 w 108"/>
                  <a:gd name="T17" fmla="*/ 76 h 82"/>
                  <a:gd name="T18" fmla="*/ 96 w 108"/>
                  <a:gd name="T19" fmla="*/ 72 h 82"/>
                  <a:gd name="T20" fmla="*/ 98 w 108"/>
                  <a:gd name="T21" fmla="*/ 68 h 82"/>
                  <a:gd name="T22" fmla="*/ 98 w 108"/>
                  <a:gd name="T23" fmla="*/ 68 h 82"/>
                  <a:gd name="T24" fmla="*/ 102 w 108"/>
                  <a:gd name="T25" fmla="*/ 52 h 82"/>
                  <a:gd name="T26" fmla="*/ 106 w 108"/>
                  <a:gd name="T27" fmla="*/ 34 h 82"/>
                  <a:gd name="T28" fmla="*/ 106 w 108"/>
                  <a:gd name="T29" fmla="*/ 34 h 82"/>
                  <a:gd name="T30" fmla="*/ 108 w 108"/>
                  <a:gd name="T31" fmla="*/ 28 h 82"/>
                  <a:gd name="T32" fmla="*/ 108 w 108"/>
                  <a:gd name="T33" fmla="*/ 20 h 82"/>
                  <a:gd name="T34" fmla="*/ 108 w 108"/>
                  <a:gd name="T35" fmla="*/ 16 h 82"/>
                  <a:gd name="T36" fmla="*/ 106 w 108"/>
                  <a:gd name="T37" fmla="*/ 14 h 82"/>
                  <a:gd name="T38" fmla="*/ 100 w 108"/>
                  <a:gd name="T39" fmla="*/ 12 h 82"/>
                  <a:gd name="T40" fmla="*/ 94 w 108"/>
                  <a:gd name="T41" fmla="*/ 12 h 82"/>
                  <a:gd name="T42" fmla="*/ 94 w 108"/>
                  <a:gd name="T43" fmla="*/ 12 h 82"/>
                  <a:gd name="T44" fmla="*/ 74 w 108"/>
                  <a:gd name="T45" fmla="*/ 10 h 82"/>
                  <a:gd name="T46" fmla="*/ 52 w 108"/>
                  <a:gd name="T47" fmla="*/ 8 h 82"/>
                  <a:gd name="T48" fmla="*/ 34 w 108"/>
                  <a:gd name="T49" fmla="*/ 4 h 82"/>
                  <a:gd name="T50" fmla="*/ 24 w 108"/>
                  <a:gd name="T51" fmla="*/ 2 h 82"/>
                  <a:gd name="T52" fmla="*/ 24 w 108"/>
                  <a:gd name="T53" fmla="*/ 2 h 82"/>
                  <a:gd name="T54" fmla="*/ 20 w 108"/>
                  <a:gd name="T55" fmla="*/ 0 h 82"/>
                  <a:gd name="T56" fmla="*/ 14 w 108"/>
                  <a:gd name="T57" fmla="*/ 0 h 82"/>
                  <a:gd name="T58" fmla="*/ 10 w 108"/>
                  <a:gd name="T59" fmla="*/ 2 h 82"/>
                  <a:gd name="T60" fmla="*/ 8 w 108"/>
                  <a:gd name="T61" fmla="*/ 4 h 82"/>
                  <a:gd name="T62" fmla="*/ 8 w 108"/>
                  <a:gd name="T63" fmla="*/ 8 h 82"/>
                  <a:gd name="T64" fmla="*/ 8 w 108"/>
                  <a:gd name="T65" fmla="*/ 8 h 82"/>
                  <a:gd name="T66" fmla="*/ 8 w 108"/>
                  <a:gd name="T67" fmla="*/ 18 h 82"/>
                  <a:gd name="T68" fmla="*/ 6 w 108"/>
                  <a:gd name="T69" fmla="*/ 30 h 82"/>
                  <a:gd name="T70" fmla="*/ 2 w 108"/>
                  <a:gd name="T71" fmla="*/ 50 h 82"/>
                  <a:gd name="T72" fmla="*/ 2 w 108"/>
                  <a:gd name="T73" fmla="*/ 50 h 82"/>
                  <a:gd name="T74" fmla="*/ 0 w 108"/>
                  <a:gd name="T75" fmla="*/ 56 h 82"/>
                  <a:gd name="T76" fmla="*/ 0 w 108"/>
                  <a:gd name="T77" fmla="*/ 62 h 82"/>
                  <a:gd name="T78" fmla="*/ 0 w 108"/>
                  <a:gd name="T79" fmla="*/ 66 h 82"/>
                  <a:gd name="T80" fmla="*/ 2 w 108"/>
                  <a:gd name="T81" fmla="*/ 68 h 82"/>
                  <a:gd name="T82" fmla="*/ 4 w 108"/>
                  <a:gd name="T83" fmla="*/ 68 h 82"/>
                  <a:gd name="T84" fmla="*/ 10 w 108"/>
                  <a:gd name="T85" fmla="*/ 68 h 82"/>
                  <a:gd name="T86" fmla="*/ 10 w 108"/>
                  <a:gd name="T87" fmla="*/ 68 h 82"/>
                  <a:gd name="T88" fmla="*/ 26 w 108"/>
                  <a:gd name="T89" fmla="*/ 70 h 82"/>
                  <a:gd name="T90" fmla="*/ 32 w 108"/>
                  <a:gd name="T91" fmla="*/ 7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" h="82">
                    <a:moveTo>
                      <a:pt x="32" y="70"/>
                    </a:moveTo>
                    <a:lnTo>
                      <a:pt x="32" y="70"/>
                    </a:lnTo>
                    <a:lnTo>
                      <a:pt x="52" y="76"/>
                    </a:lnTo>
                    <a:lnTo>
                      <a:pt x="68" y="80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90" y="80"/>
                    </a:lnTo>
                    <a:lnTo>
                      <a:pt x="94" y="76"/>
                    </a:lnTo>
                    <a:lnTo>
                      <a:pt x="96" y="72"/>
                    </a:lnTo>
                    <a:lnTo>
                      <a:pt x="98" y="68"/>
                    </a:lnTo>
                    <a:lnTo>
                      <a:pt x="98" y="68"/>
                    </a:lnTo>
                    <a:lnTo>
                      <a:pt x="102" y="52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8" y="28"/>
                    </a:lnTo>
                    <a:lnTo>
                      <a:pt x="108" y="20"/>
                    </a:lnTo>
                    <a:lnTo>
                      <a:pt x="108" y="16"/>
                    </a:lnTo>
                    <a:lnTo>
                      <a:pt x="106" y="14"/>
                    </a:lnTo>
                    <a:lnTo>
                      <a:pt x="100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74" y="10"/>
                    </a:lnTo>
                    <a:lnTo>
                      <a:pt x="52" y="8"/>
                    </a:lnTo>
                    <a:lnTo>
                      <a:pt x="34" y="4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8"/>
                    </a:lnTo>
                    <a:lnTo>
                      <a:pt x="6" y="3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4" y="68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6" y="70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5" name="Freeform 151"/>
              <p:cNvSpPr>
                <a:spLocks/>
              </p:cNvSpPr>
              <p:nvPr/>
            </p:nvSpPr>
            <p:spPr bwMode="auto">
              <a:xfrm>
                <a:off x="6145213" y="3995738"/>
                <a:ext cx="171450" cy="130175"/>
              </a:xfrm>
              <a:custGeom>
                <a:avLst/>
                <a:gdLst>
                  <a:gd name="T0" fmla="*/ 32 w 108"/>
                  <a:gd name="T1" fmla="*/ 70 h 82"/>
                  <a:gd name="T2" fmla="*/ 32 w 108"/>
                  <a:gd name="T3" fmla="*/ 70 h 82"/>
                  <a:gd name="T4" fmla="*/ 52 w 108"/>
                  <a:gd name="T5" fmla="*/ 76 h 82"/>
                  <a:gd name="T6" fmla="*/ 68 w 108"/>
                  <a:gd name="T7" fmla="*/ 80 h 82"/>
                  <a:gd name="T8" fmla="*/ 76 w 108"/>
                  <a:gd name="T9" fmla="*/ 82 h 82"/>
                  <a:gd name="T10" fmla="*/ 82 w 108"/>
                  <a:gd name="T11" fmla="*/ 82 h 82"/>
                  <a:gd name="T12" fmla="*/ 82 w 108"/>
                  <a:gd name="T13" fmla="*/ 82 h 82"/>
                  <a:gd name="T14" fmla="*/ 90 w 108"/>
                  <a:gd name="T15" fmla="*/ 80 h 82"/>
                  <a:gd name="T16" fmla="*/ 94 w 108"/>
                  <a:gd name="T17" fmla="*/ 76 h 82"/>
                  <a:gd name="T18" fmla="*/ 96 w 108"/>
                  <a:gd name="T19" fmla="*/ 72 h 82"/>
                  <a:gd name="T20" fmla="*/ 98 w 108"/>
                  <a:gd name="T21" fmla="*/ 68 h 82"/>
                  <a:gd name="T22" fmla="*/ 98 w 108"/>
                  <a:gd name="T23" fmla="*/ 68 h 82"/>
                  <a:gd name="T24" fmla="*/ 102 w 108"/>
                  <a:gd name="T25" fmla="*/ 52 h 82"/>
                  <a:gd name="T26" fmla="*/ 106 w 108"/>
                  <a:gd name="T27" fmla="*/ 34 h 82"/>
                  <a:gd name="T28" fmla="*/ 106 w 108"/>
                  <a:gd name="T29" fmla="*/ 34 h 82"/>
                  <a:gd name="T30" fmla="*/ 108 w 108"/>
                  <a:gd name="T31" fmla="*/ 28 h 82"/>
                  <a:gd name="T32" fmla="*/ 108 w 108"/>
                  <a:gd name="T33" fmla="*/ 20 h 82"/>
                  <a:gd name="T34" fmla="*/ 108 w 108"/>
                  <a:gd name="T35" fmla="*/ 16 h 82"/>
                  <a:gd name="T36" fmla="*/ 106 w 108"/>
                  <a:gd name="T37" fmla="*/ 14 h 82"/>
                  <a:gd name="T38" fmla="*/ 100 w 108"/>
                  <a:gd name="T39" fmla="*/ 12 h 82"/>
                  <a:gd name="T40" fmla="*/ 94 w 108"/>
                  <a:gd name="T41" fmla="*/ 12 h 82"/>
                  <a:gd name="T42" fmla="*/ 94 w 108"/>
                  <a:gd name="T43" fmla="*/ 12 h 82"/>
                  <a:gd name="T44" fmla="*/ 74 w 108"/>
                  <a:gd name="T45" fmla="*/ 10 h 82"/>
                  <a:gd name="T46" fmla="*/ 52 w 108"/>
                  <a:gd name="T47" fmla="*/ 8 h 82"/>
                  <a:gd name="T48" fmla="*/ 34 w 108"/>
                  <a:gd name="T49" fmla="*/ 4 h 82"/>
                  <a:gd name="T50" fmla="*/ 24 w 108"/>
                  <a:gd name="T51" fmla="*/ 2 h 82"/>
                  <a:gd name="T52" fmla="*/ 24 w 108"/>
                  <a:gd name="T53" fmla="*/ 2 h 82"/>
                  <a:gd name="T54" fmla="*/ 20 w 108"/>
                  <a:gd name="T55" fmla="*/ 0 h 82"/>
                  <a:gd name="T56" fmla="*/ 14 w 108"/>
                  <a:gd name="T57" fmla="*/ 0 h 82"/>
                  <a:gd name="T58" fmla="*/ 10 w 108"/>
                  <a:gd name="T59" fmla="*/ 2 h 82"/>
                  <a:gd name="T60" fmla="*/ 8 w 108"/>
                  <a:gd name="T61" fmla="*/ 4 h 82"/>
                  <a:gd name="T62" fmla="*/ 8 w 108"/>
                  <a:gd name="T63" fmla="*/ 8 h 82"/>
                  <a:gd name="T64" fmla="*/ 8 w 108"/>
                  <a:gd name="T65" fmla="*/ 8 h 82"/>
                  <a:gd name="T66" fmla="*/ 8 w 108"/>
                  <a:gd name="T67" fmla="*/ 18 h 82"/>
                  <a:gd name="T68" fmla="*/ 6 w 108"/>
                  <a:gd name="T69" fmla="*/ 30 h 82"/>
                  <a:gd name="T70" fmla="*/ 2 w 108"/>
                  <a:gd name="T71" fmla="*/ 50 h 82"/>
                  <a:gd name="T72" fmla="*/ 2 w 108"/>
                  <a:gd name="T73" fmla="*/ 50 h 82"/>
                  <a:gd name="T74" fmla="*/ 0 w 108"/>
                  <a:gd name="T75" fmla="*/ 56 h 82"/>
                  <a:gd name="T76" fmla="*/ 0 w 108"/>
                  <a:gd name="T77" fmla="*/ 62 h 82"/>
                  <a:gd name="T78" fmla="*/ 0 w 108"/>
                  <a:gd name="T79" fmla="*/ 66 h 82"/>
                  <a:gd name="T80" fmla="*/ 2 w 108"/>
                  <a:gd name="T81" fmla="*/ 68 h 82"/>
                  <a:gd name="T82" fmla="*/ 4 w 108"/>
                  <a:gd name="T83" fmla="*/ 68 h 82"/>
                  <a:gd name="T84" fmla="*/ 10 w 108"/>
                  <a:gd name="T85" fmla="*/ 68 h 82"/>
                  <a:gd name="T86" fmla="*/ 10 w 108"/>
                  <a:gd name="T87" fmla="*/ 68 h 82"/>
                  <a:gd name="T88" fmla="*/ 26 w 108"/>
                  <a:gd name="T89" fmla="*/ 70 h 82"/>
                  <a:gd name="T90" fmla="*/ 32 w 108"/>
                  <a:gd name="T91" fmla="*/ 7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" h="82">
                    <a:moveTo>
                      <a:pt x="32" y="70"/>
                    </a:moveTo>
                    <a:lnTo>
                      <a:pt x="32" y="70"/>
                    </a:lnTo>
                    <a:lnTo>
                      <a:pt x="52" y="76"/>
                    </a:lnTo>
                    <a:lnTo>
                      <a:pt x="68" y="80"/>
                    </a:lnTo>
                    <a:lnTo>
                      <a:pt x="76" y="82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90" y="80"/>
                    </a:lnTo>
                    <a:lnTo>
                      <a:pt x="94" y="76"/>
                    </a:lnTo>
                    <a:lnTo>
                      <a:pt x="96" y="72"/>
                    </a:lnTo>
                    <a:lnTo>
                      <a:pt x="98" y="68"/>
                    </a:lnTo>
                    <a:lnTo>
                      <a:pt x="98" y="68"/>
                    </a:lnTo>
                    <a:lnTo>
                      <a:pt x="102" y="52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8" y="28"/>
                    </a:lnTo>
                    <a:lnTo>
                      <a:pt x="108" y="20"/>
                    </a:lnTo>
                    <a:lnTo>
                      <a:pt x="108" y="16"/>
                    </a:lnTo>
                    <a:lnTo>
                      <a:pt x="106" y="14"/>
                    </a:lnTo>
                    <a:lnTo>
                      <a:pt x="100" y="12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74" y="10"/>
                    </a:lnTo>
                    <a:lnTo>
                      <a:pt x="52" y="8"/>
                    </a:lnTo>
                    <a:lnTo>
                      <a:pt x="34" y="4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8"/>
                    </a:lnTo>
                    <a:lnTo>
                      <a:pt x="6" y="3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4" y="68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6" y="70"/>
                    </a:lnTo>
                    <a:lnTo>
                      <a:pt x="32" y="7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6" name="Freeform 152"/>
              <p:cNvSpPr>
                <a:spLocks/>
              </p:cNvSpPr>
              <p:nvPr/>
            </p:nvSpPr>
            <p:spPr bwMode="auto">
              <a:xfrm>
                <a:off x="6170613" y="3875088"/>
                <a:ext cx="171450" cy="117475"/>
              </a:xfrm>
              <a:custGeom>
                <a:avLst/>
                <a:gdLst>
                  <a:gd name="T0" fmla="*/ 14 w 108"/>
                  <a:gd name="T1" fmla="*/ 14 h 74"/>
                  <a:gd name="T2" fmla="*/ 14 w 108"/>
                  <a:gd name="T3" fmla="*/ 14 h 74"/>
                  <a:gd name="T4" fmla="*/ 12 w 108"/>
                  <a:gd name="T5" fmla="*/ 26 h 74"/>
                  <a:gd name="T6" fmla="*/ 8 w 108"/>
                  <a:gd name="T7" fmla="*/ 38 h 74"/>
                  <a:gd name="T8" fmla="*/ 4 w 108"/>
                  <a:gd name="T9" fmla="*/ 48 h 74"/>
                  <a:gd name="T10" fmla="*/ 4 w 108"/>
                  <a:gd name="T11" fmla="*/ 48 h 74"/>
                  <a:gd name="T12" fmla="*/ 0 w 108"/>
                  <a:gd name="T13" fmla="*/ 56 h 74"/>
                  <a:gd name="T14" fmla="*/ 2 w 108"/>
                  <a:gd name="T15" fmla="*/ 62 h 74"/>
                  <a:gd name="T16" fmla="*/ 8 w 108"/>
                  <a:gd name="T17" fmla="*/ 66 h 74"/>
                  <a:gd name="T18" fmla="*/ 16 w 108"/>
                  <a:gd name="T19" fmla="*/ 68 h 74"/>
                  <a:gd name="T20" fmla="*/ 16 w 108"/>
                  <a:gd name="T21" fmla="*/ 68 h 74"/>
                  <a:gd name="T22" fmla="*/ 82 w 108"/>
                  <a:gd name="T23" fmla="*/ 74 h 74"/>
                  <a:gd name="T24" fmla="*/ 82 w 108"/>
                  <a:gd name="T25" fmla="*/ 74 h 74"/>
                  <a:gd name="T26" fmla="*/ 88 w 108"/>
                  <a:gd name="T27" fmla="*/ 74 h 74"/>
                  <a:gd name="T28" fmla="*/ 92 w 108"/>
                  <a:gd name="T29" fmla="*/ 72 h 74"/>
                  <a:gd name="T30" fmla="*/ 96 w 108"/>
                  <a:gd name="T31" fmla="*/ 68 h 74"/>
                  <a:gd name="T32" fmla="*/ 100 w 108"/>
                  <a:gd name="T33" fmla="*/ 62 h 74"/>
                  <a:gd name="T34" fmla="*/ 100 w 108"/>
                  <a:gd name="T35" fmla="*/ 62 h 74"/>
                  <a:gd name="T36" fmla="*/ 108 w 108"/>
                  <a:gd name="T37" fmla="*/ 20 h 74"/>
                  <a:gd name="T38" fmla="*/ 108 w 108"/>
                  <a:gd name="T39" fmla="*/ 20 h 74"/>
                  <a:gd name="T40" fmla="*/ 108 w 108"/>
                  <a:gd name="T41" fmla="*/ 18 h 74"/>
                  <a:gd name="T42" fmla="*/ 108 w 108"/>
                  <a:gd name="T43" fmla="*/ 14 h 74"/>
                  <a:gd name="T44" fmla="*/ 108 w 108"/>
                  <a:gd name="T45" fmla="*/ 12 h 74"/>
                  <a:gd name="T46" fmla="*/ 106 w 108"/>
                  <a:gd name="T47" fmla="*/ 10 h 74"/>
                  <a:gd name="T48" fmla="*/ 102 w 108"/>
                  <a:gd name="T49" fmla="*/ 8 h 74"/>
                  <a:gd name="T50" fmla="*/ 98 w 108"/>
                  <a:gd name="T51" fmla="*/ 8 h 74"/>
                  <a:gd name="T52" fmla="*/ 98 w 108"/>
                  <a:gd name="T53" fmla="*/ 8 h 74"/>
                  <a:gd name="T54" fmla="*/ 80 w 108"/>
                  <a:gd name="T55" fmla="*/ 8 h 74"/>
                  <a:gd name="T56" fmla="*/ 58 w 108"/>
                  <a:gd name="T57" fmla="*/ 8 h 74"/>
                  <a:gd name="T58" fmla="*/ 40 w 108"/>
                  <a:gd name="T59" fmla="*/ 6 h 74"/>
                  <a:gd name="T60" fmla="*/ 30 w 108"/>
                  <a:gd name="T61" fmla="*/ 4 h 74"/>
                  <a:gd name="T62" fmla="*/ 30 w 108"/>
                  <a:gd name="T63" fmla="*/ 4 h 74"/>
                  <a:gd name="T64" fmla="*/ 26 w 108"/>
                  <a:gd name="T65" fmla="*/ 2 h 74"/>
                  <a:gd name="T66" fmla="*/ 20 w 108"/>
                  <a:gd name="T67" fmla="*/ 0 h 74"/>
                  <a:gd name="T68" fmla="*/ 18 w 108"/>
                  <a:gd name="T69" fmla="*/ 2 h 74"/>
                  <a:gd name="T70" fmla="*/ 16 w 108"/>
                  <a:gd name="T71" fmla="*/ 4 h 74"/>
                  <a:gd name="T72" fmla="*/ 14 w 108"/>
                  <a:gd name="T73" fmla="*/ 8 h 74"/>
                  <a:gd name="T74" fmla="*/ 14 w 108"/>
                  <a:gd name="T75" fmla="*/ 14 h 74"/>
                  <a:gd name="T76" fmla="*/ 14 w 108"/>
                  <a:gd name="T77" fmla="*/ 1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8" h="74">
                    <a:moveTo>
                      <a:pt x="14" y="14"/>
                    </a:moveTo>
                    <a:lnTo>
                      <a:pt x="14" y="14"/>
                    </a:lnTo>
                    <a:lnTo>
                      <a:pt x="12" y="26"/>
                    </a:lnTo>
                    <a:lnTo>
                      <a:pt x="8" y="3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0" y="56"/>
                    </a:lnTo>
                    <a:lnTo>
                      <a:pt x="2" y="62"/>
                    </a:lnTo>
                    <a:lnTo>
                      <a:pt x="8" y="66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8" y="74"/>
                    </a:lnTo>
                    <a:lnTo>
                      <a:pt x="92" y="72"/>
                    </a:lnTo>
                    <a:lnTo>
                      <a:pt x="96" y="68"/>
                    </a:lnTo>
                    <a:lnTo>
                      <a:pt x="100" y="62"/>
                    </a:lnTo>
                    <a:lnTo>
                      <a:pt x="100" y="62"/>
                    </a:lnTo>
                    <a:lnTo>
                      <a:pt x="108" y="20"/>
                    </a:lnTo>
                    <a:lnTo>
                      <a:pt x="108" y="20"/>
                    </a:lnTo>
                    <a:lnTo>
                      <a:pt x="108" y="18"/>
                    </a:lnTo>
                    <a:lnTo>
                      <a:pt x="108" y="14"/>
                    </a:lnTo>
                    <a:lnTo>
                      <a:pt x="108" y="12"/>
                    </a:lnTo>
                    <a:lnTo>
                      <a:pt x="106" y="10"/>
                    </a:lnTo>
                    <a:lnTo>
                      <a:pt x="102" y="8"/>
                    </a:lnTo>
                    <a:lnTo>
                      <a:pt x="98" y="8"/>
                    </a:lnTo>
                    <a:lnTo>
                      <a:pt x="98" y="8"/>
                    </a:lnTo>
                    <a:lnTo>
                      <a:pt x="80" y="8"/>
                    </a:lnTo>
                    <a:lnTo>
                      <a:pt x="58" y="8"/>
                    </a:lnTo>
                    <a:lnTo>
                      <a:pt x="40" y="6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7" name="Freeform 153"/>
              <p:cNvSpPr>
                <a:spLocks/>
              </p:cNvSpPr>
              <p:nvPr/>
            </p:nvSpPr>
            <p:spPr bwMode="auto">
              <a:xfrm>
                <a:off x="6205538" y="3776663"/>
                <a:ext cx="165100" cy="98425"/>
              </a:xfrm>
              <a:custGeom>
                <a:avLst/>
                <a:gdLst>
                  <a:gd name="T0" fmla="*/ 8 w 104"/>
                  <a:gd name="T1" fmla="*/ 10 h 62"/>
                  <a:gd name="T2" fmla="*/ 8 w 104"/>
                  <a:gd name="T3" fmla="*/ 10 h 62"/>
                  <a:gd name="T4" fmla="*/ 8 w 104"/>
                  <a:gd name="T5" fmla="*/ 22 h 62"/>
                  <a:gd name="T6" fmla="*/ 6 w 104"/>
                  <a:gd name="T7" fmla="*/ 32 h 62"/>
                  <a:gd name="T8" fmla="*/ 2 w 104"/>
                  <a:gd name="T9" fmla="*/ 40 h 62"/>
                  <a:gd name="T10" fmla="*/ 2 w 104"/>
                  <a:gd name="T11" fmla="*/ 40 h 62"/>
                  <a:gd name="T12" fmla="*/ 0 w 104"/>
                  <a:gd name="T13" fmla="*/ 46 h 62"/>
                  <a:gd name="T14" fmla="*/ 0 w 104"/>
                  <a:gd name="T15" fmla="*/ 52 h 62"/>
                  <a:gd name="T16" fmla="*/ 4 w 104"/>
                  <a:gd name="T17" fmla="*/ 56 h 62"/>
                  <a:gd name="T18" fmla="*/ 10 w 104"/>
                  <a:gd name="T19" fmla="*/ 58 h 62"/>
                  <a:gd name="T20" fmla="*/ 10 w 104"/>
                  <a:gd name="T21" fmla="*/ 58 h 62"/>
                  <a:gd name="T22" fmla="*/ 48 w 104"/>
                  <a:gd name="T23" fmla="*/ 62 h 62"/>
                  <a:gd name="T24" fmla="*/ 82 w 104"/>
                  <a:gd name="T25" fmla="*/ 62 h 62"/>
                  <a:gd name="T26" fmla="*/ 82 w 104"/>
                  <a:gd name="T27" fmla="*/ 62 h 62"/>
                  <a:gd name="T28" fmla="*/ 84 w 104"/>
                  <a:gd name="T29" fmla="*/ 62 h 62"/>
                  <a:gd name="T30" fmla="*/ 90 w 104"/>
                  <a:gd name="T31" fmla="*/ 62 h 62"/>
                  <a:gd name="T32" fmla="*/ 94 w 104"/>
                  <a:gd name="T33" fmla="*/ 56 h 62"/>
                  <a:gd name="T34" fmla="*/ 98 w 104"/>
                  <a:gd name="T35" fmla="*/ 46 h 62"/>
                  <a:gd name="T36" fmla="*/ 98 w 104"/>
                  <a:gd name="T37" fmla="*/ 46 h 62"/>
                  <a:gd name="T38" fmla="*/ 104 w 104"/>
                  <a:gd name="T39" fmla="*/ 12 h 62"/>
                  <a:gd name="T40" fmla="*/ 104 w 104"/>
                  <a:gd name="T41" fmla="*/ 12 h 62"/>
                  <a:gd name="T42" fmla="*/ 104 w 104"/>
                  <a:gd name="T43" fmla="*/ 10 h 62"/>
                  <a:gd name="T44" fmla="*/ 104 w 104"/>
                  <a:gd name="T45" fmla="*/ 6 h 62"/>
                  <a:gd name="T46" fmla="*/ 102 w 104"/>
                  <a:gd name="T47" fmla="*/ 4 h 62"/>
                  <a:gd name="T48" fmla="*/ 98 w 104"/>
                  <a:gd name="T49" fmla="*/ 2 h 62"/>
                  <a:gd name="T50" fmla="*/ 94 w 104"/>
                  <a:gd name="T51" fmla="*/ 2 h 62"/>
                  <a:gd name="T52" fmla="*/ 88 w 104"/>
                  <a:gd name="T53" fmla="*/ 2 h 62"/>
                  <a:gd name="T54" fmla="*/ 88 w 104"/>
                  <a:gd name="T55" fmla="*/ 2 h 62"/>
                  <a:gd name="T56" fmla="*/ 68 w 104"/>
                  <a:gd name="T57" fmla="*/ 2 h 62"/>
                  <a:gd name="T58" fmla="*/ 50 w 104"/>
                  <a:gd name="T59" fmla="*/ 2 h 62"/>
                  <a:gd name="T60" fmla="*/ 22 w 104"/>
                  <a:gd name="T61" fmla="*/ 0 h 62"/>
                  <a:gd name="T62" fmla="*/ 22 w 104"/>
                  <a:gd name="T63" fmla="*/ 0 h 62"/>
                  <a:gd name="T64" fmla="*/ 16 w 104"/>
                  <a:gd name="T65" fmla="*/ 0 h 62"/>
                  <a:gd name="T66" fmla="*/ 12 w 104"/>
                  <a:gd name="T67" fmla="*/ 0 h 62"/>
                  <a:gd name="T68" fmla="*/ 10 w 104"/>
                  <a:gd name="T69" fmla="*/ 4 h 62"/>
                  <a:gd name="T70" fmla="*/ 8 w 104"/>
                  <a:gd name="T71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62">
                    <a:moveTo>
                      <a:pt x="8" y="10"/>
                    </a:moveTo>
                    <a:lnTo>
                      <a:pt x="8" y="10"/>
                    </a:lnTo>
                    <a:lnTo>
                      <a:pt x="8" y="22"/>
                    </a:lnTo>
                    <a:lnTo>
                      <a:pt x="6" y="32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48" y="62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4" y="62"/>
                    </a:lnTo>
                    <a:lnTo>
                      <a:pt x="90" y="62"/>
                    </a:lnTo>
                    <a:lnTo>
                      <a:pt x="94" y="5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4" y="12"/>
                    </a:lnTo>
                    <a:lnTo>
                      <a:pt x="104" y="12"/>
                    </a:lnTo>
                    <a:lnTo>
                      <a:pt x="104" y="10"/>
                    </a:lnTo>
                    <a:lnTo>
                      <a:pt x="104" y="6"/>
                    </a:lnTo>
                    <a:lnTo>
                      <a:pt x="102" y="4"/>
                    </a:lnTo>
                    <a:lnTo>
                      <a:pt x="98" y="2"/>
                    </a:lnTo>
                    <a:lnTo>
                      <a:pt x="94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68" y="2"/>
                    </a:lnTo>
                    <a:lnTo>
                      <a:pt x="50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0" y="4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6" name="Freeform 154"/>
              <p:cNvSpPr>
                <a:spLocks/>
              </p:cNvSpPr>
              <p:nvPr/>
            </p:nvSpPr>
            <p:spPr bwMode="auto">
              <a:xfrm>
                <a:off x="6205538" y="3776663"/>
                <a:ext cx="165100" cy="98425"/>
              </a:xfrm>
              <a:custGeom>
                <a:avLst/>
                <a:gdLst>
                  <a:gd name="T0" fmla="*/ 8 w 104"/>
                  <a:gd name="T1" fmla="*/ 10 h 62"/>
                  <a:gd name="T2" fmla="*/ 8 w 104"/>
                  <a:gd name="T3" fmla="*/ 10 h 62"/>
                  <a:gd name="T4" fmla="*/ 8 w 104"/>
                  <a:gd name="T5" fmla="*/ 22 h 62"/>
                  <a:gd name="T6" fmla="*/ 6 w 104"/>
                  <a:gd name="T7" fmla="*/ 32 h 62"/>
                  <a:gd name="T8" fmla="*/ 2 w 104"/>
                  <a:gd name="T9" fmla="*/ 40 h 62"/>
                  <a:gd name="T10" fmla="*/ 2 w 104"/>
                  <a:gd name="T11" fmla="*/ 40 h 62"/>
                  <a:gd name="T12" fmla="*/ 0 w 104"/>
                  <a:gd name="T13" fmla="*/ 46 h 62"/>
                  <a:gd name="T14" fmla="*/ 0 w 104"/>
                  <a:gd name="T15" fmla="*/ 52 h 62"/>
                  <a:gd name="T16" fmla="*/ 4 w 104"/>
                  <a:gd name="T17" fmla="*/ 56 h 62"/>
                  <a:gd name="T18" fmla="*/ 10 w 104"/>
                  <a:gd name="T19" fmla="*/ 58 h 62"/>
                  <a:gd name="T20" fmla="*/ 10 w 104"/>
                  <a:gd name="T21" fmla="*/ 58 h 62"/>
                  <a:gd name="T22" fmla="*/ 48 w 104"/>
                  <a:gd name="T23" fmla="*/ 62 h 62"/>
                  <a:gd name="T24" fmla="*/ 82 w 104"/>
                  <a:gd name="T25" fmla="*/ 62 h 62"/>
                  <a:gd name="T26" fmla="*/ 82 w 104"/>
                  <a:gd name="T27" fmla="*/ 62 h 62"/>
                  <a:gd name="T28" fmla="*/ 84 w 104"/>
                  <a:gd name="T29" fmla="*/ 62 h 62"/>
                  <a:gd name="T30" fmla="*/ 90 w 104"/>
                  <a:gd name="T31" fmla="*/ 62 h 62"/>
                  <a:gd name="T32" fmla="*/ 94 w 104"/>
                  <a:gd name="T33" fmla="*/ 56 h 62"/>
                  <a:gd name="T34" fmla="*/ 98 w 104"/>
                  <a:gd name="T35" fmla="*/ 46 h 62"/>
                  <a:gd name="T36" fmla="*/ 98 w 104"/>
                  <a:gd name="T37" fmla="*/ 46 h 62"/>
                  <a:gd name="T38" fmla="*/ 104 w 104"/>
                  <a:gd name="T39" fmla="*/ 12 h 62"/>
                  <a:gd name="T40" fmla="*/ 104 w 104"/>
                  <a:gd name="T41" fmla="*/ 12 h 62"/>
                  <a:gd name="T42" fmla="*/ 104 w 104"/>
                  <a:gd name="T43" fmla="*/ 10 h 62"/>
                  <a:gd name="T44" fmla="*/ 104 w 104"/>
                  <a:gd name="T45" fmla="*/ 6 h 62"/>
                  <a:gd name="T46" fmla="*/ 102 w 104"/>
                  <a:gd name="T47" fmla="*/ 4 h 62"/>
                  <a:gd name="T48" fmla="*/ 98 w 104"/>
                  <a:gd name="T49" fmla="*/ 2 h 62"/>
                  <a:gd name="T50" fmla="*/ 94 w 104"/>
                  <a:gd name="T51" fmla="*/ 2 h 62"/>
                  <a:gd name="T52" fmla="*/ 88 w 104"/>
                  <a:gd name="T53" fmla="*/ 2 h 62"/>
                  <a:gd name="T54" fmla="*/ 88 w 104"/>
                  <a:gd name="T55" fmla="*/ 2 h 62"/>
                  <a:gd name="T56" fmla="*/ 68 w 104"/>
                  <a:gd name="T57" fmla="*/ 2 h 62"/>
                  <a:gd name="T58" fmla="*/ 50 w 104"/>
                  <a:gd name="T59" fmla="*/ 2 h 62"/>
                  <a:gd name="T60" fmla="*/ 22 w 104"/>
                  <a:gd name="T61" fmla="*/ 0 h 62"/>
                  <a:gd name="T62" fmla="*/ 22 w 104"/>
                  <a:gd name="T63" fmla="*/ 0 h 62"/>
                  <a:gd name="T64" fmla="*/ 16 w 104"/>
                  <a:gd name="T65" fmla="*/ 0 h 62"/>
                  <a:gd name="T66" fmla="*/ 12 w 104"/>
                  <a:gd name="T67" fmla="*/ 0 h 62"/>
                  <a:gd name="T68" fmla="*/ 10 w 104"/>
                  <a:gd name="T69" fmla="*/ 4 h 62"/>
                  <a:gd name="T70" fmla="*/ 8 w 104"/>
                  <a:gd name="T71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" h="62">
                    <a:moveTo>
                      <a:pt x="8" y="10"/>
                    </a:moveTo>
                    <a:lnTo>
                      <a:pt x="8" y="10"/>
                    </a:lnTo>
                    <a:lnTo>
                      <a:pt x="8" y="22"/>
                    </a:lnTo>
                    <a:lnTo>
                      <a:pt x="6" y="32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48" y="62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4" y="62"/>
                    </a:lnTo>
                    <a:lnTo>
                      <a:pt x="90" y="62"/>
                    </a:lnTo>
                    <a:lnTo>
                      <a:pt x="94" y="5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4" y="12"/>
                    </a:lnTo>
                    <a:lnTo>
                      <a:pt x="104" y="12"/>
                    </a:lnTo>
                    <a:lnTo>
                      <a:pt x="104" y="10"/>
                    </a:lnTo>
                    <a:lnTo>
                      <a:pt x="104" y="6"/>
                    </a:lnTo>
                    <a:lnTo>
                      <a:pt x="102" y="4"/>
                    </a:lnTo>
                    <a:lnTo>
                      <a:pt x="98" y="2"/>
                    </a:lnTo>
                    <a:lnTo>
                      <a:pt x="94" y="2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68" y="2"/>
                    </a:lnTo>
                    <a:lnTo>
                      <a:pt x="50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0" y="4"/>
                    </a:lnTo>
                    <a:lnTo>
                      <a:pt x="8" y="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7" name="Freeform 155"/>
              <p:cNvSpPr>
                <a:spLocks/>
              </p:cNvSpPr>
              <p:nvPr/>
            </p:nvSpPr>
            <p:spPr bwMode="auto">
              <a:xfrm>
                <a:off x="6224588" y="3675063"/>
                <a:ext cx="161925" cy="92075"/>
              </a:xfrm>
              <a:custGeom>
                <a:avLst/>
                <a:gdLst>
                  <a:gd name="T0" fmla="*/ 26 w 102"/>
                  <a:gd name="T1" fmla="*/ 2 h 58"/>
                  <a:gd name="T2" fmla="*/ 26 w 102"/>
                  <a:gd name="T3" fmla="*/ 2 h 58"/>
                  <a:gd name="T4" fmla="*/ 22 w 102"/>
                  <a:gd name="T5" fmla="*/ 0 h 58"/>
                  <a:gd name="T6" fmla="*/ 16 w 102"/>
                  <a:gd name="T7" fmla="*/ 0 h 58"/>
                  <a:gd name="T8" fmla="*/ 6 w 102"/>
                  <a:gd name="T9" fmla="*/ 2 h 58"/>
                  <a:gd name="T10" fmla="*/ 4 w 102"/>
                  <a:gd name="T11" fmla="*/ 4 h 58"/>
                  <a:gd name="T12" fmla="*/ 4 w 102"/>
                  <a:gd name="T13" fmla="*/ 8 h 58"/>
                  <a:gd name="T14" fmla="*/ 4 w 102"/>
                  <a:gd name="T15" fmla="*/ 8 h 58"/>
                  <a:gd name="T16" fmla="*/ 2 w 102"/>
                  <a:gd name="T17" fmla="*/ 28 h 58"/>
                  <a:gd name="T18" fmla="*/ 0 w 102"/>
                  <a:gd name="T19" fmla="*/ 42 h 58"/>
                  <a:gd name="T20" fmla="*/ 0 w 102"/>
                  <a:gd name="T21" fmla="*/ 42 h 58"/>
                  <a:gd name="T22" fmla="*/ 0 w 102"/>
                  <a:gd name="T23" fmla="*/ 46 h 58"/>
                  <a:gd name="T24" fmla="*/ 0 w 102"/>
                  <a:gd name="T25" fmla="*/ 50 h 58"/>
                  <a:gd name="T26" fmla="*/ 6 w 102"/>
                  <a:gd name="T27" fmla="*/ 52 h 58"/>
                  <a:gd name="T28" fmla="*/ 18 w 102"/>
                  <a:gd name="T29" fmla="*/ 54 h 58"/>
                  <a:gd name="T30" fmla="*/ 18 w 102"/>
                  <a:gd name="T31" fmla="*/ 54 h 58"/>
                  <a:gd name="T32" fmla="*/ 84 w 102"/>
                  <a:gd name="T33" fmla="*/ 56 h 58"/>
                  <a:gd name="T34" fmla="*/ 84 w 102"/>
                  <a:gd name="T35" fmla="*/ 56 h 58"/>
                  <a:gd name="T36" fmla="*/ 86 w 102"/>
                  <a:gd name="T37" fmla="*/ 58 h 58"/>
                  <a:gd name="T38" fmla="*/ 90 w 102"/>
                  <a:gd name="T39" fmla="*/ 56 h 58"/>
                  <a:gd name="T40" fmla="*/ 94 w 102"/>
                  <a:gd name="T41" fmla="*/ 54 h 58"/>
                  <a:gd name="T42" fmla="*/ 98 w 102"/>
                  <a:gd name="T43" fmla="*/ 46 h 58"/>
                  <a:gd name="T44" fmla="*/ 98 w 102"/>
                  <a:gd name="T45" fmla="*/ 46 h 58"/>
                  <a:gd name="T46" fmla="*/ 102 w 102"/>
                  <a:gd name="T47" fmla="*/ 14 h 58"/>
                  <a:gd name="T48" fmla="*/ 102 w 102"/>
                  <a:gd name="T49" fmla="*/ 14 h 58"/>
                  <a:gd name="T50" fmla="*/ 102 w 102"/>
                  <a:gd name="T51" fmla="*/ 12 h 58"/>
                  <a:gd name="T52" fmla="*/ 102 w 102"/>
                  <a:gd name="T53" fmla="*/ 10 h 58"/>
                  <a:gd name="T54" fmla="*/ 100 w 102"/>
                  <a:gd name="T55" fmla="*/ 6 h 58"/>
                  <a:gd name="T56" fmla="*/ 88 w 102"/>
                  <a:gd name="T57" fmla="*/ 4 h 58"/>
                  <a:gd name="T58" fmla="*/ 88 w 102"/>
                  <a:gd name="T59" fmla="*/ 4 h 58"/>
                  <a:gd name="T60" fmla="*/ 52 w 102"/>
                  <a:gd name="T61" fmla="*/ 4 h 58"/>
                  <a:gd name="T62" fmla="*/ 36 w 102"/>
                  <a:gd name="T63" fmla="*/ 4 h 58"/>
                  <a:gd name="T64" fmla="*/ 26 w 102"/>
                  <a:gd name="T6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2" h="58">
                    <a:moveTo>
                      <a:pt x="26" y="2"/>
                    </a:moveTo>
                    <a:lnTo>
                      <a:pt x="26" y="2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2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6" y="52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6" y="58"/>
                    </a:lnTo>
                    <a:lnTo>
                      <a:pt x="90" y="56"/>
                    </a:lnTo>
                    <a:lnTo>
                      <a:pt x="94" y="54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102" y="12"/>
                    </a:lnTo>
                    <a:lnTo>
                      <a:pt x="102" y="10"/>
                    </a:lnTo>
                    <a:lnTo>
                      <a:pt x="100" y="6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52" y="4"/>
                    </a:lnTo>
                    <a:lnTo>
                      <a:pt x="36" y="4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8" name="Freeform 156"/>
              <p:cNvSpPr>
                <a:spLocks/>
              </p:cNvSpPr>
              <p:nvPr/>
            </p:nvSpPr>
            <p:spPr bwMode="auto">
              <a:xfrm>
                <a:off x="6224588" y="3675063"/>
                <a:ext cx="161925" cy="92075"/>
              </a:xfrm>
              <a:custGeom>
                <a:avLst/>
                <a:gdLst>
                  <a:gd name="T0" fmla="*/ 26 w 102"/>
                  <a:gd name="T1" fmla="*/ 2 h 58"/>
                  <a:gd name="T2" fmla="*/ 26 w 102"/>
                  <a:gd name="T3" fmla="*/ 2 h 58"/>
                  <a:gd name="T4" fmla="*/ 22 w 102"/>
                  <a:gd name="T5" fmla="*/ 0 h 58"/>
                  <a:gd name="T6" fmla="*/ 16 w 102"/>
                  <a:gd name="T7" fmla="*/ 0 h 58"/>
                  <a:gd name="T8" fmla="*/ 6 w 102"/>
                  <a:gd name="T9" fmla="*/ 2 h 58"/>
                  <a:gd name="T10" fmla="*/ 4 w 102"/>
                  <a:gd name="T11" fmla="*/ 4 h 58"/>
                  <a:gd name="T12" fmla="*/ 4 w 102"/>
                  <a:gd name="T13" fmla="*/ 8 h 58"/>
                  <a:gd name="T14" fmla="*/ 4 w 102"/>
                  <a:gd name="T15" fmla="*/ 8 h 58"/>
                  <a:gd name="T16" fmla="*/ 2 w 102"/>
                  <a:gd name="T17" fmla="*/ 28 h 58"/>
                  <a:gd name="T18" fmla="*/ 0 w 102"/>
                  <a:gd name="T19" fmla="*/ 42 h 58"/>
                  <a:gd name="T20" fmla="*/ 0 w 102"/>
                  <a:gd name="T21" fmla="*/ 42 h 58"/>
                  <a:gd name="T22" fmla="*/ 0 w 102"/>
                  <a:gd name="T23" fmla="*/ 46 h 58"/>
                  <a:gd name="T24" fmla="*/ 0 w 102"/>
                  <a:gd name="T25" fmla="*/ 50 h 58"/>
                  <a:gd name="T26" fmla="*/ 6 w 102"/>
                  <a:gd name="T27" fmla="*/ 52 h 58"/>
                  <a:gd name="T28" fmla="*/ 18 w 102"/>
                  <a:gd name="T29" fmla="*/ 54 h 58"/>
                  <a:gd name="T30" fmla="*/ 18 w 102"/>
                  <a:gd name="T31" fmla="*/ 54 h 58"/>
                  <a:gd name="T32" fmla="*/ 84 w 102"/>
                  <a:gd name="T33" fmla="*/ 56 h 58"/>
                  <a:gd name="T34" fmla="*/ 84 w 102"/>
                  <a:gd name="T35" fmla="*/ 56 h 58"/>
                  <a:gd name="T36" fmla="*/ 86 w 102"/>
                  <a:gd name="T37" fmla="*/ 58 h 58"/>
                  <a:gd name="T38" fmla="*/ 90 w 102"/>
                  <a:gd name="T39" fmla="*/ 56 h 58"/>
                  <a:gd name="T40" fmla="*/ 94 w 102"/>
                  <a:gd name="T41" fmla="*/ 54 h 58"/>
                  <a:gd name="T42" fmla="*/ 98 w 102"/>
                  <a:gd name="T43" fmla="*/ 46 h 58"/>
                  <a:gd name="T44" fmla="*/ 98 w 102"/>
                  <a:gd name="T45" fmla="*/ 46 h 58"/>
                  <a:gd name="T46" fmla="*/ 102 w 102"/>
                  <a:gd name="T47" fmla="*/ 14 h 58"/>
                  <a:gd name="T48" fmla="*/ 102 w 102"/>
                  <a:gd name="T49" fmla="*/ 14 h 58"/>
                  <a:gd name="T50" fmla="*/ 102 w 102"/>
                  <a:gd name="T51" fmla="*/ 12 h 58"/>
                  <a:gd name="T52" fmla="*/ 102 w 102"/>
                  <a:gd name="T53" fmla="*/ 10 h 58"/>
                  <a:gd name="T54" fmla="*/ 100 w 102"/>
                  <a:gd name="T55" fmla="*/ 6 h 58"/>
                  <a:gd name="T56" fmla="*/ 88 w 102"/>
                  <a:gd name="T57" fmla="*/ 4 h 58"/>
                  <a:gd name="T58" fmla="*/ 88 w 102"/>
                  <a:gd name="T59" fmla="*/ 4 h 58"/>
                  <a:gd name="T60" fmla="*/ 52 w 102"/>
                  <a:gd name="T61" fmla="*/ 4 h 58"/>
                  <a:gd name="T62" fmla="*/ 36 w 102"/>
                  <a:gd name="T63" fmla="*/ 4 h 58"/>
                  <a:gd name="T64" fmla="*/ 26 w 102"/>
                  <a:gd name="T65" fmla="*/ 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2" h="58">
                    <a:moveTo>
                      <a:pt x="26" y="2"/>
                    </a:moveTo>
                    <a:lnTo>
                      <a:pt x="26" y="2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2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6" y="52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6" y="58"/>
                    </a:lnTo>
                    <a:lnTo>
                      <a:pt x="90" y="56"/>
                    </a:lnTo>
                    <a:lnTo>
                      <a:pt x="94" y="54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102" y="12"/>
                    </a:lnTo>
                    <a:lnTo>
                      <a:pt x="102" y="10"/>
                    </a:lnTo>
                    <a:lnTo>
                      <a:pt x="100" y="6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52" y="4"/>
                    </a:lnTo>
                    <a:lnTo>
                      <a:pt x="36" y="4"/>
                    </a:lnTo>
                    <a:lnTo>
                      <a:pt x="26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9" name="Freeform 157"/>
              <p:cNvSpPr>
                <a:spLocks/>
              </p:cNvSpPr>
              <p:nvPr/>
            </p:nvSpPr>
            <p:spPr bwMode="auto">
              <a:xfrm>
                <a:off x="6237288" y="3582988"/>
                <a:ext cx="155575" cy="88900"/>
              </a:xfrm>
              <a:custGeom>
                <a:avLst/>
                <a:gdLst>
                  <a:gd name="T0" fmla="*/ 6 w 98"/>
                  <a:gd name="T1" fmla="*/ 12 h 56"/>
                  <a:gd name="T2" fmla="*/ 6 w 98"/>
                  <a:gd name="T3" fmla="*/ 12 h 56"/>
                  <a:gd name="T4" fmla="*/ 6 w 98"/>
                  <a:gd name="T5" fmla="*/ 20 h 56"/>
                  <a:gd name="T6" fmla="*/ 6 w 98"/>
                  <a:gd name="T7" fmla="*/ 28 h 56"/>
                  <a:gd name="T8" fmla="*/ 2 w 98"/>
                  <a:gd name="T9" fmla="*/ 36 h 56"/>
                  <a:gd name="T10" fmla="*/ 2 w 98"/>
                  <a:gd name="T11" fmla="*/ 36 h 56"/>
                  <a:gd name="T12" fmla="*/ 0 w 98"/>
                  <a:gd name="T13" fmla="*/ 44 h 56"/>
                  <a:gd name="T14" fmla="*/ 2 w 98"/>
                  <a:gd name="T15" fmla="*/ 48 h 56"/>
                  <a:gd name="T16" fmla="*/ 6 w 98"/>
                  <a:gd name="T17" fmla="*/ 50 h 56"/>
                  <a:gd name="T18" fmla="*/ 14 w 98"/>
                  <a:gd name="T19" fmla="*/ 52 h 56"/>
                  <a:gd name="T20" fmla="*/ 14 w 98"/>
                  <a:gd name="T21" fmla="*/ 52 h 56"/>
                  <a:gd name="T22" fmla="*/ 36 w 98"/>
                  <a:gd name="T23" fmla="*/ 52 h 56"/>
                  <a:gd name="T24" fmla="*/ 58 w 98"/>
                  <a:gd name="T25" fmla="*/ 54 h 56"/>
                  <a:gd name="T26" fmla="*/ 58 w 98"/>
                  <a:gd name="T27" fmla="*/ 54 h 56"/>
                  <a:gd name="T28" fmla="*/ 88 w 98"/>
                  <a:gd name="T29" fmla="*/ 56 h 56"/>
                  <a:gd name="T30" fmla="*/ 88 w 98"/>
                  <a:gd name="T31" fmla="*/ 56 h 56"/>
                  <a:gd name="T32" fmla="*/ 88 w 98"/>
                  <a:gd name="T33" fmla="*/ 56 h 56"/>
                  <a:gd name="T34" fmla="*/ 92 w 98"/>
                  <a:gd name="T35" fmla="*/ 54 h 56"/>
                  <a:gd name="T36" fmla="*/ 96 w 98"/>
                  <a:gd name="T37" fmla="*/ 50 h 56"/>
                  <a:gd name="T38" fmla="*/ 98 w 98"/>
                  <a:gd name="T39" fmla="*/ 48 h 56"/>
                  <a:gd name="T40" fmla="*/ 98 w 98"/>
                  <a:gd name="T41" fmla="*/ 42 h 56"/>
                  <a:gd name="T42" fmla="*/ 98 w 98"/>
                  <a:gd name="T43" fmla="*/ 42 h 56"/>
                  <a:gd name="T44" fmla="*/ 96 w 98"/>
                  <a:gd name="T45" fmla="*/ 10 h 56"/>
                  <a:gd name="T46" fmla="*/ 96 w 98"/>
                  <a:gd name="T47" fmla="*/ 10 h 56"/>
                  <a:gd name="T48" fmla="*/ 96 w 98"/>
                  <a:gd name="T49" fmla="*/ 10 h 56"/>
                  <a:gd name="T50" fmla="*/ 96 w 98"/>
                  <a:gd name="T51" fmla="*/ 8 h 56"/>
                  <a:gd name="T52" fmla="*/ 94 w 98"/>
                  <a:gd name="T53" fmla="*/ 6 h 56"/>
                  <a:gd name="T54" fmla="*/ 86 w 98"/>
                  <a:gd name="T55" fmla="*/ 6 h 56"/>
                  <a:gd name="T56" fmla="*/ 86 w 98"/>
                  <a:gd name="T57" fmla="*/ 6 h 56"/>
                  <a:gd name="T58" fmla="*/ 48 w 98"/>
                  <a:gd name="T59" fmla="*/ 4 h 56"/>
                  <a:gd name="T60" fmla="*/ 22 w 98"/>
                  <a:gd name="T61" fmla="*/ 2 h 56"/>
                  <a:gd name="T62" fmla="*/ 22 w 98"/>
                  <a:gd name="T63" fmla="*/ 2 h 56"/>
                  <a:gd name="T64" fmla="*/ 20 w 98"/>
                  <a:gd name="T65" fmla="*/ 2 h 56"/>
                  <a:gd name="T66" fmla="*/ 14 w 98"/>
                  <a:gd name="T67" fmla="*/ 0 h 56"/>
                  <a:gd name="T68" fmla="*/ 12 w 98"/>
                  <a:gd name="T69" fmla="*/ 2 h 56"/>
                  <a:gd name="T70" fmla="*/ 8 w 98"/>
                  <a:gd name="T71" fmla="*/ 4 h 56"/>
                  <a:gd name="T72" fmla="*/ 8 w 98"/>
                  <a:gd name="T73" fmla="*/ 6 h 56"/>
                  <a:gd name="T74" fmla="*/ 6 w 98"/>
                  <a:gd name="T75" fmla="*/ 12 h 56"/>
                  <a:gd name="T76" fmla="*/ 6 w 98"/>
                  <a:gd name="T77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56">
                    <a:moveTo>
                      <a:pt x="6" y="12"/>
                    </a:moveTo>
                    <a:lnTo>
                      <a:pt x="6" y="12"/>
                    </a:lnTo>
                    <a:lnTo>
                      <a:pt x="6" y="20"/>
                    </a:lnTo>
                    <a:lnTo>
                      <a:pt x="6" y="28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0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36" y="52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92" y="54"/>
                    </a:lnTo>
                    <a:lnTo>
                      <a:pt x="96" y="50"/>
                    </a:lnTo>
                    <a:lnTo>
                      <a:pt x="98" y="48"/>
                    </a:lnTo>
                    <a:lnTo>
                      <a:pt x="98" y="42"/>
                    </a:lnTo>
                    <a:lnTo>
                      <a:pt x="98" y="42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96" y="8"/>
                    </a:lnTo>
                    <a:lnTo>
                      <a:pt x="94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48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0" name="Freeform 158"/>
              <p:cNvSpPr>
                <a:spLocks/>
              </p:cNvSpPr>
              <p:nvPr/>
            </p:nvSpPr>
            <p:spPr bwMode="auto">
              <a:xfrm>
                <a:off x="6253163" y="3484563"/>
                <a:ext cx="142875" cy="88900"/>
              </a:xfrm>
              <a:custGeom>
                <a:avLst/>
                <a:gdLst>
                  <a:gd name="T0" fmla="*/ 34 w 90"/>
                  <a:gd name="T1" fmla="*/ 56 h 56"/>
                  <a:gd name="T2" fmla="*/ 10 w 90"/>
                  <a:gd name="T3" fmla="*/ 54 h 56"/>
                  <a:gd name="T4" fmla="*/ 10 w 90"/>
                  <a:gd name="T5" fmla="*/ 54 h 56"/>
                  <a:gd name="T6" fmla="*/ 4 w 90"/>
                  <a:gd name="T7" fmla="*/ 54 h 56"/>
                  <a:gd name="T8" fmla="*/ 0 w 90"/>
                  <a:gd name="T9" fmla="*/ 52 h 56"/>
                  <a:gd name="T10" fmla="*/ 0 w 90"/>
                  <a:gd name="T11" fmla="*/ 50 h 56"/>
                  <a:gd name="T12" fmla="*/ 0 w 90"/>
                  <a:gd name="T13" fmla="*/ 46 h 56"/>
                  <a:gd name="T14" fmla="*/ 0 w 90"/>
                  <a:gd name="T15" fmla="*/ 46 h 56"/>
                  <a:gd name="T16" fmla="*/ 2 w 90"/>
                  <a:gd name="T17" fmla="*/ 32 h 56"/>
                  <a:gd name="T18" fmla="*/ 0 w 90"/>
                  <a:gd name="T19" fmla="*/ 20 h 56"/>
                  <a:gd name="T20" fmla="*/ 0 w 90"/>
                  <a:gd name="T21" fmla="*/ 20 h 56"/>
                  <a:gd name="T22" fmla="*/ 0 w 90"/>
                  <a:gd name="T23" fmla="*/ 16 h 56"/>
                  <a:gd name="T24" fmla="*/ 0 w 90"/>
                  <a:gd name="T25" fmla="*/ 12 h 56"/>
                  <a:gd name="T26" fmla="*/ 4 w 90"/>
                  <a:gd name="T27" fmla="*/ 8 h 56"/>
                  <a:gd name="T28" fmla="*/ 10 w 90"/>
                  <a:gd name="T29" fmla="*/ 8 h 56"/>
                  <a:gd name="T30" fmla="*/ 10 w 90"/>
                  <a:gd name="T31" fmla="*/ 8 h 56"/>
                  <a:gd name="T32" fmla="*/ 42 w 90"/>
                  <a:gd name="T33" fmla="*/ 6 h 56"/>
                  <a:gd name="T34" fmla="*/ 60 w 90"/>
                  <a:gd name="T35" fmla="*/ 4 h 56"/>
                  <a:gd name="T36" fmla="*/ 72 w 90"/>
                  <a:gd name="T37" fmla="*/ 2 h 56"/>
                  <a:gd name="T38" fmla="*/ 72 w 90"/>
                  <a:gd name="T39" fmla="*/ 2 h 56"/>
                  <a:gd name="T40" fmla="*/ 78 w 90"/>
                  <a:gd name="T41" fmla="*/ 0 h 56"/>
                  <a:gd name="T42" fmla="*/ 84 w 90"/>
                  <a:gd name="T43" fmla="*/ 2 h 56"/>
                  <a:gd name="T44" fmla="*/ 86 w 90"/>
                  <a:gd name="T45" fmla="*/ 4 h 56"/>
                  <a:gd name="T46" fmla="*/ 88 w 90"/>
                  <a:gd name="T47" fmla="*/ 6 h 56"/>
                  <a:gd name="T48" fmla="*/ 88 w 90"/>
                  <a:gd name="T49" fmla="*/ 6 h 56"/>
                  <a:gd name="T50" fmla="*/ 90 w 90"/>
                  <a:gd name="T51" fmla="*/ 48 h 56"/>
                  <a:gd name="T52" fmla="*/ 90 w 90"/>
                  <a:gd name="T53" fmla="*/ 48 h 56"/>
                  <a:gd name="T54" fmla="*/ 90 w 90"/>
                  <a:gd name="T55" fmla="*/ 50 h 56"/>
                  <a:gd name="T56" fmla="*/ 90 w 90"/>
                  <a:gd name="T57" fmla="*/ 52 h 56"/>
                  <a:gd name="T58" fmla="*/ 86 w 90"/>
                  <a:gd name="T59" fmla="*/ 54 h 56"/>
                  <a:gd name="T60" fmla="*/ 76 w 90"/>
                  <a:gd name="T61" fmla="*/ 54 h 56"/>
                  <a:gd name="T62" fmla="*/ 76 w 90"/>
                  <a:gd name="T63" fmla="*/ 54 h 56"/>
                  <a:gd name="T64" fmla="*/ 60 w 90"/>
                  <a:gd name="T65" fmla="*/ 54 h 56"/>
                  <a:gd name="T66" fmla="*/ 48 w 90"/>
                  <a:gd name="T67" fmla="*/ 54 h 56"/>
                  <a:gd name="T68" fmla="*/ 34 w 90"/>
                  <a:gd name="T69" fmla="*/ 56 h 56"/>
                  <a:gd name="T70" fmla="*/ 34 w 90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" h="56">
                    <a:moveTo>
                      <a:pt x="34" y="56"/>
                    </a:moveTo>
                    <a:lnTo>
                      <a:pt x="10" y="54"/>
                    </a:lnTo>
                    <a:lnTo>
                      <a:pt x="10" y="54"/>
                    </a:lnTo>
                    <a:lnTo>
                      <a:pt x="4" y="54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4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42" y="6"/>
                    </a:lnTo>
                    <a:lnTo>
                      <a:pt x="60" y="4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8" y="0"/>
                    </a:lnTo>
                    <a:lnTo>
                      <a:pt x="84" y="2"/>
                    </a:lnTo>
                    <a:lnTo>
                      <a:pt x="86" y="4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50"/>
                    </a:lnTo>
                    <a:lnTo>
                      <a:pt x="90" y="52"/>
                    </a:lnTo>
                    <a:lnTo>
                      <a:pt x="86" y="54"/>
                    </a:lnTo>
                    <a:lnTo>
                      <a:pt x="76" y="54"/>
                    </a:lnTo>
                    <a:lnTo>
                      <a:pt x="76" y="54"/>
                    </a:lnTo>
                    <a:lnTo>
                      <a:pt x="60" y="54"/>
                    </a:lnTo>
                    <a:lnTo>
                      <a:pt x="48" y="54"/>
                    </a:lnTo>
                    <a:lnTo>
                      <a:pt x="34" y="56"/>
                    </a:lnTo>
                    <a:lnTo>
                      <a:pt x="34" y="5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" name="Freeform 159"/>
              <p:cNvSpPr>
                <a:spLocks/>
              </p:cNvSpPr>
              <p:nvPr/>
            </p:nvSpPr>
            <p:spPr bwMode="auto">
              <a:xfrm>
                <a:off x="6253163" y="3392488"/>
                <a:ext cx="139700" cy="92075"/>
              </a:xfrm>
              <a:custGeom>
                <a:avLst/>
                <a:gdLst>
                  <a:gd name="T0" fmla="*/ 84 w 88"/>
                  <a:gd name="T1" fmla="*/ 16 h 58"/>
                  <a:gd name="T2" fmla="*/ 86 w 88"/>
                  <a:gd name="T3" fmla="*/ 44 h 58"/>
                  <a:gd name="T4" fmla="*/ 86 w 88"/>
                  <a:gd name="T5" fmla="*/ 44 h 58"/>
                  <a:gd name="T6" fmla="*/ 88 w 88"/>
                  <a:gd name="T7" fmla="*/ 44 h 58"/>
                  <a:gd name="T8" fmla="*/ 86 w 88"/>
                  <a:gd name="T9" fmla="*/ 46 h 58"/>
                  <a:gd name="T10" fmla="*/ 80 w 88"/>
                  <a:gd name="T11" fmla="*/ 50 h 58"/>
                  <a:gd name="T12" fmla="*/ 68 w 88"/>
                  <a:gd name="T13" fmla="*/ 52 h 58"/>
                  <a:gd name="T14" fmla="*/ 68 w 88"/>
                  <a:gd name="T15" fmla="*/ 52 h 58"/>
                  <a:gd name="T16" fmla="*/ 30 w 88"/>
                  <a:gd name="T17" fmla="*/ 56 h 58"/>
                  <a:gd name="T18" fmla="*/ 10 w 88"/>
                  <a:gd name="T19" fmla="*/ 58 h 58"/>
                  <a:gd name="T20" fmla="*/ 10 w 88"/>
                  <a:gd name="T21" fmla="*/ 58 h 58"/>
                  <a:gd name="T22" fmla="*/ 6 w 88"/>
                  <a:gd name="T23" fmla="*/ 58 h 58"/>
                  <a:gd name="T24" fmla="*/ 2 w 88"/>
                  <a:gd name="T25" fmla="*/ 56 h 58"/>
                  <a:gd name="T26" fmla="*/ 2 w 88"/>
                  <a:gd name="T27" fmla="*/ 50 h 58"/>
                  <a:gd name="T28" fmla="*/ 2 w 88"/>
                  <a:gd name="T29" fmla="*/ 50 h 58"/>
                  <a:gd name="T30" fmla="*/ 4 w 88"/>
                  <a:gd name="T31" fmla="*/ 38 h 58"/>
                  <a:gd name="T32" fmla="*/ 2 w 88"/>
                  <a:gd name="T33" fmla="*/ 28 h 58"/>
                  <a:gd name="T34" fmla="*/ 2 w 88"/>
                  <a:gd name="T35" fmla="*/ 28 h 58"/>
                  <a:gd name="T36" fmla="*/ 0 w 88"/>
                  <a:gd name="T37" fmla="*/ 24 h 58"/>
                  <a:gd name="T38" fmla="*/ 0 w 88"/>
                  <a:gd name="T39" fmla="*/ 20 h 58"/>
                  <a:gd name="T40" fmla="*/ 0 w 88"/>
                  <a:gd name="T41" fmla="*/ 18 h 58"/>
                  <a:gd name="T42" fmla="*/ 4 w 88"/>
                  <a:gd name="T43" fmla="*/ 16 h 58"/>
                  <a:gd name="T44" fmla="*/ 14 w 88"/>
                  <a:gd name="T45" fmla="*/ 12 h 58"/>
                  <a:gd name="T46" fmla="*/ 14 w 88"/>
                  <a:gd name="T47" fmla="*/ 12 h 58"/>
                  <a:gd name="T48" fmla="*/ 48 w 88"/>
                  <a:gd name="T49" fmla="*/ 4 h 58"/>
                  <a:gd name="T50" fmla="*/ 70 w 88"/>
                  <a:gd name="T51" fmla="*/ 0 h 58"/>
                  <a:gd name="T52" fmla="*/ 70 w 88"/>
                  <a:gd name="T53" fmla="*/ 0 h 58"/>
                  <a:gd name="T54" fmla="*/ 76 w 88"/>
                  <a:gd name="T55" fmla="*/ 0 h 58"/>
                  <a:gd name="T56" fmla="*/ 80 w 88"/>
                  <a:gd name="T57" fmla="*/ 0 h 58"/>
                  <a:gd name="T58" fmla="*/ 82 w 88"/>
                  <a:gd name="T59" fmla="*/ 2 h 58"/>
                  <a:gd name="T60" fmla="*/ 84 w 88"/>
                  <a:gd name="T61" fmla="*/ 4 h 58"/>
                  <a:gd name="T62" fmla="*/ 84 w 88"/>
                  <a:gd name="T63" fmla="*/ 16 h 58"/>
                  <a:gd name="T64" fmla="*/ 84 w 88"/>
                  <a:gd name="T65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8" h="58">
                    <a:moveTo>
                      <a:pt x="84" y="16"/>
                    </a:moveTo>
                    <a:lnTo>
                      <a:pt x="86" y="44"/>
                    </a:lnTo>
                    <a:lnTo>
                      <a:pt x="86" y="44"/>
                    </a:lnTo>
                    <a:lnTo>
                      <a:pt x="88" y="44"/>
                    </a:lnTo>
                    <a:lnTo>
                      <a:pt x="86" y="46"/>
                    </a:lnTo>
                    <a:lnTo>
                      <a:pt x="80" y="50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30" y="56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6" y="58"/>
                    </a:lnTo>
                    <a:lnTo>
                      <a:pt x="2" y="5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4" y="3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4" y="16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48" y="4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4" y="16"/>
                    </a:lnTo>
                    <a:lnTo>
                      <a:pt x="84" y="1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2" name="Freeform 160"/>
              <p:cNvSpPr>
                <a:spLocks/>
              </p:cNvSpPr>
              <p:nvPr/>
            </p:nvSpPr>
            <p:spPr bwMode="auto">
              <a:xfrm>
                <a:off x="6246813" y="3313113"/>
                <a:ext cx="130175" cy="92075"/>
              </a:xfrm>
              <a:custGeom>
                <a:avLst/>
                <a:gdLst>
                  <a:gd name="T0" fmla="*/ 20 w 82"/>
                  <a:gd name="T1" fmla="*/ 54 h 58"/>
                  <a:gd name="T2" fmla="*/ 68 w 82"/>
                  <a:gd name="T3" fmla="*/ 44 h 58"/>
                  <a:gd name="T4" fmla="*/ 68 w 82"/>
                  <a:gd name="T5" fmla="*/ 44 h 58"/>
                  <a:gd name="T6" fmla="*/ 70 w 82"/>
                  <a:gd name="T7" fmla="*/ 44 h 58"/>
                  <a:gd name="T8" fmla="*/ 76 w 82"/>
                  <a:gd name="T9" fmla="*/ 44 h 58"/>
                  <a:gd name="T10" fmla="*/ 78 w 82"/>
                  <a:gd name="T11" fmla="*/ 42 h 58"/>
                  <a:gd name="T12" fmla="*/ 82 w 82"/>
                  <a:gd name="T13" fmla="*/ 40 h 58"/>
                  <a:gd name="T14" fmla="*/ 82 w 82"/>
                  <a:gd name="T15" fmla="*/ 36 h 58"/>
                  <a:gd name="T16" fmla="*/ 82 w 82"/>
                  <a:gd name="T17" fmla="*/ 30 h 58"/>
                  <a:gd name="T18" fmla="*/ 82 w 82"/>
                  <a:gd name="T19" fmla="*/ 30 h 58"/>
                  <a:gd name="T20" fmla="*/ 74 w 82"/>
                  <a:gd name="T21" fmla="*/ 6 h 58"/>
                  <a:gd name="T22" fmla="*/ 74 w 82"/>
                  <a:gd name="T23" fmla="*/ 6 h 58"/>
                  <a:gd name="T24" fmla="*/ 74 w 82"/>
                  <a:gd name="T25" fmla="*/ 4 h 58"/>
                  <a:gd name="T26" fmla="*/ 72 w 82"/>
                  <a:gd name="T27" fmla="*/ 2 h 58"/>
                  <a:gd name="T28" fmla="*/ 66 w 82"/>
                  <a:gd name="T29" fmla="*/ 0 h 58"/>
                  <a:gd name="T30" fmla="*/ 56 w 82"/>
                  <a:gd name="T31" fmla="*/ 0 h 58"/>
                  <a:gd name="T32" fmla="*/ 56 w 82"/>
                  <a:gd name="T33" fmla="*/ 0 h 58"/>
                  <a:gd name="T34" fmla="*/ 10 w 82"/>
                  <a:gd name="T35" fmla="*/ 16 h 58"/>
                  <a:gd name="T36" fmla="*/ 10 w 82"/>
                  <a:gd name="T37" fmla="*/ 16 h 58"/>
                  <a:gd name="T38" fmla="*/ 4 w 82"/>
                  <a:gd name="T39" fmla="*/ 18 h 58"/>
                  <a:gd name="T40" fmla="*/ 0 w 82"/>
                  <a:gd name="T41" fmla="*/ 20 h 58"/>
                  <a:gd name="T42" fmla="*/ 0 w 82"/>
                  <a:gd name="T43" fmla="*/ 22 h 58"/>
                  <a:gd name="T44" fmla="*/ 0 w 82"/>
                  <a:gd name="T45" fmla="*/ 26 h 58"/>
                  <a:gd name="T46" fmla="*/ 0 w 82"/>
                  <a:gd name="T47" fmla="*/ 26 h 58"/>
                  <a:gd name="T48" fmla="*/ 4 w 82"/>
                  <a:gd name="T49" fmla="*/ 32 h 58"/>
                  <a:gd name="T50" fmla="*/ 4 w 82"/>
                  <a:gd name="T51" fmla="*/ 38 h 58"/>
                  <a:gd name="T52" fmla="*/ 4 w 82"/>
                  <a:gd name="T53" fmla="*/ 48 h 58"/>
                  <a:gd name="T54" fmla="*/ 4 w 82"/>
                  <a:gd name="T55" fmla="*/ 48 h 58"/>
                  <a:gd name="T56" fmla="*/ 2 w 82"/>
                  <a:gd name="T57" fmla="*/ 52 h 58"/>
                  <a:gd name="T58" fmla="*/ 4 w 82"/>
                  <a:gd name="T59" fmla="*/ 56 h 58"/>
                  <a:gd name="T60" fmla="*/ 6 w 82"/>
                  <a:gd name="T61" fmla="*/ 58 h 58"/>
                  <a:gd name="T62" fmla="*/ 8 w 82"/>
                  <a:gd name="T63" fmla="*/ 58 h 58"/>
                  <a:gd name="T64" fmla="*/ 20 w 82"/>
                  <a:gd name="T65" fmla="*/ 54 h 58"/>
                  <a:gd name="T66" fmla="*/ 20 w 82"/>
                  <a:gd name="T67" fmla="*/ 5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2" h="58">
                    <a:moveTo>
                      <a:pt x="20" y="54"/>
                    </a:moveTo>
                    <a:lnTo>
                      <a:pt x="68" y="44"/>
                    </a:lnTo>
                    <a:lnTo>
                      <a:pt x="68" y="44"/>
                    </a:lnTo>
                    <a:lnTo>
                      <a:pt x="70" y="44"/>
                    </a:lnTo>
                    <a:lnTo>
                      <a:pt x="76" y="44"/>
                    </a:lnTo>
                    <a:lnTo>
                      <a:pt x="78" y="42"/>
                    </a:lnTo>
                    <a:lnTo>
                      <a:pt x="82" y="40"/>
                    </a:lnTo>
                    <a:lnTo>
                      <a:pt x="82" y="36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4"/>
                    </a:lnTo>
                    <a:lnTo>
                      <a:pt x="72" y="2"/>
                    </a:lnTo>
                    <a:lnTo>
                      <a:pt x="6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4" y="18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32"/>
                    </a:lnTo>
                    <a:lnTo>
                      <a:pt x="4" y="3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2" y="52"/>
                    </a:lnTo>
                    <a:lnTo>
                      <a:pt x="4" y="56"/>
                    </a:lnTo>
                    <a:lnTo>
                      <a:pt x="6" y="58"/>
                    </a:lnTo>
                    <a:lnTo>
                      <a:pt x="8" y="58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3" name="Freeform 161"/>
              <p:cNvSpPr>
                <a:spLocks/>
              </p:cNvSpPr>
              <p:nvPr/>
            </p:nvSpPr>
            <p:spPr bwMode="auto">
              <a:xfrm>
                <a:off x="6227763" y="3221038"/>
                <a:ext cx="127000" cy="107950"/>
              </a:xfrm>
              <a:custGeom>
                <a:avLst/>
                <a:gdLst>
                  <a:gd name="T0" fmla="*/ 8 w 80"/>
                  <a:gd name="T1" fmla="*/ 58 h 68"/>
                  <a:gd name="T2" fmla="*/ 8 w 80"/>
                  <a:gd name="T3" fmla="*/ 58 h 68"/>
                  <a:gd name="T4" fmla="*/ 8 w 80"/>
                  <a:gd name="T5" fmla="*/ 50 h 68"/>
                  <a:gd name="T6" fmla="*/ 6 w 80"/>
                  <a:gd name="T7" fmla="*/ 44 h 68"/>
                  <a:gd name="T8" fmla="*/ 4 w 80"/>
                  <a:gd name="T9" fmla="*/ 36 h 68"/>
                  <a:gd name="T10" fmla="*/ 4 w 80"/>
                  <a:gd name="T11" fmla="*/ 36 h 68"/>
                  <a:gd name="T12" fmla="*/ 0 w 80"/>
                  <a:gd name="T13" fmla="*/ 30 h 68"/>
                  <a:gd name="T14" fmla="*/ 0 w 80"/>
                  <a:gd name="T15" fmla="*/ 26 h 68"/>
                  <a:gd name="T16" fmla="*/ 2 w 80"/>
                  <a:gd name="T17" fmla="*/ 22 h 68"/>
                  <a:gd name="T18" fmla="*/ 10 w 80"/>
                  <a:gd name="T19" fmla="*/ 20 h 68"/>
                  <a:gd name="T20" fmla="*/ 10 w 80"/>
                  <a:gd name="T21" fmla="*/ 20 h 68"/>
                  <a:gd name="T22" fmla="*/ 22 w 80"/>
                  <a:gd name="T23" fmla="*/ 16 h 68"/>
                  <a:gd name="T24" fmla="*/ 32 w 80"/>
                  <a:gd name="T25" fmla="*/ 12 h 68"/>
                  <a:gd name="T26" fmla="*/ 50 w 80"/>
                  <a:gd name="T27" fmla="*/ 4 h 68"/>
                  <a:gd name="T28" fmla="*/ 50 w 80"/>
                  <a:gd name="T29" fmla="*/ 4 h 68"/>
                  <a:gd name="T30" fmla="*/ 60 w 80"/>
                  <a:gd name="T31" fmla="*/ 0 h 68"/>
                  <a:gd name="T32" fmla="*/ 64 w 80"/>
                  <a:gd name="T33" fmla="*/ 0 h 68"/>
                  <a:gd name="T34" fmla="*/ 68 w 80"/>
                  <a:gd name="T35" fmla="*/ 4 h 68"/>
                  <a:gd name="T36" fmla="*/ 68 w 80"/>
                  <a:gd name="T37" fmla="*/ 4 h 68"/>
                  <a:gd name="T38" fmla="*/ 80 w 80"/>
                  <a:gd name="T39" fmla="*/ 38 h 68"/>
                  <a:gd name="T40" fmla="*/ 80 w 80"/>
                  <a:gd name="T41" fmla="*/ 38 h 68"/>
                  <a:gd name="T42" fmla="*/ 80 w 80"/>
                  <a:gd name="T43" fmla="*/ 44 h 68"/>
                  <a:gd name="T44" fmla="*/ 78 w 80"/>
                  <a:gd name="T45" fmla="*/ 48 h 68"/>
                  <a:gd name="T46" fmla="*/ 72 w 80"/>
                  <a:gd name="T47" fmla="*/ 52 h 68"/>
                  <a:gd name="T48" fmla="*/ 72 w 80"/>
                  <a:gd name="T49" fmla="*/ 52 h 68"/>
                  <a:gd name="T50" fmla="*/ 42 w 80"/>
                  <a:gd name="T51" fmla="*/ 60 h 68"/>
                  <a:gd name="T52" fmla="*/ 20 w 80"/>
                  <a:gd name="T53" fmla="*/ 68 h 68"/>
                  <a:gd name="T54" fmla="*/ 20 w 80"/>
                  <a:gd name="T55" fmla="*/ 68 h 68"/>
                  <a:gd name="T56" fmla="*/ 18 w 80"/>
                  <a:gd name="T57" fmla="*/ 68 h 68"/>
                  <a:gd name="T58" fmla="*/ 14 w 80"/>
                  <a:gd name="T59" fmla="*/ 68 h 68"/>
                  <a:gd name="T60" fmla="*/ 10 w 80"/>
                  <a:gd name="T61" fmla="*/ 66 h 68"/>
                  <a:gd name="T62" fmla="*/ 8 w 80"/>
                  <a:gd name="T63" fmla="*/ 64 h 68"/>
                  <a:gd name="T64" fmla="*/ 8 w 80"/>
                  <a:gd name="T65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" h="68">
                    <a:moveTo>
                      <a:pt x="8" y="58"/>
                    </a:moveTo>
                    <a:lnTo>
                      <a:pt x="8" y="58"/>
                    </a:lnTo>
                    <a:lnTo>
                      <a:pt x="8" y="50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22" y="16"/>
                    </a:lnTo>
                    <a:lnTo>
                      <a:pt x="32" y="12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80" y="38"/>
                    </a:lnTo>
                    <a:lnTo>
                      <a:pt x="80" y="38"/>
                    </a:lnTo>
                    <a:lnTo>
                      <a:pt x="80" y="44"/>
                    </a:lnTo>
                    <a:lnTo>
                      <a:pt x="78" y="48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42" y="60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4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8" y="5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4" name="Freeform 162"/>
              <p:cNvSpPr>
                <a:spLocks/>
              </p:cNvSpPr>
              <p:nvPr/>
            </p:nvSpPr>
            <p:spPr bwMode="auto">
              <a:xfrm>
                <a:off x="6227763" y="3221038"/>
                <a:ext cx="127000" cy="107950"/>
              </a:xfrm>
              <a:custGeom>
                <a:avLst/>
                <a:gdLst>
                  <a:gd name="T0" fmla="*/ 8 w 80"/>
                  <a:gd name="T1" fmla="*/ 58 h 68"/>
                  <a:gd name="T2" fmla="*/ 8 w 80"/>
                  <a:gd name="T3" fmla="*/ 58 h 68"/>
                  <a:gd name="T4" fmla="*/ 8 w 80"/>
                  <a:gd name="T5" fmla="*/ 50 h 68"/>
                  <a:gd name="T6" fmla="*/ 6 w 80"/>
                  <a:gd name="T7" fmla="*/ 44 h 68"/>
                  <a:gd name="T8" fmla="*/ 4 w 80"/>
                  <a:gd name="T9" fmla="*/ 36 h 68"/>
                  <a:gd name="T10" fmla="*/ 4 w 80"/>
                  <a:gd name="T11" fmla="*/ 36 h 68"/>
                  <a:gd name="T12" fmla="*/ 0 w 80"/>
                  <a:gd name="T13" fmla="*/ 30 h 68"/>
                  <a:gd name="T14" fmla="*/ 0 w 80"/>
                  <a:gd name="T15" fmla="*/ 26 h 68"/>
                  <a:gd name="T16" fmla="*/ 2 w 80"/>
                  <a:gd name="T17" fmla="*/ 22 h 68"/>
                  <a:gd name="T18" fmla="*/ 10 w 80"/>
                  <a:gd name="T19" fmla="*/ 20 h 68"/>
                  <a:gd name="T20" fmla="*/ 10 w 80"/>
                  <a:gd name="T21" fmla="*/ 20 h 68"/>
                  <a:gd name="T22" fmla="*/ 22 w 80"/>
                  <a:gd name="T23" fmla="*/ 16 h 68"/>
                  <a:gd name="T24" fmla="*/ 32 w 80"/>
                  <a:gd name="T25" fmla="*/ 12 h 68"/>
                  <a:gd name="T26" fmla="*/ 50 w 80"/>
                  <a:gd name="T27" fmla="*/ 4 h 68"/>
                  <a:gd name="T28" fmla="*/ 50 w 80"/>
                  <a:gd name="T29" fmla="*/ 4 h 68"/>
                  <a:gd name="T30" fmla="*/ 60 w 80"/>
                  <a:gd name="T31" fmla="*/ 0 h 68"/>
                  <a:gd name="T32" fmla="*/ 64 w 80"/>
                  <a:gd name="T33" fmla="*/ 0 h 68"/>
                  <a:gd name="T34" fmla="*/ 68 w 80"/>
                  <a:gd name="T35" fmla="*/ 4 h 68"/>
                  <a:gd name="T36" fmla="*/ 68 w 80"/>
                  <a:gd name="T37" fmla="*/ 4 h 68"/>
                  <a:gd name="T38" fmla="*/ 80 w 80"/>
                  <a:gd name="T39" fmla="*/ 38 h 68"/>
                  <a:gd name="T40" fmla="*/ 80 w 80"/>
                  <a:gd name="T41" fmla="*/ 38 h 68"/>
                  <a:gd name="T42" fmla="*/ 80 w 80"/>
                  <a:gd name="T43" fmla="*/ 44 h 68"/>
                  <a:gd name="T44" fmla="*/ 78 w 80"/>
                  <a:gd name="T45" fmla="*/ 48 h 68"/>
                  <a:gd name="T46" fmla="*/ 72 w 80"/>
                  <a:gd name="T47" fmla="*/ 52 h 68"/>
                  <a:gd name="T48" fmla="*/ 72 w 80"/>
                  <a:gd name="T49" fmla="*/ 52 h 68"/>
                  <a:gd name="T50" fmla="*/ 42 w 80"/>
                  <a:gd name="T51" fmla="*/ 60 h 68"/>
                  <a:gd name="T52" fmla="*/ 20 w 80"/>
                  <a:gd name="T53" fmla="*/ 68 h 68"/>
                  <a:gd name="T54" fmla="*/ 20 w 80"/>
                  <a:gd name="T55" fmla="*/ 68 h 68"/>
                  <a:gd name="T56" fmla="*/ 18 w 80"/>
                  <a:gd name="T57" fmla="*/ 68 h 68"/>
                  <a:gd name="T58" fmla="*/ 14 w 80"/>
                  <a:gd name="T59" fmla="*/ 68 h 68"/>
                  <a:gd name="T60" fmla="*/ 10 w 80"/>
                  <a:gd name="T61" fmla="*/ 66 h 68"/>
                  <a:gd name="T62" fmla="*/ 8 w 80"/>
                  <a:gd name="T63" fmla="*/ 64 h 68"/>
                  <a:gd name="T64" fmla="*/ 8 w 80"/>
                  <a:gd name="T65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" h="68">
                    <a:moveTo>
                      <a:pt x="8" y="58"/>
                    </a:moveTo>
                    <a:lnTo>
                      <a:pt x="8" y="58"/>
                    </a:lnTo>
                    <a:lnTo>
                      <a:pt x="8" y="50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22" y="16"/>
                    </a:lnTo>
                    <a:lnTo>
                      <a:pt x="32" y="12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80" y="38"/>
                    </a:lnTo>
                    <a:lnTo>
                      <a:pt x="80" y="38"/>
                    </a:lnTo>
                    <a:lnTo>
                      <a:pt x="80" y="44"/>
                    </a:lnTo>
                    <a:lnTo>
                      <a:pt x="78" y="48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42" y="60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4" y="68"/>
                    </a:lnTo>
                    <a:lnTo>
                      <a:pt x="10" y="66"/>
                    </a:lnTo>
                    <a:lnTo>
                      <a:pt x="8" y="64"/>
                    </a:lnTo>
                    <a:lnTo>
                      <a:pt x="8" y="5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5" name="Freeform 163"/>
              <p:cNvSpPr>
                <a:spLocks/>
              </p:cNvSpPr>
              <p:nvPr/>
            </p:nvSpPr>
            <p:spPr bwMode="auto">
              <a:xfrm>
                <a:off x="6202363" y="3144838"/>
                <a:ext cx="120650" cy="95250"/>
              </a:xfrm>
              <a:custGeom>
                <a:avLst/>
                <a:gdLst>
                  <a:gd name="T0" fmla="*/ 8 w 76"/>
                  <a:gd name="T1" fmla="*/ 40 h 60"/>
                  <a:gd name="T2" fmla="*/ 8 w 76"/>
                  <a:gd name="T3" fmla="*/ 40 h 60"/>
                  <a:gd name="T4" fmla="*/ 10 w 76"/>
                  <a:gd name="T5" fmla="*/ 46 h 60"/>
                  <a:gd name="T6" fmla="*/ 12 w 76"/>
                  <a:gd name="T7" fmla="*/ 56 h 60"/>
                  <a:gd name="T8" fmla="*/ 12 w 76"/>
                  <a:gd name="T9" fmla="*/ 56 h 60"/>
                  <a:gd name="T10" fmla="*/ 14 w 76"/>
                  <a:gd name="T11" fmla="*/ 58 h 60"/>
                  <a:gd name="T12" fmla="*/ 18 w 76"/>
                  <a:gd name="T13" fmla="*/ 60 h 60"/>
                  <a:gd name="T14" fmla="*/ 22 w 76"/>
                  <a:gd name="T15" fmla="*/ 60 h 60"/>
                  <a:gd name="T16" fmla="*/ 30 w 76"/>
                  <a:gd name="T17" fmla="*/ 60 h 60"/>
                  <a:gd name="T18" fmla="*/ 30 w 76"/>
                  <a:gd name="T19" fmla="*/ 60 h 60"/>
                  <a:gd name="T20" fmla="*/ 42 w 76"/>
                  <a:gd name="T21" fmla="*/ 56 h 60"/>
                  <a:gd name="T22" fmla="*/ 56 w 76"/>
                  <a:gd name="T23" fmla="*/ 50 h 60"/>
                  <a:gd name="T24" fmla="*/ 74 w 76"/>
                  <a:gd name="T25" fmla="*/ 42 h 60"/>
                  <a:gd name="T26" fmla="*/ 74 w 76"/>
                  <a:gd name="T27" fmla="*/ 42 h 60"/>
                  <a:gd name="T28" fmla="*/ 74 w 76"/>
                  <a:gd name="T29" fmla="*/ 42 h 60"/>
                  <a:gd name="T30" fmla="*/ 76 w 76"/>
                  <a:gd name="T31" fmla="*/ 40 h 60"/>
                  <a:gd name="T32" fmla="*/ 76 w 76"/>
                  <a:gd name="T33" fmla="*/ 34 h 60"/>
                  <a:gd name="T34" fmla="*/ 74 w 76"/>
                  <a:gd name="T35" fmla="*/ 24 h 60"/>
                  <a:gd name="T36" fmla="*/ 74 w 76"/>
                  <a:gd name="T37" fmla="*/ 24 h 60"/>
                  <a:gd name="T38" fmla="*/ 66 w 76"/>
                  <a:gd name="T39" fmla="*/ 8 h 60"/>
                  <a:gd name="T40" fmla="*/ 62 w 76"/>
                  <a:gd name="T41" fmla="*/ 2 h 60"/>
                  <a:gd name="T42" fmla="*/ 62 w 76"/>
                  <a:gd name="T43" fmla="*/ 2 h 60"/>
                  <a:gd name="T44" fmla="*/ 62 w 76"/>
                  <a:gd name="T45" fmla="*/ 0 h 60"/>
                  <a:gd name="T46" fmla="*/ 60 w 76"/>
                  <a:gd name="T47" fmla="*/ 0 h 60"/>
                  <a:gd name="T48" fmla="*/ 54 w 76"/>
                  <a:gd name="T49" fmla="*/ 0 h 60"/>
                  <a:gd name="T50" fmla="*/ 44 w 76"/>
                  <a:gd name="T51" fmla="*/ 2 h 60"/>
                  <a:gd name="T52" fmla="*/ 44 w 76"/>
                  <a:gd name="T53" fmla="*/ 2 h 60"/>
                  <a:gd name="T54" fmla="*/ 18 w 76"/>
                  <a:gd name="T55" fmla="*/ 14 h 60"/>
                  <a:gd name="T56" fmla="*/ 6 w 76"/>
                  <a:gd name="T57" fmla="*/ 20 h 60"/>
                  <a:gd name="T58" fmla="*/ 6 w 76"/>
                  <a:gd name="T59" fmla="*/ 20 h 60"/>
                  <a:gd name="T60" fmla="*/ 4 w 76"/>
                  <a:gd name="T61" fmla="*/ 20 h 60"/>
                  <a:gd name="T62" fmla="*/ 2 w 76"/>
                  <a:gd name="T63" fmla="*/ 22 h 60"/>
                  <a:gd name="T64" fmla="*/ 0 w 76"/>
                  <a:gd name="T65" fmla="*/ 24 h 60"/>
                  <a:gd name="T66" fmla="*/ 0 w 76"/>
                  <a:gd name="T67" fmla="*/ 28 h 60"/>
                  <a:gd name="T68" fmla="*/ 4 w 76"/>
                  <a:gd name="T69" fmla="*/ 32 h 60"/>
                  <a:gd name="T70" fmla="*/ 8 w 76"/>
                  <a:gd name="T71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60">
                    <a:moveTo>
                      <a:pt x="8" y="40"/>
                    </a:moveTo>
                    <a:lnTo>
                      <a:pt x="8" y="40"/>
                    </a:lnTo>
                    <a:lnTo>
                      <a:pt x="10" y="4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4" y="58"/>
                    </a:lnTo>
                    <a:lnTo>
                      <a:pt x="18" y="60"/>
                    </a:lnTo>
                    <a:lnTo>
                      <a:pt x="22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42" y="56"/>
                    </a:lnTo>
                    <a:lnTo>
                      <a:pt x="56" y="50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6" y="40"/>
                    </a:lnTo>
                    <a:lnTo>
                      <a:pt x="76" y="3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66" y="8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18" y="1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4" y="32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6" name="Freeform 164"/>
              <p:cNvSpPr>
                <a:spLocks/>
              </p:cNvSpPr>
              <p:nvPr/>
            </p:nvSpPr>
            <p:spPr bwMode="auto">
              <a:xfrm>
                <a:off x="6202363" y="3144838"/>
                <a:ext cx="120650" cy="95250"/>
              </a:xfrm>
              <a:custGeom>
                <a:avLst/>
                <a:gdLst>
                  <a:gd name="T0" fmla="*/ 8 w 76"/>
                  <a:gd name="T1" fmla="*/ 40 h 60"/>
                  <a:gd name="T2" fmla="*/ 8 w 76"/>
                  <a:gd name="T3" fmla="*/ 40 h 60"/>
                  <a:gd name="T4" fmla="*/ 10 w 76"/>
                  <a:gd name="T5" fmla="*/ 46 h 60"/>
                  <a:gd name="T6" fmla="*/ 12 w 76"/>
                  <a:gd name="T7" fmla="*/ 56 h 60"/>
                  <a:gd name="T8" fmla="*/ 12 w 76"/>
                  <a:gd name="T9" fmla="*/ 56 h 60"/>
                  <a:gd name="T10" fmla="*/ 14 w 76"/>
                  <a:gd name="T11" fmla="*/ 58 h 60"/>
                  <a:gd name="T12" fmla="*/ 18 w 76"/>
                  <a:gd name="T13" fmla="*/ 60 h 60"/>
                  <a:gd name="T14" fmla="*/ 22 w 76"/>
                  <a:gd name="T15" fmla="*/ 60 h 60"/>
                  <a:gd name="T16" fmla="*/ 30 w 76"/>
                  <a:gd name="T17" fmla="*/ 60 h 60"/>
                  <a:gd name="T18" fmla="*/ 30 w 76"/>
                  <a:gd name="T19" fmla="*/ 60 h 60"/>
                  <a:gd name="T20" fmla="*/ 42 w 76"/>
                  <a:gd name="T21" fmla="*/ 56 h 60"/>
                  <a:gd name="T22" fmla="*/ 56 w 76"/>
                  <a:gd name="T23" fmla="*/ 50 h 60"/>
                  <a:gd name="T24" fmla="*/ 74 w 76"/>
                  <a:gd name="T25" fmla="*/ 42 h 60"/>
                  <a:gd name="T26" fmla="*/ 74 w 76"/>
                  <a:gd name="T27" fmla="*/ 42 h 60"/>
                  <a:gd name="T28" fmla="*/ 74 w 76"/>
                  <a:gd name="T29" fmla="*/ 42 h 60"/>
                  <a:gd name="T30" fmla="*/ 76 w 76"/>
                  <a:gd name="T31" fmla="*/ 40 h 60"/>
                  <a:gd name="T32" fmla="*/ 76 w 76"/>
                  <a:gd name="T33" fmla="*/ 34 h 60"/>
                  <a:gd name="T34" fmla="*/ 74 w 76"/>
                  <a:gd name="T35" fmla="*/ 24 h 60"/>
                  <a:gd name="T36" fmla="*/ 74 w 76"/>
                  <a:gd name="T37" fmla="*/ 24 h 60"/>
                  <a:gd name="T38" fmla="*/ 66 w 76"/>
                  <a:gd name="T39" fmla="*/ 8 h 60"/>
                  <a:gd name="T40" fmla="*/ 62 w 76"/>
                  <a:gd name="T41" fmla="*/ 2 h 60"/>
                  <a:gd name="T42" fmla="*/ 62 w 76"/>
                  <a:gd name="T43" fmla="*/ 2 h 60"/>
                  <a:gd name="T44" fmla="*/ 62 w 76"/>
                  <a:gd name="T45" fmla="*/ 0 h 60"/>
                  <a:gd name="T46" fmla="*/ 60 w 76"/>
                  <a:gd name="T47" fmla="*/ 0 h 60"/>
                  <a:gd name="T48" fmla="*/ 54 w 76"/>
                  <a:gd name="T49" fmla="*/ 0 h 60"/>
                  <a:gd name="T50" fmla="*/ 44 w 76"/>
                  <a:gd name="T51" fmla="*/ 2 h 60"/>
                  <a:gd name="T52" fmla="*/ 44 w 76"/>
                  <a:gd name="T53" fmla="*/ 2 h 60"/>
                  <a:gd name="T54" fmla="*/ 18 w 76"/>
                  <a:gd name="T55" fmla="*/ 14 h 60"/>
                  <a:gd name="T56" fmla="*/ 6 w 76"/>
                  <a:gd name="T57" fmla="*/ 20 h 60"/>
                  <a:gd name="T58" fmla="*/ 6 w 76"/>
                  <a:gd name="T59" fmla="*/ 20 h 60"/>
                  <a:gd name="T60" fmla="*/ 4 w 76"/>
                  <a:gd name="T61" fmla="*/ 20 h 60"/>
                  <a:gd name="T62" fmla="*/ 2 w 76"/>
                  <a:gd name="T63" fmla="*/ 22 h 60"/>
                  <a:gd name="T64" fmla="*/ 0 w 76"/>
                  <a:gd name="T65" fmla="*/ 24 h 60"/>
                  <a:gd name="T66" fmla="*/ 0 w 76"/>
                  <a:gd name="T67" fmla="*/ 28 h 60"/>
                  <a:gd name="T68" fmla="*/ 4 w 76"/>
                  <a:gd name="T69" fmla="*/ 32 h 60"/>
                  <a:gd name="T70" fmla="*/ 8 w 76"/>
                  <a:gd name="T71" fmla="*/ 4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60">
                    <a:moveTo>
                      <a:pt x="8" y="40"/>
                    </a:moveTo>
                    <a:lnTo>
                      <a:pt x="8" y="40"/>
                    </a:lnTo>
                    <a:lnTo>
                      <a:pt x="10" y="4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4" y="58"/>
                    </a:lnTo>
                    <a:lnTo>
                      <a:pt x="18" y="60"/>
                    </a:lnTo>
                    <a:lnTo>
                      <a:pt x="22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42" y="56"/>
                    </a:lnTo>
                    <a:lnTo>
                      <a:pt x="56" y="50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6" y="40"/>
                    </a:lnTo>
                    <a:lnTo>
                      <a:pt x="76" y="3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66" y="8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18" y="14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4" y="32"/>
                    </a:lnTo>
                    <a:lnTo>
                      <a:pt x="8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7" name="Freeform 165"/>
              <p:cNvSpPr>
                <a:spLocks/>
              </p:cNvSpPr>
              <p:nvPr/>
            </p:nvSpPr>
            <p:spPr bwMode="auto">
              <a:xfrm>
                <a:off x="6170613" y="3065463"/>
                <a:ext cx="117475" cy="98425"/>
              </a:xfrm>
              <a:custGeom>
                <a:avLst/>
                <a:gdLst>
                  <a:gd name="T0" fmla="*/ 6 w 74"/>
                  <a:gd name="T1" fmla="*/ 32 h 62"/>
                  <a:gd name="T2" fmla="*/ 6 w 74"/>
                  <a:gd name="T3" fmla="*/ 32 h 62"/>
                  <a:gd name="T4" fmla="*/ 10 w 74"/>
                  <a:gd name="T5" fmla="*/ 42 h 62"/>
                  <a:gd name="T6" fmla="*/ 14 w 74"/>
                  <a:gd name="T7" fmla="*/ 50 h 62"/>
                  <a:gd name="T8" fmla="*/ 16 w 74"/>
                  <a:gd name="T9" fmla="*/ 58 h 62"/>
                  <a:gd name="T10" fmla="*/ 16 w 74"/>
                  <a:gd name="T11" fmla="*/ 58 h 62"/>
                  <a:gd name="T12" fmla="*/ 18 w 74"/>
                  <a:gd name="T13" fmla="*/ 62 h 62"/>
                  <a:gd name="T14" fmla="*/ 20 w 74"/>
                  <a:gd name="T15" fmla="*/ 62 h 62"/>
                  <a:gd name="T16" fmla="*/ 32 w 74"/>
                  <a:gd name="T17" fmla="*/ 60 h 62"/>
                  <a:gd name="T18" fmla="*/ 32 w 74"/>
                  <a:gd name="T19" fmla="*/ 60 h 62"/>
                  <a:gd name="T20" fmla="*/ 66 w 74"/>
                  <a:gd name="T21" fmla="*/ 46 h 62"/>
                  <a:gd name="T22" fmla="*/ 66 w 74"/>
                  <a:gd name="T23" fmla="*/ 46 h 62"/>
                  <a:gd name="T24" fmla="*/ 72 w 74"/>
                  <a:gd name="T25" fmla="*/ 42 h 62"/>
                  <a:gd name="T26" fmla="*/ 74 w 74"/>
                  <a:gd name="T27" fmla="*/ 38 h 62"/>
                  <a:gd name="T28" fmla="*/ 74 w 74"/>
                  <a:gd name="T29" fmla="*/ 34 h 62"/>
                  <a:gd name="T30" fmla="*/ 74 w 74"/>
                  <a:gd name="T31" fmla="*/ 30 h 62"/>
                  <a:gd name="T32" fmla="*/ 74 w 74"/>
                  <a:gd name="T33" fmla="*/ 30 h 62"/>
                  <a:gd name="T34" fmla="*/ 60 w 74"/>
                  <a:gd name="T35" fmla="*/ 6 h 62"/>
                  <a:gd name="T36" fmla="*/ 60 w 74"/>
                  <a:gd name="T37" fmla="*/ 6 h 62"/>
                  <a:gd name="T38" fmla="*/ 58 w 74"/>
                  <a:gd name="T39" fmla="*/ 2 h 62"/>
                  <a:gd name="T40" fmla="*/ 54 w 74"/>
                  <a:gd name="T41" fmla="*/ 0 h 62"/>
                  <a:gd name="T42" fmla="*/ 48 w 74"/>
                  <a:gd name="T43" fmla="*/ 2 h 62"/>
                  <a:gd name="T44" fmla="*/ 48 w 74"/>
                  <a:gd name="T45" fmla="*/ 2 h 62"/>
                  <a:gd name="T46" fmla="*/ 22 w 74"/>
                  <a:gd name="T47" fmla="*/ 14 h 62"/>
                  <a:gd name="T48" fmla="*/ 6 w 74"/>
                  <a:gd name="T49" fmla="*/ 22 h 62"/>
                  <a:gd name="T50" fmla="*/ 6 w 74"/>
                  <a:gd name="T51" fmla="*/ 22 h 62"/>
                  <a:gd name="T52" fmla="*/ 4 w 74"/>
                  <a:gd name="T53" fmla="*/ 22 h 62"/>
                  <a:gd name="T54" fmla="*/ 2 w 74"/>
                  <a:gd name="T55" fmla="*/ 24 h 62"/>
                  <a:gd name="T56" fmla="*/ 0 w 74"/>
                  <a:gd name="T57" fmla="*/ 26 h 62"/>
                  <a:gd name="T58" fmla="*/ 6 w 74"/>
                  <a:gd name="T5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62">
                    <a:moveTo>
                      <a:pt x="6" y="32"/>
                    </a:moveTo>
                    <a:lnTo>
                      <a:pt x="6" y="32"/>
                    </a:lnTo>
                    <a:lnTo>
                      <a:pt x="10" y="42"/>
                    </a:lnTo>
                    <a:lnTo>
                      <a:pt x="14" y="5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8" y="62"/>
                    </a:lnTo>
                    <a:lnTo>
                      <a:pt x="20" y="62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72" y="42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4" y="30"/>
                    </a:lnTo>
                    <a:lnTo>
                      <a:pt x="74" y="3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8" y="2"/>
                    </a:lnTo>
                    <a:lnTo>
                      <a:pt x="54" y="0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22" y="14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6" y="3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8" name="Freeform 166"/>
              <p:cNvSpPr>
                <a:spLocks/>
              </p:cNvSpPr>
              <p:nvPr/>
            </p:nvSpPr>
            <p:spPr bwMode="auto">
              <a:xfrm>
                <a:off x="6170613" y="3065463"/>
                <a:ext cx="117475" cy="98425"/>
              </a:xfrm>
              <a:custGeom>
                <a:avLst/>
                <a:gdLst>
                  <a:gd name="T0" fmla="*/ 6 w 74"/>
                  <a:gd name="T1" fmla="*/ 32 h 62"/>
                  <a:gd name="T2" fmla="*/ 6 w 74"/>
                  <a:gd name="T3" fmla="*/ 32 h 62"/>
                  <a:gd name="T4" fmla="*/ 10 w 74"/>
                  <a:gd name="T5" fmla="*/ 42 h 62"/>
                  <a:gd name="T6" fmla="*/ 14 w 74"/>
                  <a:gd name="T7" fmla="*/ 50 h 62"/>
                  <a:gd name="T8" fmla="*/ 16 w 74"/>
                  <a:gd name="T9" fmla="*/ 58 h 62"/>
                  <a:gd name="T10" fmla="*/ 16 w 74"/>
                  <a:gd name="T11" fmla="*/ 58 h 62"/>
                  <a:gd name="T12" fmla="*/ 18 w 74"/>
                  <a:gd name="T13" fmla="*/ 62 h 62"/>
                  <a:gd name="T14" fmla="*/ 20 w 74"/>
                  <a:gd name="T15" fmla="*/ 62 h 62"/>
                  <a:gd name="T16" fmla="*/ 32 w 74"/>
                  <a:gd name="T17" fmla="*/ 60 h 62"/>
                  <a:gd name="T18" fmla="*/ 32 w 74"/>
                  <a:gd name="T19" fmla="*/ 60 h 62"/>
                  <a:gd name="T20" fmla="*/ 66 w 74"/>
                  <a:gd name="T21" fmla="*/ 46 h 62"/>
                  <a:gd name="T22" fmla="*/ 66 w 74"/>
                  <a:gd name="T23" fmla="*/ 46 h 62"/>
                  <a:gd name="T24" fmla="*/ 72 w 74"/>
                  <a:gd name="T25" fmla="*/ 42 h 62"/>
                  <a:gd name="T26" fmla="*/ 74 w 74"/>
                  <a:gd name="T27" fmla="*/ 38 h 62"/>
                  <a:gd name="T28" fmla="*/ 74 w 74"/>
                  <a:gd name="T29" fmla="*/ 34 h 62"/>
                  <a:gd name="T30" fmla="*/ 74 w 74"/>
                  <a:gd name="T31" fmla="*/ 30 h 62"/>
                  <a:gd name="T32" fmla="*/ 74 w 74"/>
                  <a:gd name="T33" fmla="*/ 30 h 62"/>
                  <a:gd name="T34" fmla="*/ 60 w 74"/>
                  <a:gd name="T35" fmla="*/ 6 h 62"/>
                  <a:gd name="T36" fmla="*/ 60 w 74"/>
                  <a:gd name="T37" fmla="*/ 6 h 62"/>
                  <a:gd name="T38" fmla="*/ 58 w 74"/>
                  <a:gd name="T39" fmla="*/ 2 h 62"/>
                  <a:gd name="T40" fmla="*/ 54 w 74"/>
                  <a:gd name="T41" fmla="*/ 0 h 62"/>
                  <a:gd name="T42" fmla="*/ 48 w 74"/>
                  <a:gd name="T43" fmla="*/ 2 h 62"/>
                  <a:gd name="T44" fmla="*/ 48 w 74"/>
                  <a:gd name="T45" fmla="*/ 2 h 62"/>
                  <a:gd name="T46" fmla="*/ 22 w 74"/>
                  <a:gd name="T47" fmla="*/ 14 h 62"/>
                  <a:gd name="T48" fmla="*/ 6 w 74"/>
                  <a:gd name="T49" fmla="*/ 22 h 62"/>
                  <a:gd name="T50" fmla="*/ 6 w 74"/>
                  <a:gd name="T51" fmla="*/ 22 h 62"/>
                  <a:gd name="T52" fmla="*/ 4 w 74"/>
                  <a:gd name="T53" fmla="*/ 22 h 62"/>
                  <a:gd name="T54" fmla="*/ 2 w 74"/>
                  <a:gd name="T55" fmla="*/ 24 h 62"/>
                  <a:gd name="T56" fmla="*/ 0 w 74"/>
                  <a:gd name="T57" fmla="*/ 26 h 62"/>
                  <a:gd name="T58" fmla="*/ 6 w 74"/>
                  <a:gd name="T59" fmla="*/ 3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62">
                    <a:moveTo>
                      <a:pt x="6" y="32"/>
                    </a:moveTo>
                    <a:lnTo>
                      <a:pt x="6" y="32"/>
                    </a:lnTo>
                    <a:lnTo>
                      <a:pt x="10" y="42"/>
                    </a:lnTo>
                    <a:lnTo>
                      <a:pt x="14" y="5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8" y="62"/>
                    </a:lnTo>
                    <a:lnTo>
                      <a:pt x="20" y="62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72" y="42"/>
                    </a:lnTo>
                    <a:lnTo>
                      <a:pt x="74" y="38"/>
                    </a:lnTo>
                    <a:lnTo>
                      <a:pt x="74" y="34"/>
                    </a:lnTo>
                    <a:lnTo>
                      <a:pt x="74" y="30"/>
                    </a:lnTo>
                    <a:lnTo>
                      <a:pt x="74" y="3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8" y="2"/>
                    </a:lnTo>
                    <a:lnTo>
                      <a:pt x="54" y="0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22" y="14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6" y="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0" name="Freeform 167"/>
              <p:cNvSpPr>
                <a:spLocks/>
              </p:cNvSpPr>
              <p:nvPr/>
            </p:nvSpPr>
            <p:spPr bwMode="auto">
              <a:xfrm>
                <a:off x="6145213" y="2992438"/>
                <a:ext cx="107950" cy="95250"/>
              </a:xfrm>
              <a:custGeom>
                <a:avLst/>
                <a:gdLst>
                  <a:gd name="T0" fmla="*/ 4 w 68"/>
                  <a:gd name="T1" fmla="*/ 36 h 60"/>
                  <a:gd name="T2" fmla="*/ 4 w 68"/>
                  <a:gd name="T3" fmla="*/ 36 h 60"/>
                  <a:gd name="T4" fmla="*/ 8 w 68"/>
                  <a:gd name="T5" fmla="*/ 42 h 60"/>
                  <a:gd name="T6" fmla="*/ 10 w 68"/>
                  <a:gd name="T7" fmla="*/ 50 h 60"/>
                  <a:gd name="T8" fmla="*/ 10 w 68"/>
                  <a:gd name="T9" fmla="*/ 50 h 60"/>
                  <a:gd name="T10" fmla="*/ 10 w 68"/>
                  <a:gd name="T11" fmla="*/ 54 h 60"/>
                  <a:gd name="T12" fmla="*/ 12 w 68"/>
                  <a:gd name="T13" fmla="*/ 58 h 60"/>
                  <a:gd name="T14" fmla="*/ 14 w 68"/>
                  <a:gd name="T15" fmla="*/ 60 h 60"/>
                  <a:gd name="T16" fmla="*/ 16 w 68"/>
                  <a:gd name="T17" fmla="*/ 60 h 60"/>
                  <a:gd name="T18" fmla="*/ 26 w 68"/>
                  <a:gd name="T19" fmla="*/ 56 h 60"/>
                  <a:gd name="T20" fmla="*/ 26 w 68"/>
                  <a:gd name="T21" fmla="*/ 56 h 60"/>
                  <a:gd name="T22" fmla="*/ 52 w 68"/>
                  <a:gd name="T23" fmla="*/ 46 h 60"/>
                  <a:gd name="T24" fmla="*/ 64 w 68"/>
                  <a:gd name="T25" fmla="*/ 40 h 60"/>
                  <a:gd name="T26" fmla="*/ 64 w 68"/>
                  <a:gd name="T27" fmla="*/ 40 h 60"/>
                  <a:gd name="T28" fmla="*/ 66 w 68"/>
                  <a:gd name="T29" fmla="*/ 36 h 60"/>
                  <a:gd name="T30" fmla="*/ 68 w 68"/>
                  <a:gd name="T31" fmla="*/ 32 h 60"/>
                  <a:gd name="T32" fmla="*/ 66 w 68"/>
                  <a:gd name="T33" fmla="*/ 26 h 60"/>
                  <a:gd name="T34" fmla="*/ 66 w 68"/>
                  <a:gd name="T35" fmla="*/ 26 h 60"/>
                  <a:gd name="T36" fmla="*/ 60 w 68"/>
                  <a:gd name="T37" fmla="*/ 12 h 60"/>
                  <a:gd name="T38" fmla="*/ 56 w 68"/>
                  <a:gd name="T39" fmla="*/ 4 h 60"/>
                  <a:gd name="T40" fmla="*/ 56 w 68"/>
                  <a:gd name="T41" fmla="*/ 4 h 60"/>
                  <a:gd name="T42" fmla="*/ 56 w 68"/>
                  <a:gd name="T43" fmla="*/ 2 h 60"/>
                  <a:gd name="T44" fmla="*/ 52 w 68"/>
                  <a:gd name="T45" fmla="*/ 0 h 60"/>
                  <a:gd name="T46" fmla="*/ 48 w 68"/>
                  <a:gd name="T47" fmla="*/ 0 h 60"/>
                  <a:gd name="T48" fmla="*/ 40 w 68"/>
                  <a:gd name="T49" fmla="*/ 4 h 60"/>
                  <a:gd name="T50" fmla="*/ 40 w 68"/>
                  <a:gd name="T51" fmla="*/ 4 h 60"/>
                  <a:gd name="T52" fmla="*/ 4 w 68"/>
                  <a:gd name="T53" fmla="*/ 22 h 60"/>
                  <a:gd name="T54" fmla="*/ 4 w 68"/>
                  <a:gd name="T55" fmla="*/ 22 h 60"/>
                  <a:gd name="T56" fmla="*/ 2 w 68"/>
                  <a:gd name="T57" fmla="*/ 24 h 60"/>
                  <a:gd name="T58" fmla="*/ 0 w 68"/>
                  <a:gd name="T59" fmla="*/ 26 h 60"/>
                  <a:gd name="T60" fmla="*/ 0 w 68"/>
                  <a:gd name="T61" fmla="*/ 30 h 60"/>
                  <a:gd name="T62" fmla="*/ 4 w 68"/>
                  <a:gd name="T63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" h="60">
                    <a:moveTo>
                      <a:pt x="4" y="36"/>
                    </a:moveTo>
                    <a:lnTo>
                      <a:pt x="4" y="36"/>
                    </a:lnTo>
                    <a:lnTo>
                      <a:pt x="8" y="42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4"/>
                    </a:lnTo>
                    <a:lnTo>
                      <a:pt x="12" y="58"/>
                    </a:lnTo>
                    <a:lnTo>
                      <a:pt x="14" y="60"/>
                    </a:lnTo>
                    <a:lnTo>
                      <a:pt x="16" y="60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52" y="46"/>
                    </a:lnTo>
                    <a:lnTo>
                      <a:pt x="64" y="40"/>
                    </a:lnTo>
                    <a:lnTo>
                      <a:pt x="64" y="40"/>
                    </a:lnTo>
                    <a:lnTo>
                      <a:pt x="66" y="36"/>
                    </a:lnTo>
                    <a:lnTo>
                      <a:pt x="68" y="32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0" y="12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4" y="3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" name="Freeform 168"/>
              <p:cNvSpPr>
                <a:spLocks/>
              </p:cNvSpPr>
              <p:nvPr/>
            </p:nvSpPr>
            <p:spPr bwMode="auto">
              <a:xfrm>
                <a:off x="6145213" y="2992438"/>
                <a:ext cx="107950" cy="95250"/>
              </a:xfrm>
              <a:custGeom>
                <a:avLst/>
                <a:gdLst>
                  <a:gd name="T0" fmla="*/ 4 w 68"/>
                  <a:gd name="T1" fmla="*/ 36 h 60"/>
                  <a:gd name="T2" fmla="*/ 4 w 68"/>
                  <a:gd name="T3" fmla="*/ 36 h 60"/>
                  <a:gd name="T4" fmla="*/ 8 w 68"/>
                  <a:gd name="T5" fmla="*/ 42 h 60"/>
                  <a:gd name="T6" fmla="*/ 10 w 68"/>
                  <a:gd name="T7" fmla="*/ 50 h 60"/>
                  <a:gd name="T8" fmla="*/ 10 w 68"/>
                  <a:gd name="T9" fmla="*/ 50 h 60"/>
                  <a:gd name="T10" fmla="*/ 10 w 68"/>
                  <a:gd name="T11" fmla="*/ 54 h 60"/>
                  <a:gd name="T12" fmla="*/ 12 w 68"/>
                  <a:gd name="T13" fmla="*/ 58 h 60"/>
                  <a:gd name="T14" fmla="*/ 14 w 68"/>
                  <a:gd name="T15" fmla="*/ 60 h 60"/>
                  <a:gd name="T16" fmla="*/ 16 w 68"/>
                  <a:gd name="T17" fmla="*/ 60 h 60"/>
                  <a:gd name="T18" fmla="*/ 26 w 68"/>
                  <a:gd name="T19" fmla="*/ 56 h 60"/>
                  <a:gd name="T20" fmla="*/ 26 w 68"/>
                  <a:gd name="T21" fmla="*/ 56 h 60"/>
                  <a:gd name="T22" fmla="*/ 52 w 68"/>
                  <a:gd name="T23" fmla="*/ 46 h 60"/>
                  <a:gd name="T24" fmla="*/ 64 w 68"/>
                  <a:gd name="T25" fmla="*/ 40 h 60"/>
                  <a:gd name="T26" fmla="*/ 64 w 68"/>
                  <a:gd name="T27" fmla="*/ 40 h 60"/>
                  <a:gd name="T28" fmla="*/ 66 w 68"/>
                  <a:gd name="T29" fmla="*/ 36 h 60"/>
                  <a:gd name="T30" fmla="*/ 68 w 68"/>
                  <a:gd name="T31" fmla="*/ 32 h 60"/>
                  <a:gd name="T32" fmla="*/ 66 w 68"/>
                  <a:gd name="T33" fmla="*/ 26 h 60"/>
                  <a:gd name="T34" fmla="*/ 66 w 68"/>
                  <a:gd name="T35" fmla="*/ 26 h 60"/>
                  <a:gd name="T36" fmla="*/ 60 w 68"/>
                  <a:gd name="T37" fmla="*/ 12 h 60"/>
                  <a:gd name="T38" fmla="*/ 56 w 68"/>
                  <a:gd name="T39" fmla="*/ 4 h 60"/>
                  <a:gd name="T40" fmla="*/ 56 w 68"/>
                  <a:gd name="T41" fmla="*/ 4 h 60"/>
                  <a:gd name="T42" fmla="*/ 56 w 68"/>
                  <a:gd name="T43" fmla="*/ 2 h 60"/>
                  <a:gd name="T44" fmla="*/ 52 w 68"/>
                  <a:gd name="T45" fmla="*/ 0 h 60"/>
                  <a:gd name="T46" fmla="*/ 48 w 68"/>
                  <a:gd name="T47" fmla="*/ 0 h 60"/>
                  <a:gd name="T48" fmla="*/ 40 w 68"/>
                  <a:gd name="T49" fmla="*/ 4 h 60"/>
                  <a:gd name="T50" fmla="*/ 40 w 68"/>
                  <a:gd name="T51" fmla="*/ 4 h 60"/>
                  <a:gd name="T52" fmla="*/ 4 w 68"/>
                  <a:gd name="T53" fmla="*/ 22 h 60"/>
                  <a:gd name="T54" fmla="*/ 4 w 68"/>
                  <a:gd name="T55" fmla="*/ 22 h 60"/>
                  <a:gd name="T56" fmla="*/ 2 w 68"/>
                  <a:gd name="T57" fmla="*/ 24 h 60"/>
                  <a:gd name="T58" fmla="*/ 0 w 68"/>
                  <a:gd name="T59" fmla="*/ 26 h 60"/>
                  <a:gd name="T60" fmla="*/ 0 w 68"/>
                  <a:gd name="T61" fmla="*/ 30 h 60"/>
                  <a:gd name="T62" fmla="*/ 4 w 68"/>
                  <a:gd name="T63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" h="60">
                    <a:moveTo>
                      <a:pt x="4" y="36"/>
                    </a:moveTo>
                    <a:lnTo>
                      <a:pt x="4" y="36"/>
                    </a:lnTo>
                    <a:lnTo>
                      <a:pt x="8" y="42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4"/>
                    </a:lnTo>
                    <a:lnTo>
                      <a:pt x="12" y="58"/>
                    </a:lnTo>
                    <a:lnTo>
                      <a:pt x="14" y="60"/>
                    </a:lnTo>
                    <a:lnTo>
                      <a:pt x="16" y="60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52" y="46"/>
                    </a:lnTo>
                    <a:lnTo>
                      <a:pt x="64" y="40"/>
                    </a:lnTo>
                    <a:lnTo>
                      <a:pt x="64" y="40"/>
                    </a:lnTo>
                    <a:lnTo>
                      <a:pt x="66" y="36"/>
                    </a:lnTo>
                    <a:lnTo>
                      <a:pt x="68" y="32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0" y="12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4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2" name="Freeform 169"/>
              <p:cNvSpPr>
                <a:spLocks/>
              </p:cNvSpPr>
              <p:nvPr/>
            </p:nvSpPr>
            <p:spPr bwMode="auto">
              <a:xfrm>
                <a:off x="6119813" y="2916238"/>
                <a:ext cx="104775" cy="101600"/>
              </a:xfrm>
              <a:custGeom>
                <a:avLst/>
                <a:gdLst>
                  <a:gd name="T0" fmla="*/ 64 w 66"/>
                  <a:gd name="T1" fmla="*/ 34 h 64"/>
                  <a:gd name="T2" fmla="*/ 64 w 66"/>
                  <a:gd name="T3" fmla="*/ 34 h 64"/>
                  <a:gd name="T4" fmla="*/ 66 w 66"/>
                  <a:gd name="T5" fmla="*/ 34 h 64"/>
                  <a:gd name="T6" fmla="*/ 66 w 66"/>
                  <a:gd name="T7" fmla="*/ 36 h 64"/>
                  <a:gd name="T8" fmla="*/ 62 w 66"/>
                  <a:gd name="T9" fmla="*/ 40 h 64"/>
                  <a:gd name="T10" fmla="*/ 56 w 66"/>
                  <a:gd name="T11" fmla="*/ 44 h 64"/>
                  <a:gd name="T12" fmla="*/ 56 w 66"/>
                  <a:gd name="T13" fmla="*/ 44 h 64"/>
                  <a:gd name="T14" fmla="*/ 20 w 66"/>
                  <a:gd name="T15" fmla="*/ 62 h 64"/>
                  <a:gd name="T16" fmla="*/ 20 w 66"/>
                  <a:gd name="T17" fmla="*/ 62 h 64"/>
                  <a:gd name="T18" fmla="*/ 16 w 66"/>
                  <a:gd name="T19" fmla="*/ 64 h 64"/>
                  <a:gd name="T20" fmla="*/ 12 w 66"/>
                  <a:gd name="T21" fmla="*/ 62 h 64"/>
                  <a:gd name="T22" fmla="*/ 10 w 66"/>
                  <a:gd name="T23" fmla="*/ 58 h 64"/>
                  <a:gd name="T24" fmla="*/ 10 w 66"/>
                  <a:gd name="T25" fmla="*/ 58 h 64"/>
                  <a:gd name="T26" fmla="*/ 8 w 66"/>
                  <a:gd name="T27" fmla="*/ 44 h 64"/>
                  <a:gd name="T28" fmla="*/ 6 w 66"/>
                  <a:gd name="T29" fmla="*/ 36 h 64"/>
                  <a:gd name="T30" fmla="*/ 4 w 66"/>
                  <a:gd name="T31" fmla="*/ 32 h 64"/>
                  <a:gd name="T32" fmla="*/ 4 w 66"/>
                  <a:gd name="T33" fmla="*/ 32 h 64"/>
                  <a:gd name="T34" fmla="*/ 0 w 66"/>
                  <a:gd name="T35" fmla="*/ 30 h 64"/>
                  <a:gd name="T36" fmla="*/ 0 w 66"/>
                  <a:gd name="T37" fmla="*/ 26 h 64"/>
                  <a:gd name="T38" fmla="*/ 2 w 66"/>
                  <a:gd name="T39" fmla="*/ 22 h 64"/>
                  <a:gd name="T40" fmla="*/ 6 w 66"/>
                  <a:gd name="T41" fmla="*/ 18 h 64"/>
                  <a:gd name="T42" fmla="*/ 6 w 66"/>
                  <a:gd name="T43" fmla="*/ 18 h 64"/>
                  <a:gd name="T44" fmla="*/ 38 w 66"/>
                  <a:gd name="T45" fmla="*/ 4 h 64"/>
                  <a:gd name="T46" fmla="*/ 38 w 66"/>
                  <a:gd name="T47" fmla="*/ 4 h 64"/>
                  <a:gd name="T48" fmla="*/ 46 w 66"/>
                  <a:gd name="T49" fmla="*/ 0 h 64"/>
                  <a:gd name="T50" fmla="*/ 50 w 66"/>
                  <a:gd name="T51" fmla="*/ 0 h 64"/>
                  <a:gd name="T52" fmla="*/ 52 w 66"/>
                  <a:gd name="T53" fmla="*/ 2 h 64"/>
                  <a:gd name="T54" fmla="*/ 54 w 66"/>
                  <a:gd name="T55" fmla="*/ 4 h 64"/>
                  <a:gd name="T56" fmla="*/ 54 w 66"/>
                  <a:gd name="T57" fmla="*/ 4 h 64"/>
                  <a:gd name="T58" fmla="*/ 60 w 66"/>
                  <a:gd name="T59" fmla="*/ 22 h 64"/>
                  <a:gd name="T60" fmla="*/ 64 w 66"/>
                  <a:gd name="T61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6" h="64">
                    <a:moveTo>
                      <a:pt x="64" y="34"/>
                    </a:moveTo>
                    <a:lnTo>
                      <a:pt x="64" y="34"/>
                    </a:lnTo>
                    <a:lnTo>
                      <a:pt x="66" y="34"/>
                    </a:lnTo>
                    <a:lnTo>
                      <a:pt x="66" y="36"/>
                    </a:lnTo>
                    <a:lnTo>
                      <a:pt x="62" y="40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16" y="64"/>
                    </a:lnTo>
                    <a:lnTo>
                      <a:pt x="12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8" y="44"/>
                    </a:lnTo>
                    <a:lnTo>
                      <a:pt x="6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2" y="2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60" y="22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3" name="Freeform 170"/>
              <p:cNvSpPr>
                <a:spLocks/>
              </p:cNvSpPr>
              <p:nvPr/>
            </p:nvSpPr>
            <p:spPr bwMode="auto">
              <a:xfrm>
                <a:off x="6119813" y="2916238"/>
                <a:ext cx="104775" cy="101600"/>
              </a:xfrm>
              <a:custGeom>
                <a:avLst/>
                <a:gdLst>
                  <a:gd name="T0" fmla="*/ 64 w 66"/>
                  <a:gd name="T1" fmla="*/ 34 h 64"/>
                  <a:gd name="T2" fmla="*/ 64 w 66"/>
                  <a:gd name="T3" fmla="*/ 34 h 64"/>
                  <a:gd name="T4" fmla="*/ 66 w 66"/>
                  <a:gd name="T5" fmla="*/ 34 h 64"/>
                  <a:gd name="T6" fmla="*/ 66 w 66"/>
                  <a:gd name="T7" fmla="*/ 36 h 64"/>
                  <a:gd name="T8" fmla="*/ 62 w 66"/>
                  <a:gd name="T9" fmla="*/ 40 h 64"/>
                  <a:gd name="T10" fmla="*/ 56 w 66"/>
                  <a:gd name="T11" fmla="*/ 44 h 64"/>
                  <a:gd name="T12" fmla="*/ 56 w 66"/>
                  <a:gd name="T13" fmla="*/ 44 h 64"/>
                  <a:gd name="T14" fmla="*/ 20 w 66"/>
                  <a:gd name="T15" fmla="*/ 62 h 64"/>
                  <a:gd name="T16" fmla="*/ 20 w 66"/>
                  <a:gd name="T17" fmla="*/ 62 h 64"/>
                  <a:gd name="T18" fmla="*/ 16 w 66"/>
                  <a:gd name="T19" fmla="*/ 64 h 64"/>
                  <a:gd name="T20" fmla="*/ 12 w 66"/>
                  <a:gd name="T21" fmla="*/ 62 h 64"/>
                  <a:gd name="T22" fmla="*/ 10 w 66"/>
                  <a:gd name="T23" fmla="*/ 58 h 64"/>
                  <a:gd name="T24" fmla="*/ 10 w 66"/>
                  <a:gd name="T25" fmla="*/ 58 h 64"/>
                  <a:gd name="T26" fmla="*/ 8 w 66"/>
                  <a:gd name="T27" fmla="*/ 44 h 64"/>
                  <a:gd name="T28" fmla="*/ 6 w 66"/>
                  <a:gd name="T29" fmla="*/ 36 h 64"/>
                  <a:gd name="T30" fmla="*/ 4 w 66"/>
                  <a:gd name="T31" fmla="*/ 32 h 64"/>
                  <a:gd name="T32" fmla="*/ 4 w 66"/>
                  <a:gd name="T33" fmla="*/ 32 h 64"/>
                  <a:gd name="T34" fmla="*/ 0 w 66"/>
                  <a:gd name="T35" fmla="*/ 30 h 64"/>
                  <a:gd name="T36" fmla="*/ 0 w 66"/>
                  <a:gd name="T37" fmla="*/ 26 h 64"/>
                  <a:gd name="T38" fmla="*/ 2 w 66"/>
                  <a:gd name="T39" fmla="*/ 22 h 64"/>
                  <a:gd name="T40" fmla="*/ 6 w 66"/>
                  <a:gd name="T41" fmla="*/ 18 h 64"/>
                  <a:gd name="T42" fmla="*/ 6 w 66"/>
                  <a:gd name="T43" fmla="*/ 18 h 64"/>
                  <a:gd name="T44" fmla="*/ 38 w 66"/>
                  <a:gd name="T45" fmla="*/ 4 h 64"/>
                  <a:gd name="T46" fmla="*/ 38 w 66"/>
                  <a:gd name="T47" fmla="*/ 4 h 64"/>
                  <a:gd name="T48" fmla="*/ 46 w 66"/>
                  <a:gd name="T49" fmla="*/ 0 h 64"/>
                  <a:gd name="T50" fmla="*/ 50 w 66"/>
                  <a:gd name="T51" fmla="*/ 0 h 64"/>
                  <a:gd name="T52" fmla="*/ 52 w 66"/>
                  <a:gd name="T53" fmla="*/ 2 h 64"/>
                  <a:gd name="T54" fmla="*/ 54 w 66"/>
                  <a:gd name="T55" fmla="*/ 4 h 64"/>
                  <a:gd name="T56" fmla="*/ 54 w 66"/>
                  <a:gd name="T57" fmla="*/ 4 h 64"/>
                  <a:gd name="T58" fmla="*/ 60 w 66"/>
                  <a:gd name="T59" fmla="*/ 22 h 64"/>
                  <a:gd name="T60" fmla="*/ 64 w 66"/>
                  <a:gd name="T61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6" h="64">
                    <a:moveTo>
                      <a:pt x="64" y="34"/>
                    </a:moveTo>
                    <a:lnTo>
                      <a:pt x="64" y="34"/>
                    </a:lnTo>
                    <a:lnTo>
                      <a:pt x="66" y="34"/>
                    </a:lnTo>
                    <a:lnTo>
                      <a:pt x="66" y="36"/>
                    </a:lnTo>
                    <a:lnTo>
                      <a:pt x="62" y="40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16" y="64"/>
                    </a:lnTo>
                    <a:lnTo>
                      <a:pt x="12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8" y="44"/>
                    </a:lnTo>
                    <a:lnTo>
                      <a:pt x="6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2" y="22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2" y="2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60" y="22"/>
                    </a:lnTo>
                    <a:lnTo>
                      <a:pt x="64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4" name="Freeform 171"/>
              <p:cNvSpPr>
                <a:spLocks/>
              </p:cNvSpPr>
              <p:nvPr/>
            </p:nvSpPr>
            <p:spPr bwMode="auto">
              <a:xfrm>
                <a:off x="6107113" y="2849563"/>
                <a:ext cx="82550" cy="92075"/>
              </a:xfrm>
              <a:custGeom>
                <a:avLst/>
                <a:gdLst>
                  <a:gd name="T0" fmla="*/ 26 w 52"/>
                  <a:gd name="T1" fmla="*/ 50 h 58"/>
                  <a:gd name="T2" fmla="*/ 10 w 52"/>
                  <a:gd name="T3" fmla="*/ 56 h 58"/>
                  <a:gd name="T4" fmla="*/ 10 w 52"/>
                  <a:gd name="T5" fmla="*/ 56 h 58"/>
                  <a:gd name="T6" fmla="*/ 6 w 52"/>
                  <a:gd name="T7" fmla="*/ 58 h 58"/>
                  <a:gd name="T8" fmla="*/ 2 w 52"/>
                  <a:gd name="T9" fmla="*/ 58 h 58"/>
                  <a:gd name="T10" fmla="*/ 2 w 52"/>
                  <a:gd name="T11" fmla="*/ 52 h 58"/>
                  <a:gd name="T12" fmla="*/ 2 w 52"/>
                  <a:gd name="T13" fmla="*/ 52 h 58"/>
                  <a:gd name="T14" fmla="*/ 0 w 52"/>
                  <a:gd name="T15" fmla="*/ 44 h 58"/>
                  <a:gd name="T16" fmla="*/ 0 w 52"/>
                  <a:gd name="T17" fmla="*/ 38 h 58"/>
                  <a:gd name="T18" fmla="*/ 0 w 52"/>
                  <a:gd name="T19" fmla="*/ 32 h 58"/>
                  <a:gd name="T20" fmla="*/ 4 w 52"/>
                  <a:gd name="T21" fmla="*/ 26 h 58"/>
                  <a:gd name="T22" fmla="*/ 4 w 52"/>
                  <a:gd name="T23" fmla="*/ 26 h 58"/>
                  <a:gd name="T24" fmla="*/ 12 w 52"/>
                  <a:gd name="T25" fmla="*/ 18 h 58"/>
                  <a:gd name="T26" fmla="*/ 22 w 52"/>
                  <a:gd name="T27" fmla="*/ 12 h 58"/>
                  <a:gd name="T28" fmla="*/ 32 w 52"/>
                  <a:gd name="T29" fmla="*/ 4 h 58"/>
                  <a:gd name="T30" fmla="*/ 32 w 52"/>
                  <a:gd name="T31" fmla="*/ 4 h 58"/>
                  <a:gd name="T32" fmla="*/ 36 w 52"/>
                  <a:gd name="T33" fmla="*/ 0 h 58"/>
                  <a:gd name="T34" fmla="*/ 40 w 52"/>
                  <a:gd name="T35" fmla="*/ 2 h 58"/>
                  <a:gd name="T36" fmla="*/ 44 w 52"/>
                  <a:gd name="T37" fmla="*/ 6 h 58"/>
                  <a:gd name="T38" fmla="*/ 44 w 52"/>
                  <a:gd name="T39" fmla="*/ 6 h 58"/>
                  <a:gd name="T40" fmla="*/ 52 w 52"/>
                  <a:gd name="T41" fmla="*/ 26 h 58"/>
                  <a:gd name="T42" fmla="*/ 52 w 52"/>
                  <a:gd name="T43" fmla="*/ 26 h 58"/>
                  <a:gd name="T44" fmla="*/ 52 w 52"/>
                  <a:gd name="T45" fmla="*/ 30 h 58"/>
                  <a:gd name="T46" fmla="*/ 52 w 52"/>
                  <a:gd name="T47" fmla="*/ 34 h 58"/>
                  <a:gd name="T48" fmla="*/ 48 w 52"/>
                  <a:gd name="T49" fmla="*/ 36 h 58"/>
                  <a:gd name="T50" fmla="*/ 48 w 52"/>
                  <a:gd name="T51" fmla="*/ 36 h 58"/>
                  <a:gd name="T52" fmla="*/ 34 w 52"/>
                  <a:gd name="T53" fmla="*/ 44 h 58"/>
                  <a:gd name="T54" fmla="*/ 26 w 52"/>
                  <a:gd name="T55" fmla="*/ 50 h 58"/>
                  <a:gd name="T56" fmla="*/ 26 w 52"/>
                  <a:gd name="T57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" h="58">
                    <a:moveTo>
                      <a:pt x="26" y="50"/>
                    </a:moveTo>
                    <a:lnTo>
                      <a:pt x="10" y="56"/>
                    </a:lnTo>
                    <a:lnTo>
                      <a:pt x="10" y="56"/>
                    </a:lnTo>
                    <a:lnTo>
                      <a:pt x="6" y="58"/>
                    </a:lnTo>
                    <a:lnTo>
                      <a:pt x="2" y="58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12" y="18"/>
                    </a:lnTo>
                    <a:lnTo>
                      <a:pt x="22" y="12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34" y="44"/>
                    </a:lnTo>
                    <a:lnTo>
                      <a:pt x="26" y="50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5" name="Freeform 172"/>
              <p:cNvSpPr>
                <a:spLocks/>
              </p:cNvSpPr>
              <p:nvPr/>
            </p:nvSpPr>
            <p:spPr bwMode="auto">
              <a:xfrm>
                <a:off x="6097588" y="2798763"/>
                <a:ext cx="63500" cy="79375"/>
              </a:xfrm>
              <a:custGeom>
                <a:avLst/>
                <a:gdLst>
                  <a:gd name="T0" fmla="*/ 0 w 40"/>
                  <a:gd name="T1" fmla="*/ 30 h 50"/>
                  <a:gd name="T2" fmla="*/ 0 w 40"/>
                  <a:gd name="T3" fmla="*/ 30 h 50"/>
                  <a:gd name="T4" fmla="*/ 0 w 40"/>
                  <a:gd name="T5" fmla="*/ 46 h 50"/>
                  <a:gd name="T6" fmla="*/ 0 w 40"/>
                  <a:gd name="T7" fmla="*/ 46 h 50"/>
                  <a:gd name="T8" fmla="*/ 0 w 40"/>
                  <a:gd name="T9" fmla="*/ 48 h 50"/>
                  <a:gd name="T10" fmla="*/ 4 w 40"/>
                  <a:gd name="T11" fmla="*/ 50 h 50"/>
                  <a:gd name="T12" fmla="*/ 8 w 40"/>
                  <a:gd name="T13" fmla="*/ 50 h 50"/>
                  <a:gd name="T14" fmla="*/ 14 w 40"/>
                  <a:gd name="T15" fmla="*/ 46 h 50"/>
                  <a:gd name="T16" fmla="*/ 14 w 40"/>
                  <a:gd name="T17" fmla="*/ 46 h 50"/>
                  <a:gd name="T18" fmla="*/ 26 w 40"/>
                  <a:gd name="T19" fmla="*/ 34 h 50"/>
                  <a:gd name="T20" fmla="*/ 36 w 40"/>
                  <a:gd name="T21" fmla="*/ 28 h 50"/>
                  <a:gd name="T22" fmla="*/ 36 w 40"/>
                  <a:gd name="T23" fmla="*/ 28 h 50"/>
                  <a:gd name="T24" fmla="*/ 38 w 40"/>
                  <a:gd name="T25" fmla="*/ 26 h 50"/>
                  <a:gd name="T26" fmla="*/ 40 w 40"/>
                  <a:gd name="T27" fmla="*/ 24 h 50"/>
                  <a:gd name="T28" fmla="*/ 40 w 40"/>
                  <a:gd name="T29" fmla="*/ 18 h 50"/>
                  <a:gd name="T30" fmla="*/ 40 w 40"/>
                  <a:gd name="T31" fmla="*/ 14 h 50"/>
                  <a:gd name="T32" fmla="*/ 40 w 40"/>
                  <a:gd name="T33" fmla="*/ 14 h 50"/>
                  <a:gd name="T34" fmla="*/ 36 w 40"/>
                  <a:gd name="T35" fmla="*/ 6 h 50"/>
                  <a:gd name="T36" fmla="*/ 34 w 40"/>
                  <a:gd name="T37" fmla="*/ 2 h 50"/>
                  <a:gd name="T38" fmla="*/ 34 w 40"/>
                  <a:gd name="T39" fmla="*/ 2 h 50"/>
                  <a:gd name="T40" fmla="*/ 32 w 40"/>
                  <a:gd name="T41" fmla="*/ 0 h 50"/>
                  <a:gd name="T42" fmla="*/ 28 w 40"/>
                  <a:gd name="T43" fmla="*/ 0 h 50"/>
                  <a:gd name="T44" fmla="*/ 20 w 40"/>
                  <a:gd name="T45" fmla="*/ 2 h 50"/>
                  <a:gd name="T46" fmla="*/ 20 w 40"/>
                  <a:gd name="T47" fmla="*/ 2 h 50"/>
                  <a:gd name="T48" fmla="*/ 6 w 40"/>
                  <a:gd name="T49" fmla="*/ 12 h 50"/>
                  <a:gd name="T50" fmla="*/ 2 w 40"/>
                  <a:gd name="T51" fmla="*/ 16 h 50"/>
                  <a:gd name="T52" fmla="*/ 2 w 40"/>
                  <a:gd name="T53" fmla="*/ 16 h 50"/>
                  <a:gd name="T54" fmla="*/ 0 w 40"/>
                  <a:gd name="T55" fmla="*/ 20 h 50"/>
                  <a:gd name="T56" fmla="*/ 0 w 40"/>
                  <a:gd name="T57" fmla="*/ 24 h 50"/>
                  <a:gd name="T58" fmla="*/ 0 w 40"/>
                  <a:gd name="T59" fmla="*/ 30 h 50"/>
                  <a:gd name="T60" fmla="*/ 0 w 40"/>
                  <a:gd name="T61" fmla="*/ 3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0" h="50">
                    <a:moveTo>
                      <a:pt x="0" y="30"/>
                    </a:moveTo>
                    <a:lnTo>
                      <a:pt x="0" y="3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4" y="50"/>
                    </a:lnTo>
                    <a:lnTo>
                      <a:pt x="8" y="50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26" y="34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8" y="26"/>
                    </a:lnTo>
                    <a:lnTo>
                      <a:pt x="40" y="24"/>
                    </a:lnTo>
                    <a:lnTo>
                      <a:pt x="40" y="18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36" y="6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6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6" name="Freeform 173"/>
              <p:cNvSpPr>
                <a:spLocks/>
              </p:cNvSpPr>
              <p:nvPr/>
            </p:nvSpPr>
            <p:spPr bwMode="auto">
              <a:xfrm>
                <a:off x="6081713" y="2751138"/>
                <a:ext cx="60325" cy="69850"/>
              </a:xfrm>
              <a:custGeom>
                <a:avLst/>
                <a:gdLst>
                  <a:gd name="T0" fmla="*/ 38 w 38"/>
                  <a:gd name="T1" fmla="*/ 4 h 44"/>
                  <a:gd name="T2" fmla="*/ 38 w 38"/>
                  <a:gd name="T3" fmla="*/ 22 h 44"/>
                  <a:gd name="T4" fmla="*/ 38 w 38"/>
                  <a:gd name="T5" fmla="*/ 22 h 44"/>
                  <a:gd name="T6" fmla="*/ 36 w 38"/>
                  <a:gd name="T7" fmla="*/ 24 h 44"/>
                  <a:gd name="T8" fmla="*/ 26 w 38"/>
                  <a:gd name="T9" fmla="*/ 28 h 44"/>
                  <a:gd name="T10" fmla="*/ 26 w 38"/>
                  <a:gd name="T11" fmla="*/ 28 h 44"/>
                  <a:gd name="T12" fmla="*/ 20 w 38"/>
                  <a:gd name="T13" fmla="*/ 32 h 44"/>
                  <a:gd name="T14" fmla="*/ 14 w 38"/>
                  <a:gd name="T15" fmla="*/ 36 h 44"/>
                  <a:gd name="T16" fmla="*/ 8 w 38"/>
                  <a:gd name="T17" fmla="*/ 44 h 44"/>
                  <a:gd name="T18" fmla="*/ 8 w 38"/>
                  <a:gd name="T19" fmla="*/ 44 h 44"/>
                  <a:gd name="T20" fmla="*/ 6 w 38"/>
                  <a:gd name="T21" fmla="*/ 44 h 44"/>
                  <a:gd name="T22" fmla="*/ 4 w 38"/>
                  <a:gd name="T23" fmla="*/ 42 h 44"/>
                  <a:gd name="T24" fmla="*/ 2 w 38"/>
                  <a:gd name="T25" fmla="*/ 36 h 44"/>
                  <a:gd name="T26" fmla="*/ 2 w 38"/>
                  <a:gd name="T27" fmla="*/ 36 h 44"/>
                  <a:gd name="T28" fmla="*/ 0 w 38"/>
                  <a:gd name="T29" fmla="*/ 20 h 44"/>
                  <a:gd name="T30" fmla="*/ 0 w 38"/>
                  <a:gd name="T31" fmla="*/ 20 h 44"/>
                  <a:gd name="T32" fmla="*/ 2 w 38"/>
                  <a:gd name="T33" fmla="*/ 18 h 44"/>
                  <a:gd name="T34" fmla="*/ 8 w 38"/>
                  <a:gd name="T35" fmla="*/ 12 h 44"/>
                  <a:gd name="T36" fmla="*/ 8 w 38"/>
                  <a:gd name="T37" fmla="*/ 12 h 44"/>
                  <a:gd name="T38" fmla="*/ 22 w 38"/>
                  <a:gd name="T39" fmla="*/ 4 h 44"/>
                  <a:gd name="T40" fmla="*/ 30 w 38"/>
                  <a:gd name="T41" fmla="*/ 0 h 44"/>
                  <a:gd name="T42" fmla="*/ 30 w 38"/>
                  <a:gd name="T43" fmla="*/ 0 h 44"/>
                  <a:gd name="T44" fmla="*/ 34 w 38"/>
                  <a:gd name="T45" fmla="*/ 0 h 44"/>
                  <a:gd name="T46" fmla="*/ 36 w 38"/>
                  <a:gd name="T47" fmla="*/ 0 h 44"/>
                  <a:gd name="T48" fmla="*/ 38 w 38"/>
                  <a:gd name="T49" fmla="*/ 4 h 44"/>
                  <a:gd name="T50" fmla="*/ 38 w 38"/>
                  <a:gd name="T51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44">
                    <a:moveTo>
                      <a:pt x="38" y="4"/>
                    </a:moveTo>
                    <a:lnTo>
                      <a:pt x="38" y="22"/>
                    </a:lnTo>
                    <a:lnTo>
                      <a:pt x="38" y="22"/>
                    </a:lnTo>
                    <a:lnTo>
                      <a:pt x="36" y="24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0" y="32"/>
                    </a:lnTo>
                    <a:lnTo>
                      <a:pt x="14" y="36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6" y="44"/>
                    </a:lnTo>
                    <a:lnTo>
                      <a:pt x="4" y="42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7" name="Freeform 174"/>
              <p:cNvSpPr>
                <a:spLocks/>
              </p:cNvSpPr>
              <p:nvPr/>
            </p:nvSpPr>
            <p:spPr bwMode="auto">
              <a:xfrm>
                <a:off x="6078538" y="2687638"/>
                <a:ext cx="57150" cy="73025"/>
              </a:xfrm>
              <a:custGeom>
                <a:avLst/>
                <a:gdLst>
                  <a:gd name="T0" fmla="*/ 10 w 36"/>
                  <a:gd name="T1" fmla="*/ 42 h 46"/>
                  <a:gd name="T2" fmla="*/ 10 w 36"/>
                  <a:gd name="T3" fmla="*/ 42 h 46"/>
                  <a:gd name="T4" fmla="*/ 18 w 36"/>
                  <a:gd name="T5" fmla="*/ 40 h 46"/>
                  <a:gd name="T6" fmla="*/ 30 w 36"/>
                  <a:gd name="T7" fmla="*/ 34 h 46"/>
                  <a:gd name="T8" fmla="*/ 30 w 36"/>
                  <a:gd name="T9" fmla="*/ 34 h 46"/>
                  <a:gd name="T10" fmla="*/ 34 w 36"/>
                  <a:gd name="T11" fmla="*/ 28 h 46"/>
                  <a:gd name="T12" fmla="*/ 36 w 36"/>
                  <a:gd name="T13" fmla="*/ 26 h 46"/>
                  <a:gd name="T14" fmla="*/ 36 w 36"/>
                  <a:gd name="T15" fmla="*/ 22 h 46"/>
                  <a:gd name="T16" fmla="*/ 36 w 36"/>
                  <a:gd name="T17" fmla="*/ 22 h 46"/>
                  <a:gd name="T18" fmla="*/ 36 w 36"/>
                  <a:gd name="T19" fmla="*/ 4 h 46"/>
                  <a:gd name="T20" fmla="*/ 36 w 36"/>
                  <a:gd name="T21" fmla="*/ 4 h 46"/>
                  <a:gd name="T22" fmla="*/ 36 w 36"/>
                  <a:gd name="T23" fmla="*/ 2 h 46"/>
                  <a:gd name="T24" fmla="*/ 34 w 36"/>
                  <a:gd name="T25" fmla="*/ 0 h 46"/>
                  <a:gd name="T26" fmla="*/ 30 w 36"/>
                  <a:gd name="T27" fmla="*/ 0 h 46"/>
                  <a:gd name="T28" fmla="*/ 20 w 36"/>
                  <a:gd name="T29" fmla="*/ 4 h 46"/>
                  <a:gd name="T30" fmla="*/ 20 w 36"/>
                  <a:gd name="T31" fmla="*/ 4 h 46"/>
                  <a:gd name="T32" fmla="*/ 10 w 36"/>
                  <a:gd name="T33" fmla="*/ 10 h 46"/>
                  <a:gd name="T34" fmla="*/ 6 w 36"/>
                  <a:gd name="T35" fmla="*/ 14 h 46"/>
                  <a:gd name="T36" fmla="*/ 4 w 36"/>
                  <a:gd name="T37" fmla="*/ 18 h 46"/>
                  <a:gd name="T38" fmla="*/ 4 w 36"/>
                  <a:gd name="T39" fmla="*/ 18 h 46"/>
                  <a:gd name="T40" fmla="*/ 2 w 36"/>
                  <a:gd name="T41" fmla="*/ 22 h 46"/>
                  <a:gd name="T42" fmla="*/ 0 w 36"/>
                  <a:gd name="T43" fmla="*/ 30 h 46"/>
                  <a:gd name="T44" fmla="*/ 0 w 36"/>
                  <a:gd name="T45" fmla="*/ 30 h 46"/>
                  <a:gd name="T46" fmla="*/ 0 w 36"/>
                  <a:gd name="T47" fmla="*/ 46 h 46"/>
                  <a:gd name="T48" fmla="*/ 0 w 36"/>
                  <a:gd name="T49" fmla="*/ 46 h 46"/>
                  <a:gd name="T50" fmla="*/ 2 w 36"/>
                  <a:gd name="T51" fmla="*/ 46 h 46"/>
                  <a:gd name="T52" fmla="*/ 10 w 36"/>
                  <a:gd name="T53" fmla="*/ 42 h 46"/>
                  <a:gd name="T54" fmla="*/ 10 w 36"/>
                  <a:gd name="T55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46">
                    <a:moveTo>
                      <a:pt x="10" y="42"/>
                    </a:moveTo>
                    <a:lnTo>
                      <a:pt x="10" y="42"/>
                    </a:lnTo>
                    <a:lnTo>
                      <a:pt x="18" y="40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4" y="28"/>
                    </a:lnTo>
                    <a:lnTo>
                      <a:pt x="36" y="26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6"/>
                    </a:lnTo>
                    <a:lnTo>
                      <a:pt x="10" y="42"/>
                    </a:lnTo>
                    <a:lnTo>
                      <a:pt x="10" y="4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8" name="Freeform 175"/>
              <p:cNvSpPr>
                <a:spLocks/>
              </p:cNvSpPr>
              <p:nvPr/>
            </p:nvSpPr>
            <p:spPr bwMode="auto">
              <a:xfrm>
                <a:off x="6078538" y="2617788"/>
                <a:ext cx="57150" cy="82550"/>
              </a:xfrm>
              <a:custGeom>
                <a:avLst/>
                <a:gdLst>
                  <a:gd name="T0" fmla="*/ 8 w 36"/>
                  <a:gd name="T1" fmla="*/ 18 h 52"/>
                  <a:gd name="T2" fmla="*/ 8 w 36"/>
                  <a:gd name="T3" fmla="*/ 18 h 52"/>
                  <a:gd name="T4" fmla="*/ 6 w 36"/>
                  <a:gd name="T5" fmla="*/ 26 h 52"/>
                  <a:gd name="T6" fmla="*/ 2 w 36"/>
                  <a:gd name="T7" fmla="*/ 38 h 52"/>
                  <a:gd name="T8" fmla="*/ 2 w 36"/>
                  <a:gd name="T9" fmla="*/ 38 h 52"/>
                  <a:gd name="T10" fmla="*/ 0 w 36"/>
                  <a:gd name="T11" fmla="*/ 42 h 52"/>
                  <a:gd name="T12" fmla="*/ 0 w 36"/>
                  <a:gd name="T13" fmla="*/ 48 h 52"/>
                  <a:gd name="T14" fmla="*/ 0 w 36"/>
                  <a:gd name="T15" fmla="*/ 52 h 52"/>
                  <a:gd name="T16" fmla="*/ 2 w 36"/>
                  <a:gd name="T17" fmla="*/ 52 h 52"/>
                  <a:gd name="T18" fmla="*/ 4 w 36"/>
                  <a:gd name="T19" fmla="*/ 52 h 52"/>
                  <a:gd name="T20" fmla="*/ 8 w 36"/>
                  <a:gd name="T21" fmla="*/ 50 h 52"/>
                  <a:gd name="T22" fmla="*/ 8 w 36"/>
                  <a:gd name="T23" fmla="*/ 50 h 52"/>
                  <a:gd name="T24" fmla="*/ 22 w 36"/>
                  <a:gd name="T25" fmla="*/ 40 h 52"/>
                  <a:gd name="T26" fmla="*/ 30 w 36"/>
                  <a:gd name="T27" fmla="*/ 38 h 52"/>
                  <a:gd name="T28" fmla="*/ 30 w 36"/>
                  <a:gd name="T29" fmla="*/ 38 h 52"/>
                  <a:gd name="T30" fmla="*/ 32 w 36"/>
                  <a:gd name="T31" fmla="*/ 34 h 52"/>
                  <a:gd name="T32" fmla="*/ 36 w 36"/>
                  <a:gd name="T33" fmla="*/ 32 h 52"/>
                  <a:gd name="T34" fmla="*/ 36 w 36"/>
                  <a:gd name="T35" fmla="*/ 24 h 52"/>
                  <a:gd name="T36" fmla="*/ 36 w 36"/>
                  <a:gd name="T37" fmla="*/ 24 h 52"/>
                  <a:gd name="T38" fmla="*/ 36 w 36"/>
                  <a:gd name="T39" fmla="*/ 8 h 52"/>
                  <a:gd name="T40" fmla="*/ 36 w 36"/>
                  <a:gd name="T41" fmla="*/ 8 h 52"/>
                  <a:gd name="T42" fmla="*/ 36 w 36"/>
                  <a:gd name="T43" fmla="*/ 4 h 52"/>
                  <a:gd name="T44" fmla="*/ 32 w 36"/>
                  <a:gd name="T45" fmla="*/ 0 h 52"/>
                  <a:gd name="T46" fmla="*/ 26 w 36"/>
                  <a:gd name="T47" fmla="*/ 2 h 52"/>
                  <a:gd name="T48" fmla="*/ 26 w 36"/>
                  <a:gd name="T49" fmla="*/ 2 h 52"/>
                  <a:gd name="T50" fmla="*/ 12 w 36"/>
                  <a:gd name="T51" fmla="*/ 10 h 52"/>
                  <a:gd name="T52" fmla="*/ 8 w 36"/>
                  <a:gd name="T53" fmla="*/ 14 h 52"/>
                  <a:gd name="T54" fmla="*/ 8 w 36"/>
                  <a:gd name="T55" fmla="*/ 18 h 52"/>
                  <a:gd name="T56" fmla="*/ 8 w 36"/>
                  <a:gd name="T5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" h="52">
                    <a:moveTo>
                      <a:pt x="8" y="18"/>
                    </a:moveTo>
                    <a:lnTo>
                      <a:pt x="8" y="18"/>
                    </a:lnTo>
                    <a:lnTo>
                      <a:pt x="6" y="26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22" y="40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32" y="34"/>
                    </a:lnTo>
                    <a:lnTo>
                      <a:pt x="36" y="32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12" y="10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9" name="Freeform 176"/>
              <p:cNvSpPr>
                <a:spLocks/>
              </p:cNvSpPr>
              <p:nvPr/>
            </p:nvSpPr>
            <p:spPr bwMode="auto">
              <a:xfrm>
                <a:off x="6091238" y="2513013"/>
                <a:ext cx="44450" cy="107950"/>
              </a:xfrm>
              <a:custGeom>
                <a:avLst/>
                <a:gdLst>
                  <a:gd name="T0" fmla="*/ 10 w 28"/>
                  <a:gd name="T1" fmla="*/ 20 h 68"/>
                  <a:gd name="T2" fmla="*/ 10 w 28"/>
                  <a:gd name="T3" fmla="*/ 20 h 68"/>
                  <a:gd name="T4" fmla="*/ 8 w 28"/>
                  <a:gd name="T5" fmla="*/ 32 h 68"/>
                  <a:gd name="T6" fmla="*/ 2 w 28"/>
                  <a:gd name="T7" fmla="*/ 54 h 68"/>
                  <a:gd name="T8" fmla="*/ 2 w 28"/>
                  <a:gd name="T9" fmla="*/ 54 h 68"/>
                  <a:gd name="T10" fmla="*/ 0 w 28"/>
                  <a:gd name="T11" fmla="*/ 60 h 68"/>
                  <a:gd name="T12" fmla="*/ 2 w 28"/>
                  <a:gd name="T13" fmla="*/ 66 h 68"/>
                  <a:gd name="T14" fmla="*/ 4 w 28"/>
                  <a:gd name="T15" fmla="*/ 68 h 68"/>
                  <a:gd name="T16" fmla="*/ 12 w 28"/>
                  <a:gd name="T17" fmla="*/ 66 h 68"/>
                  <a:gd name="T18" fmla="*/ 12 w 28"/>
                  <a:gd name="T19" fmla="*/ 66 h 68"/>
                  <a:gd name="T20" fmla="*/ 22 w 28"/>
                  <a:gd name="T21" fmla="*/ 60 h 68"/>
                  <a:gd name="T22" fmla="*/ 24 w 28"/>
                  <a:gd name="T23" fmla="*/ 60 h 68"/>
                  <a:gd name="T24" fmla="*/ 26 w 28"/>
                  <a:gd name="T25" fmla="*/ 58 h 68"/>
                  <a:gd name="T26" fmla="*/ 26 w 28"/>
                  <a:gd name="T27" fmla="*/ 58 h 68"/>
                  <a:gd name="T28" fmla="*/ 28 w 28"/>
                  <a:gd name="T29" fmla="*/ 50 h 68"/>
                  <a:gd name="T30" fmla="*/ 28 w 28"/>
                  <a:gd name="T31" fmla="*/ 42 h 68"/>
                  <a:gd name="T32" fmla="*/ 28 w 28"/>
                  <a:gd name="T33" fmla="*/ 22 h 68"/>
                  <a:gd name="T34" fmla="*/ 28 w 28"/>
                  <a:gd name="T35" fmla="*/ 22 h 68"/>
                  <a:gd name="T36" fmla="*/ 28 w 28"/>
                  <a:gd name="T37" fmla="*/ 14 h 68"/>
                  <a:gd name="T38" fmla="*/ 24 w 28"/>
                  <a:gd name="T39" fmla="*/ 4 h 68"/>
                  <a:gd name="T40" fmla="*/ 20 w 28"/>
                  <a:gd name="T41" fmla="*/ 0 h 68"/>
                  <a:gd name="T42" fmla="*/ 18 w 28"/>
                  <a:gd name="T43" fmla="*/ 2 h 68"/>
                  <a:gd name="T44" fmla="*/ 14 w 28"/>
                  <a:gd name="T45" fmla="*/ 8 h 68"/>
                  <a:gd name="T46" fmla="*/ 10 w 28"/>
                  <a:gd name="T47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68">
                    <a:moveTo>
                      <a:pt x="10" y="20"/>
                    </a:moveTo>
                    <a:lnTo>
                      <a:pt x="10" y="20"/>
                    </a:lnTo>
                    <a:lnTo>
                      <a:pt x="8" y="3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60"/>
                    </a:lnTo>
                    <a:lnTo>
                      <a:pt x="2" y="66"/>
                    </a:lnTo>
                    <a:lnTo>
                      <a:pt x="4" y="68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22" y="60"/>
                    </a:lnTo>
                    <a:lnTo>
                      <a:pt x="24" y="60"/>
                    </a:lnTo>
                    <a:lnTo>
                      <a:pt x="26" y="58"/>
                    </a:lnTo>
                    <a:lnTo>
                      <a:pt x="26" y="58"/>
                    </a:lnTo>
                    <a:lnTo>
                      <a:pt x="28" y="50"/>
                    </a:lnTo>
                    <a:lnTo>
                      <a:pt x="28" y="4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14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4" y="8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0" name="Freeform 177"/>
              <p:cNvSpPr>
                <a:spLocks/>
              </p:cNvSpPr>
              <p:nvPr/>
            </p:nvSpPr>
            <p:spPr bwMode="auto">
              <a:xfrm>
                <a:off x="6091238" y="2513013"/>
                <a:ext cx="44450" cy="107950"/>
              </a:xfrm>
              <a:custGeom>
                <a:avLst/>
                <a:gdLst>
                  <a:gd name="T0" fmla="*/ 10 w 28"/>
                  <a:gd name="T1" fmla="*/ 20 h 68"/>
                  <a:gd name="T2" fmla="*/ 10 w 28"/>
                  <a:gd name="T3" fmla="*/ 20 h 68"/>
                  <a:gd name="T4" fmla="*/ 8 w 28"/>
                  <a:gd name="T5" fmla="*/ 32 h 68"/>
                  <a:gd name="T6" fmla="*/ 2 w 28"/>
                  <a:gd name="T7" fmla="*/ 54 h 68"/>
                  <a:gd name="T8" fmla="*/ 2 w 28"/>
                  <a:gd name="T9" fmla="*/ 54 h 68"/>
                  <a:gd name="T10" fmla="*/ 0 w 28"/>
                  <a:gd name="T11" fmla="*/ 60 h 68"/>
                  <a:gd name="T12" fmla="*/ 2 w 28"/>
                  <a:gd name="T13" fmla="*/ 66 h 68"/>
                  <a:gd name="T14" fmla="*/ 4 w 28"/>
                  <a:gd name="T15" fmla="*/ 68 h 68"/>
                  <a:gd name="T16" fmla="*/ 12 w 28"/>
                  <a:gd name="T17" fmla="*/ 66 h 68"/>
                  <a:gd name="T18" fmla="*/ 12 w 28"/>
                  <a:gd name="T19" fmla="*/ 66 h 68"/>
                  <a:gd name="T20" fmla="*/ 22 w 28"/>
                  <a:gd name="T21" fmla="*/ 60 h 68"/>
                  <a:gd name="T22" fmla="*/ 24 w 28"/>
                  <a:gd name="T23" fmla="*/ 60 h 68"/>
                  <a:gd name="T24" fmla="*/ 26 w 28"/>
                  <a:gd name="T25" fmla="*/ 58 h 68"/>
                  <a:gd name="T26" fmla="*/ 26 w 28"/>
                  <a:gd name="T27" fmla="*/ 58 h 68"/>
                  <a:gd name="T28" fmla="*/ 28 w 28"/>
                  <a:gd name="T29" fmla="*/ 50 h 68"/>
                  <a:gd name="T30" fmla="*/ 28 w 28"/>
                  <a:gd name="T31" fmla="*/ 42 h 68"/>
                  <a:gd name="T32" fmla="*/ 28 w 28"/>
                  <a:gd name="T33" fmla="*/ 22 h 68"/>
                  <a:gd name="T34" fmla="*/ 28 w 28"/>
                  <a:gd name="T35" fmla="*/ 22 h 68"/>
                  <a:gd name="T36" fmla="*/ 28 w 28"/>
                  <a:gd name="T37" fmla="*/ 14 h 68"/>
                  <a:gd name="T38" fmla="*/ 24 w 28"/>
                  <a:gd name="T39" fmla="*/ 4 h 68"/>
                  <a:gd name="T40" fmla="*/ 20 w 28"/>
                  <a:gd name="T41" fmla="*/ 0 h 68"/>
                  <a:gd name="T42" fmla="*/ 18 w 28"/>
                  <a:gd name="T43" fmla="*/ 2 h 68"/>
                  <a:gd name="T44" fmla="*/ 14 w 28"/>
                  <a:gd name="T45" fmla="*/ 8 h 68"/>
                  <a:gd name="T46" fmla="*/ 10 w 28"/>
                  <a:gd name="T47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68">
                    <a:moveTo>
                      <a:pt x="10" y="20"/>
                    </a:moveTo>
                    <a:lnTo>
                      <a:pt x="10" y="20"/>
                    </a:lnTo>
                    <a:lnTo>
                      <a:pt x="8" y="3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60"/>
                    </a:lnTo>
                    <a:lnTo>
                      <a:pt x="2" y="66"/>
                    </a:lnTo>
                    <a:lnTo>
                      <a:pt x="4" y="68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22" y="60"/>
                    </a:lnTo>
                    <a:lnTo>
                      <a:pt x="24" y="60"/>
                    </a:lnTo>
                    <a:lnTo>
                      <a:pt x="26" y="58"/>
                    </a:lnTo>
                    <a:lnTo>
                      <a:pt x="26" y="58"/>
                    </a:lnTo>
                    <a:lnTo>
                      <a:pt x="28" y="50"/>
                    </a:lnTo>
                    <a:lnTo>
                      <a:pt x="28" y="4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14"/>
                    </a:lnTo>
                    <a:lnTo>
                      <a:pt x="24" y="4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4" y="8"/>
                    </a:lnTo>
                    <a:lnTo>
                      <a:pt x="10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1" name="Freeform 178"/>
              <p:cNvSpPr>
                <a:spLocks/>
              </p:cNvSpPr>
              <p:nvPr/>
            </p:nvSpPr>
            <p:spPr bwMode="auto">
              <a:xfrm>
                <a:off x="6196013" y="2525713"/>
                <a:ext cx="41275" cy="41275"/>
              </a:xfrm>
              <a:custGeom>
                <a:avLst/>
                <a:gdLst>
                  <a:gd name="T0" fmla="*/ 4 w 26"/>
                  <a:gd name="T1" fmla="*/ 24 h 26"/>
                  <a:gd name="T2" fmla="*/ 4 w 26"/>
                  <a:gd name="T3" fmla="*/ 24 h 26"/>
                  <a:gd name="T4" fmla="*/ 14 w 26"/>
                  <a:gd name="T5" fmla="*/ 26 h 26"/>
                  <a:gd name="T6" fmla="*/ 20 w 26"/>
                  <a:gd name="T7" fmla="*/ 26 h 26"/>
                  <a:gd name="T8" fmla="*/ 22 w 26"/>
                  <a:gd name="T9" fmla="*/ 24 h 26"/>
                  <a:gd name="T10" fmla="*/ 24 w 26"/>
                  <a:gd name="T11" fmla="*/ 24 h 26"/>
                  <a:gd name="T12" fmla="*/ 24 w 26"/>
                  <a:gd name="T13" fmla="*/ 24 h 26"/>
                  <a:gd name="T14" fmla="*/ 26 w 26"/>
                  <a:gd name="T15" fmla="*/ 20 h 26"/>
                  <a:gd name="T16" fmla="*/ 24 w 26"/>
                  <a:gd name="T17" fmla="*/ 16 h 26"/>
                  <a:gd name="T18" fmla="*/ 22 w 26"/>
                  <a:gd name="T19" fmla="*/ 12 h 26"/>
                  <a:gd name="T20" fmla="*/ 22 w 26"/>
                  <a:gd name="T21" fmla="*/ 12 h 26"/>
                  <a:gd name="T22" fmla="*/ 16 w 26"/>
                  <a:gd name="T23" fmla="*/ 2 h 26"/>
                  <a:gd name="T24" fmla="*/ 12 w 26"/>
                  <a:gd name="T25" fmla="*/ 0 h 26"/>
                  <a:gd name="T26" fmla="*/ 10 w 26"/>
                  <a:gd name="T27" fmla="*/ 0 h 26"/>
                  <a:gd name="T28" fmla="*/ 8 w 26"/>
                  <a:gd name="T29" fmla="*/ 0 h 26"/>
                  <a:gd name="T30" fmla="*/ 8 w 26"/>
                  <a:gd name="T31" fmla="*/ 0 h 26"/>
                  <a:gd name="T32" fmla="*/ 2 w 26"/>
                  <a:gd name="T33" fmla="*/ 8 h 26"/>
                  <a:gd name="T34" fmla="*/ 0 w 26"/>
                  <a:gd name="T35" fmla="*/ 14 h 26"/>
                  <a:gd name="T36" fmla="*/ 0 w 26"/>
                  <a:gd name="T37" fmla="*/ 20 h 26"/>
                  <a:gd name="T38" fmla="*/ 2 w 26"/>
                  <a:gd name="T39" fmla="*/ 22 h 26"/>
                  <a:gd name="T40" fmla="*/ 4 w 26"/>
                  <a:gd name="T41" fmla="*/ 24 h 26"/>
                  <a:gd name="T42" fmla="*/ 4 w 26"/>
                  <a:gd name="T4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6">
                    <a:moveTo>
                      <a:pt x="4" y="24"/>
                    </a:moveTo>
                    <a:lnTo>
                      <a:pt x="4" y="24"/>
                    </a:lnTo>
                    <a:lnTo>
                      <a:pt x="14" y="26"/>
                    </a:lnTo>
                    <a:lnTo>
                      <a:pt x="20" y="26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6" y="20"/>
                    </a:lnTo>
                    <a:lnTo>
                      <a:pt x="24" y="16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2" name="Freeform 179"/>
              <p:cNvSpPr>
                <a:spLocks/>
              </p:cNvSpPr>
              <p:nvPr/>
            </p:nvSpPr>
            <p:spPr bwMode="auto">
              <a:xfrm>
                <a:off x="6186488" y="2566988"/>
                <a:ext cx="114300" cy="95250"/>
              </a:xfrm>
              <a:custGeom>
                <a:avLst/>
                <a:gdLst>
                  <a:gd name="T0" fmla="*/ 30 w 72"/>
                  <a:gd name="T1" fmla="*/ 20 h 60"/>
                  <a:gd name="T2" fmla="*/ 30 w 72"/>
                  <a:gd name="T3" fmla="*/ 20 h 60"/>
                  <a:gd name="T4" fmla="*/ 38 w 72"/>
                  <a:gd name="T5" fmla="*/ 22 h 60"/>
                  <a:gd name="T6" fmla="*/ 52 w 72"/>
                  <a:gd name="T7" fmla="*/ 24 h 60"/>
                  <a:gd name="T8" fmla="*/ 52 w 72"/>
                  <a:gd name="T9" fmla="*/ 24 h 60"/>
                  <a:gd name="T10" fmla="*/ 60 w 72"/>
                  <a:gd name="T11" fmla="*/ 26 h 60"/>
                  <a:gd name="T12" fmla="*/ 66 w 72"/>
                  <a:gd name="T13" fmla="*/ 32 h 60"/>
                  <a:gd name="T14" fmla="*/ 66 w 72"/>
                  <a:gd name="T15" fmla="*/ 32 h 60"/>
                  <a:gd name="T16" fmla="*/ 70 w 72"/>
                  <a:gd name="T17" fmla="*/ 38 h 60"/>
                  <a:gd name="T18" fmla="*/ 72 w 72"/>
                  <a:gd name="T19" fmla="*/ 48 h 60"/>
                  <a:gd name="T20" fmla="*/ 72 w 72"/>
                  <a:gd name="T21" fmla="*/ 52 h 60"/>
                  <a:gd name="T22" fmla="*/ 72 w 72"/>
                  <a:gd name="T23" fmla="*/ 56 h 60"/>
                  <a:gd name="T24" fmla="*/ 68 w 72"/>
                  <a:gd name="T25" fmla="*/ 58 h 60"/>
                  <a:gd name="T26" fmla="*/ 64 w 72"/>
                  <a:gd name="T27" fmla="*/ 60 h 60"/>
                  <a:gd name="T28" fmla="*/ 64 w 72"/>
                  <a:gd name="T29" fmla="*/ 60 h 60"/>
                  <a:gd name="T30" fmla="*/ 50 w 72"/>
                  <a:gd name="T31" fmla="*/ 58 h 60"/>
                  <a:gd name="T32" fmla="*/ 36 w 72"/>
                  <a:gd name="T33" fmla="*/ 52 h 60"/>
                  <a:gd name="T34" fmla="*/ 16 w 72"/>
                  <a:gd name="T35" fmla="*/ 44 h 60"/>
                  <a:gd name="T36" fmla="*/ 16 w 72"/>
                  <a:gd name="T37" fmla="*/ 44 h 60"/>
                  <a:gd name="T38" fmla="*/ 12 w 72"/>
                  <a:gd name="T39" fmla="*/ 42 h 60"/>
                  <a:gd name="T40" fmla="*/ 8 w 72"/>
                  <a:gd name="T41" fmla="*/ 34 h 60"/>
                  <a:gd name="T42" fmla="*/ 2 w 72"/>
                  <a:gd name="T43" fmla="*/ 24 h 60"/>
                  <a:gd name="T44" fmla="*/ 0 w 72"/>
                  <a:gd name="T45" fmla="*/ 12 h 60"/>
                  <a:gd name="T46" fmla="*/ 0 w 72"/>
                  <a:gd name="T47" fmla="*/ 12 h 60"/>
                  <a:gd name="T48" fmla="*/ 0 w 72"/>
                  <a:gd name="T49" fmla="*/ 4 h 60"/>
                  <a:gd name="T50" fmla="*/ 2 w 72"/>
                  <a:gd name="T51" fmla="*/ 0 h 60"/>
                  <a:gd name="T52" fmla="*/ 4 w 72"/>
                  <a:gd name="T53" fmla="*/ 0 h 60"/>
                  <a:gd name="T54" fmla="*/ 8 w 72"/>
                  <a:gd name="T55" fmla="*/ 4 h 60"/>
                  <a:gd name="T56" fmla="*/ 8 w 72"/>
                  <a:gd name="T57" fmla="*/ 4 h 60"/>
                  <a:gd name="T58" fmla="*/ 14 w 72"/>
                  <a:gd name="T59" fmla="*/ 10 h 60"/>
                  <a:gd name="T60" fmla="*/ 20 w 72"/>
                  <a:gd name="T61" fmla="*/ 14 h 60"/>
                  <a:gd name="T62" fmla="*/ 30 w 72"/>
                  <a:gd name="T63" fmla="*/ 20 h 60"/>
                  <a:gd name="T64" fmla="*/ 30 w 72"/>
                  <a:gd name="T65" fmla="*/ 2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2" h="60">
                    <a:moveTo>
                      <a:pt x="30" y="20"/>
                    </a:moveTo>
                    <a:lnTo>
                      <a:pt x="30" y="20"/>
                    </a:lnTo>
                    <a:lnTo>
                      <a:pt x="38" y="22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60" y="26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70" y="38"/>
                    </a:lnTo>
                    <a:lnTo>
                      <a:pt x="72" y="48"/>
                    </a:lnTo>
                    <a:lnTo>
                      <a:pt x="72" y="52"/>
                    </a:lnTo>
                    <a:lnTo>
                      <a:pt x="72" y="56"/>
                    </a:lnTo>
                    <a:lnTo>
                      <a:pt x="68" y="58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50" y="58"/>
                    </a:lnTo>
                    <a:lnTo>
                      <a:pt x="36" y="52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2"/>
                    </a:lnTo>
                    <a:lnTo>
                      <a:pt x="8" y="34"/>
                    </a:lnTo>
                    <a:lnTo>
                      <a:pt x="2" y="2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4" y="10"/>
                    </a:lnTo>
                    <a:lnTo>
                      <a:pt x="20" y="14"/>
                    </a:lnTo>
                    <a:lnTo>
                      <a:pt x="30" y="20"/>
                    </a:lnTo>
                    <a:lnTo>
                      <a:pt x="30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3" name="Freeform 180"/>
              <p:cNvSpPr>
                <a:spLocks/>
              </p:cNvSpPr>
              <p:nvPr/>
            </p:nvSpPr>
            <p:spPr bwMode="auto">
              <a:xfrm>
                <a:off x="6186488" y="2630488"/>
                <a:ext cx="95250" cy="73025"/>
              </a:xfrm>
              <a:custGeom>
                <a:avLst/>
                <a:gdLst>
                  <a:gd name="T0" fmla="*/ 48 w 60"/>
                  <a:gd name="T1" fmla="*/ 30 h 46"/>
                  <a:gd name="T2" fmla="*/ 48 w 60"/>
                  <a:gd name="T3" fmla="*/ 30 h 46"/>
                  <a:gd name="T4" fmla="*/ 54 w 60"/>
                  <a:gd name="T5" fmla="*/ 34 h 46"/>
                  <a:gd name="T6" fmla="*/ 58 w 60"/>
                  <a:gd name="T7" fmla="*/ 38 h 46"/>
                  <a:gd name="T8" fmla="*/ 60 w 60"/>
                  <a:gd name="T9" fmla="*/ 42 h 46"/>
                  <a:gd name="T10" fmla="*/ 60 w 60"/>
                  <a:gd name="T11" fmla="*/ 42 h 46"/>
                  <a:gd name="T12" fmla="*/ 58 w 60"/>
                  <a:gd name="T13" fmla="*/ 46 h 46"/>
                  <a:gd name="T14" fmla="*/ 54 w 60"/>
                  <a:gd name="T15" fmla="*/ 46 h 46"/>
                  <a:gd name="T16" fmla="*/ 48 w 60"/>
                  <a:gd name="T17" fmla="*/ 46 h 46"/>
                  <a:gd name="T18" fmla="*/ 42 w 60"/>
                  <a:gd name="T19" fmla="*/ 44 h 46"/>
                  <a:gd name="T20" fmla="*/ 42 w 60"/>
                  <a:gd name="T21" fmla="*/ 44 h 46"/>
                  <a:gd name="T22" fmla="*/ 22 w 60"/>
                  <a:gd name="T23" fmla="*/ 38 h 46"/>
                  <a:gd name="T24" fmla="*/ 4 w 60"/>
                  <a:gd name="T25" fmla="*/ 32 h 46"/>
                  <a:gd name="T26" fmla="*/ 4 w 60"/>
                  <a:gd name="T27" fmla="*/ 32 h 46"/>
                  <a:gd name="T28" fmla="*/ 2 w 60"/>
                  <a:gd name="T29" fmla="*/ 30 h 46"/>
                  <a:gd name="T30" fmla="*/ 0 w 60"/>
                  <a:gd name="T31" fmla="*/ 26 h 46"/>
                  <a:gd name="T32" fmla="*/ 0 w 60"/>
                  <a:gd name="T33" fmla="*/ 16 h 46"/>
                  <a:gd name="T34" fmla="*/ 0 w 60"/>
                  <a:gd name="T35" fmla="*/ 0 h 46"/>
                  <a:gd name="T36" fmla="*/ 0 w 60"/>
                  <a:gd name="T37" fmla="*/ 0 h 46"/>
                  <a:gd name="T38" fmla="*/ 6 w 60"/>
                  <a:gd name="T39" fmla="*/ 4 h 46"/>
                  <a:gd name="T40" fmla="*/ 20 w 60"/>
                  <a:gd name="T41" fmla="*/ 12 h 46"/>
                  <a:gd name="T42" fmla="*/ 20 w 60"/>
                  <a:gd name="T43" fmla="*/ 12 h 46"/>
                  <a:gd name="T44" fmla="*/ 28 w 60"/>
                  <a:gd name="T45" fmla="*/ 16 h 46"/>
                  <a:gd name="T46" fmla="*/ 38 w 60"/>
                  <a:gd name="T47" fmla="*/ 22 h 46"/>
                  <a:gd name="T48" fmla="*/ 48 w 60"/>
                  <a:gd name="T49" fmla="*/ 30 h 46"/>
                  <a:gd name="T50" fmla="*/ 48 w 60"/>
                  <a:gd name="T51" fmla="*/ 3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46">
                    <a:moveTo>
                      <a:pt x="48" y="30"/>
                    </a:moveTo>
                    <a:lnTo>
                      <a:pt x="48" y="30"/>
                    </a:lnTo>
                    <a:lnTo>
                      <a:pt x="54" y="34"/>
                    </a:lnTo>
                    <a:lnTo>
                      <a:pt x="58" y="38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58" y="46"/>
                    </a:lnTo>
                    <a:lnTo>
                      <a:pt x="54" y="46"/>
                    </a:lnTo>
                    <a:lnTo>
                      <a:pt x="48" y="46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22" y="38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2" y="30"/>
                    </a:lnTo>
                    <a:lnTo>
                      <a:pt x="0" y="2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8" y="22"/>
                    </a:lnTo>
                    <a:lnTo>
                      <a:pt x="48" y="30"/>
                    </a:lnTo>
                    <a:lnTo>
                      <a:pt x="48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4" name="Freeform 181"/>
              <p:cNvSpPr>
                <a:spLocks/>
              </p:cNvSpPr>
              <p:nvPr/>
            </p:nvSpPr>
            <p:spPr bwMode="auto">
              <a:xfrm>
                <a:off x="6186488" y="2690813"/>
                <a:ext cx="85725" cy="50800"/>
              </a:xfrm>
              <a:custGeom>
                <a:avLst/>
                <a:gdLst>
                  <a:gd name="T0" fmla="*/ 32 w 54"/>
                  <a:gd name="T1" fmla="*/ 12 h 32"/>
                  <a:gd name="T2" fmla="*/ 32 w 54"/>
                  <a:gd name="T3" fmla="*/ 12 h 32"/>
                  <a:gd name="T4" fmla="*/ 40 w 54"/>
                  <a:gd name="T5" fmla="*/ 14 h 32"/>
                  <a:gd name="T6" fmla="*/ 44 w 54"/>
                  <a:gd name="T7" fmla="*/ 16 h 32"/>
                  <a:gd name="T8" fmla="*/ 50 w 54"/>
                  <a:gd name="T9" fmla="*/ 20 h 32"/>
                  <a:gd name="T10" fmla="*/ 50 w 54"/>
                  <a:gd name="T11" fmla="*/ 20 h 32"/>
                  <a:gd name="T12" fmla="*/ 54 w 54"/>
                  <a:gd name="T13" fmla="*/ 28 h 32"/>
                  <a:gd name="T14" fmla="*/ 54 w 54"/>
                  <a:gd name="T15" fmla="*/ 30 h 32"/>
                  <a:gd name="T16" fmla="*/ 54 w 54"/>
                  <a:gd name="T17" fmla="*/ 30 h 32"/>
                  <a:gd name="T18" fmla="*/ 50 w 54"/>
                  <a:gd name="T19" fmla="*/ 32 h 32"/>
                  <a:gd name="T20" fmla="*/ 46 w 54"/>
                  <a:gd name="T21" fmla="*/ 32 h 32"/>
                  <a:gd name="T22" fmla="*/ 42 w 54"/>
                  <a:gd name="T23" fmla="*/ 32 h 32"/>
                  <a:gd name="T24" fmla="*/ 42 w 54"/>
                  <a:gd name="T25" fmla="*/ 32 h 32"/>
                  <a:gd name="T26" fmla="*/ 36 w 54"/>
                  <a:gd name="T27" fmla="*/ 28 h 32"/>
                  <a:gd name="T28" fmla="*/ 28 w 54"/>
                  <a:gd name="T29" fmla="*/ 26 h 32"/>
                  <a:gd name="T30" fmla="*/ 16 w 54"/>
                  <a:gd name="T31" fmla="*/ 26 h 32"/>
                  <a:gd name="T32" fmla="*/ 16 w 54"/>
                  <a:gd name="T33" fmla="*/ 26 h 32"/>
                  <a:gd name="T34" fmla="*/ 8 w 54"/>
                  <a:gd name="T35" fmla="*/ 26 h 32"/>
                  <a:gd name="T36" fmla="*/ 4 w 54"/>
                  <a:gd name="T37" fmla="*/ 26 h 32"/>
                  <a:gd name="T38" fmla="*/ 2 w 54"/>
                  <a:gd name="T39" fmla="*/ 20 h 32"/>
                  <a:gd name="T40" fmla="*/ 2 w 54"/>
                  <a:gd name="T41" fmla="*/ 20 h 32"/>
                  <a:gd name="T42" fmla="*/ 0 w 54"/>
                  <a:gd name="T43" fmla="*/ 8 h 32"/>
                  <a:gd name="T44" fmla="*/ 0 w 54"/>
                  <a:gd name="T45" fmla="*/ 8 h 32"/>
                  <a:gd name="T46" fmla="*/ 0 w 54"/>
                  <a:gd name="T47" fmla="*/ 4 h 32"/>
                  <a:gd name="T48" fmla="*/ 0 w 54"/>
                  <a:gd name="T49" fmla="*/ 0 h 32"/>
                  <a:gd name="T50" fmla="*/ 6 w 54"/>
                  <a:gd name="T51" fmla="*/ 0 h 32"/>
                  <a:gd name="T52" fmla="*/ 6 w 54"/>
                  <a:gd name="T53" fmla="*/ 0 h 32"/>
                  <a:gd name="T54" fmla="*/ 24 w 54"/>
                  <a:gd name="T55" fmla="*/ 8 h 32"/>
                  <a:gd name="T56" fmla="*/ 32 w 54"/>
                  <a:gd name="T57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32">
                    <a:moveTo>
                      <a:pt x="32" y="12"/>
                    </a:moveTo>
                    <a:lnTo>
                      <a:pt x="32" y="12"/>
                    </a:lnTo>
                    <a:lnTo>
                      <a:pt x="40" y="14"/>
                    </a:lnTo>
                    <a:lnTo>
                      <a:pt x="44" y="16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4" y="28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0" y="32"/>
                    </a:lnTo>
                    <a:lnTo>
                      <a:pt x="46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36" y="28"/>
                    </a:lnTo>
                    <a:lnTo>
                      <a:pt x="28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4" y="8"/>
                    </a:lnTo>
                    <a:lnTo>
                      <a:pt x="32" y="1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5" name="Freeform 182"/>
              <p:cNvSpPr>
                <a:spLocks/>
              </p:cNvSpPr>
              <p:nvPr/>
            </p:nvSpPr>
            <p:spPr bwMode="auto">
              <a:xfrm>
                <a:off x="6186488" y="2690813"/>
                <a:ext cx="85725" cy="50800"/>
              </a:xfrm>
              <a:custGeom>
                <a:avLst/>
                <a:gdLst>
                  <a:gd name="T0" fmla="*/ 32 w 54"/>
                  <a:gd name="T1" fmla="*/ 12 h 32"/>
                  <a:gd name="T2" fmla="*/ 32 w 54"/>
                  <a:gd name="T3" fmla="*/ 12 h 32"/>
                  <a:gd name="T4" fmla="*/ 40 w 54"/>
                  <a:gd name="T5" fmla="*/ 14 h 32"/>
                  <a:gd name="T6" fmla="*/ 44 w 54"/>
                  <a:gd name="T7" fmla="*/ 16 h 32"/>
                  <a:gd name="T8" fmla="*/ 50 w 54"/>
                  <a:gd name="T9" fmla="*/ 20 h 32"/>
                  <a:gd name="T10" fmla="*/ 50 w 54"/>
                  <a:gd name="T11" fmla="*/ 20 h 32"/>
                  <a:gd name="T12" fmla="*/ 54 w 54"/>
                  <a:gd name="T13" fmla="*/ 28 h 32"/>
                  <a:gd name="T14" fmla="*/ 54 w 54"/>
                  <a:gd name="T15" fmla="*/ 30 h 32"/>
                  <a:gd name="T16" fmla="*/ 54 w 54"/>
                  <a:gd name="T17" fmla="*/ 30 h 32"/>
                  <a:gd name="T18" fmla="*/ 50 w 54"/>
                  <a:gd name="T19" fmla="*/ 32 h 32"/>
                  <a:gd name="T20" fmla="*/ 46 w 54"/>
                  <a:gd name="T21" fmla="*/ 32 h 32"/>
                  <a:gd name="T22" fmla="*/ 42 w 54"/>
                  <a:gd name="T23" fmla="*/ 32 h 32"/>
                  <a:gd name="T24" fmla="*/ 42 w 54"/>
                  <a:gd name="T25" fmla="*/ 32 h 32"/>
                  <a:gd name="T26" fmla="*/ 36 w 54"/>
                  <a:gd name="T27" fmla="*/ 28 h 32"/>
                  <a:gd name="T28" fmla="*/ 28 w 54"/>
                  <a:gd name="T29" fmla="*/ 26 h 32"/>
                  <a:gd name="T30" fmla="*/ 16 w 54"/>
                  <a:gd name="T31" fmla="*/ 26 h 32"/>
                  <a:gd name="T32" fmla="*/ 16 w 54"/>
                  <a:gd name="T33" fmla="*/ 26 h 32"/>
                  <a:gd name="T34" fmla="*/ 8 w 54"/>
                  <a:gd name="T35" fmla="*/ 26 h 32"/>
                  <a:gd name="T36" fmla="*/ 4 w 54"/>
                  <a:gd name="T37" fmla="*/ 26 h 32"/>
                  <a:gd name="T38" fmla="*/ 2 w 54"/>
                  <a:gd name="T39" fmla="*/ 20 h 32"/>
                  <a:gd name="T40" fmla="*/ 2 w 54"/>
                  <a:gd name="T41" fmla="*/ 20 h 32"/>
                  <a:gd name="T42" fmla="*/ 0 w 54"/>
                  <a:gd name="T43" fmla="*/ 8 h 32"/>
                  <a:gd name="T44" fmla="*/ 0 w 54"/>
                  <a:gd name="T45" fmla="*/ 8 h 32"/>
                  <a:gd name="T46" fmla="*/ 0 w 54"/>
                  <a:gd name="T47" fmla="*/ 4 h 32"/>
                  <a:gd name="T48" fmla="*/ 0 w 54"/>
                  <a:gd name="T49" fmla="*/ 0 h 32"/>
                  <a:gd name="T50" fmla="*/ 6 w 54"/>
                  <a:gd name="T51" fmla="*/ 0 h 32"/>
                  <a:gd name="T52" fmla="*/ 6 w 54"/>
                  <a:gd name="T53" fmla="*/ 0 h 32"/>
                  <a:gd name="T54" fmla="*/ 24 w 54"/>
                  <a:gd name="T55" fmla="*/ 8 h 32"/>
                  <a:gd name="T56" fmla="*/ 32 w 54"/>
                  <a:gd name="T57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32">
                    <a:moveTo>
                      <a:pt x="32" y="12"/>
                    </a:moveTo>
                    <a:lnTo>
                      <a:pt x="32" y="12"/>
                    </a:lnTo>
                    <a:lnTo>
                      <a:pt x="40" y="14"/>
                    </a:lnTo>
                    <a:lnTo>
                      <a:pt x="44" y="16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4" y="28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0" y="32"/>
                    </a:lnTo>
                    <a:lnTo>
                      <a:pt x="46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36" y="28"/>
                    </a:lnTo>
                    <a:lnTo>
                      <a:pt x="28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4" y="8"/>
                    </a:lnTo>
                    <a:lnTo>
                      <a:pt x="32" y="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6" name="Freeform 183"/>
              <p:cNvSpPr>
                <a:spLocks/>
              </p:cNvSpPr>
              <p:nvPr/>
            </p:nvSpPr>
            <p:spPr bwMode="auto">
              <a:xfrm>
                <a:off x="6196013" y="2741613"/>
                <a:ext cx="101600" cy="47625"/>
              </a:xfrm>
              <a:custGeom>
                <a:avLst/>
                <a:gdLst>
                  <a:gd name="T0" fmla="*/ 40 w 64"/>
                  <a:gd name="T1" fmla="*/ 10 h 30"/>
                  <a:gd name="T2" fmla="*/ 40 w 64"/>
                  <a:gd name="T3" fmla="*/ 10 h 30"/>
                  <a:gd name="T4" fmla="*/ 48 w 64"/>
                  <a:gd name="T5" fmla="*/ 12 h 30"/>
                  <a:gd name="T6" fmla="*/ 56 w 64"/>
                  <a:gd name="T7" fmla="*/ 14 h 30"/>
                  <a:gd name="T8" fmla="*/ 62 w 64"/>
                  <a:gd name="T9" fmla="*/ 18 h 30"/>
                  <a:gd name="T10" fmla="*/ 62 w 64"/>
                  <a:gd name="T11" fmla="*/ 18 h 30"/>
                  <a:gd name="T12" fmla="*/ 64 w 64"/>
                  <a:gd name="T13" fmla="*/ 22 h 30"/>
                  <a:gd name="T14" fmla="*/ 64 w 64"/>
                  <a:gd name="T15" fmla="*/ 26 h 30"/>
                  <a:gd name="T16" fmla="*/ 62 w 64"/>
                  <a:gd name="T17" fmla="*/ 30 h 30"/>
                  <a:gd name="T18" fmla="*/ 58 w 64"/>
                  <a:gd name="T19" fmla="*/ 28 h 30"/>
                  <a:gd name="T20" fmla="*/ 58 w 64"/>
                  <a:gd name="T21" fmla="*/ 28 h 30"/>
                  <a:gd name="T22" fmla="*/ 46 w 64"/>
                  <a:gd name="T23" fmla="*/ 24 h 30"/>
                  <a:gd name="T24" fmla="*/ 34 w 64"/>
                  <a:gd name="T25" fmla="*/ 20 h 30"/>
                  <a:gd name="T26" fmla="*/ 34 w 64"/>
                  <a:gd name="T27" fmla="*/ 20 h 30"/>
                  <a:gd name="T28" fmla="*/ 30 w 64"/>
                  <a:gd name="T29" fmla="*/ 18 h 30"/>
                  <a:gd name="T30" fmla="*/ 22 w 64"/>
                  <a:gd name="T31" fmla="*/ 18 h 30"/>
                  <a:gd name="T32" fmla="*/ 12 w 64"/>
                  <a:gd name="T33" fmla="*/ 18 h 30"/>
                  <a:gd name="T34" fmla="*/ 12 w 64"/>
                  <a:gd name="T35" fmla="*/ 18 h 30"/>
                  <a:gd name="T36" fmla="*/ 4 w 64"/>
                  <a:gd name="T37" fmla="*/ 16 h 30"/>
                  <a:gd name="T38" fmla="*/ 2 w 64"/>
                  <a:gd name="T39" fmla="*/ 12 h 30"/>
                  <a:gd name="T40" fmla="*/ 0 w 64"/>
                  <a:gd name="T41" fmla="*/ 8 h 30"/>
                  <a:gd name="T42" fmla="*/ 0 w 64"/>
                  <a:gd name="T43" fmla="*/ 8 h 30"/>
                  <a:gd name="T44" fmla="*/ 0 w 64"/>
                  <a:gd name="T45" fmla="*/ 4 h 30"/>
                  <a:gd name="T46" fmla="*/ 2 w 64"/>
                  <a:gd name="T47" fmla="*/ 2 h 30"/>
                  <a:gd name="T48" fmla="*/ 4 w 64"/>
                  <a:gd name="T49" fmla="*/ 0 h 30"/>
                  <a:gd name="T50" fmla="*/ 8 w 64"/>
                  <a:gd name="T51" fmla="*/ 0 h 30"/>
                  <a:gd name="T52" fmla="*/ 8 w 64"/>
                  <a:gd name="T53" fmla="*/ 0 h 30"/>
                  <a:gd name="T54" fmla="*/ 24 w 64"/>
                  <a:gd name="T55" fmla="*/ 2 h 30"/>
                  <a:gd name="T56" fmla="*/ 32 w 64"/>
                  <a:gd name="T57" fmla="*/ 6 h 30"/>
                  <a:gd name="T58" fmla="*/ 40 w 64"/>
                  <a:gd name="T59" fmla="*/ 10 h 30"/>
                  <a:gd name="T60" fmla="*/ 40 w 64"/>
                  <a:gd name="T61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30">
                    <a:moveTo>
                      <a:pt x="40" y="10"/>
                    </a:moveTo>
                    <a:lnTo>
                      <a:pt x="40" y="10"/>
                    </a:lnTo>
                    <a:lnTo>
                      <a:pt x="48" y="12"/>
                    </a:lnTo>
                    <a:lnTo>
                      <a:pt x="56" y="14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4" y="22"/>
                    </a:lnTo>
                    <a:lnTo>
                      <a:pt x="64" y="26"/>
                    </a:lnTo>
                    <a:lnTo>
                      <a:pt x="62" y="30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46" y="24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0" y="18"/>
                    </a:lnTo>
                    <a:lnTo>
                      <a:pt x="2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4" y="2"/>
                    </a:lnTo>
                    <a:lnTo>
                      <a:pt x="32" y="6"/>
                    </a:lnTo>
                    <a:lnTo>
                      <a:pt x="40" y="10"/>
                    </a:lnTo>
                    <a:lnTo>
                      <a:pt x="40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7" name="Freeform 184"/>
              <p:cNvSpPr>
                <a:spLocks/>
              </p:cNvSpPr>
              <p:nvPr/>
            </p:nvSpPr>
            <p:spPr bwMode="auto">
              <a:xfrm>
                <a:off x="6208713" y="2779713"/>
                <a:ext cx="111125" cy="57150"/>
              </a:xfrm>
              <a:custGeom>
                <a:avLst/>
                <a:gdLst>
                  <a:gd name="T0" fmla="*/ 44 w 70"/>
                  <a:gd name="T1" fmla="*/ 10 h 36"/>
                  <a:gd name="T2" fmla="*/ 44 w 70"/>
                  <a:gd name="T3" fmla="*/ 10 h 36"/>
                  <a:gd name="T4" fmla="*/ 56 w 70"/>
                  <a:gd name="T5" fmla="*/ 14 h 36"/>
                  <a:gd name="T6" fmla="*/ 64 w 70"/>
                  <a:gd name="T7" fmla="*/ 18 h 36"/>
                  <a:gd name="T8" fmla="*/ 68 w 70"/>
                  <a:gd name="T9" fmla="*/ 20 h 36"/>
                  <a:gd name="T10" fmla="*/ 70 w 70"/>
                  <a:gd name="T11" fmla="*/ 24 h 36"/>
                  <a:gd name="T12" fmla="*/ 70 w 70"/>
                  <a:gd name="T13" fmla="*/ 24 h 36"/>
                  <a:gd name="T14" fmla="*/ 70 w 70"/>
                  <a:gd name="T15" fmla="*/ 30 h 36"/>
                  <a:gd name="T16" fmla="*/ 68 w 70"/>
                  <a:gd name="T17" fmla="*/ 36 h 36"/>
                  <a:gd name="T18" fmla="*/ 64 w 70"/>
                  <a:gd name="T19" fmla="*/ 36 h 36"/>
                  <a:gd name="T20" fmla="*/ 58 w 70"/>
                  <a:gd name="T21" fmla="*/ 34 h 36"/>
                  <a:gd name="T22" fmla="*/ 58 w 70"/>
                  <a:gd name="T23" fmla="*/ 34 h 36"/>
                  <a:gd name="T24" fmla="*/ 50 w 70"/>
                  <a:gd name="T25" fmla="*/ 30 h 36"/>
                  <a:gd name="T26" fmla="*/ 40 w 70"/>
                  <a:gd name="T27" fmla="*/ 26 h 36"/>
                  <a:gd name="T28" fmla="*/ 24 w 70"/>
                  <a:gd name="T29" fmla="*/ 22 h 36"/>
                  <a:gd name="T30" fmla="*/ 24 w 70"/>
                  <a:gd name="T31" fmla="*/ 22 h 36"/>
                  <a:gd name="T32" fmla="*/ 12 w 70"/>
                  <a:gd name="T33" fmla="*/ 20 h 36"/>
                  <a:gd name="T34" fmla="*/ 6 w 70"/>
                  <a:gd name="T35" fmla="*/ 18 h 36"/>
                  <a:gd name="T36" fmla="*/ 2 w 70"/>
                  <a:gd name="T37" fmla="*/ 16 h 36"/>
                  <a:gd name="T38" fmla="*/ 2 w 70"/>
                  <a:gd name="T39" fmla="*/ 14 h 36"/>
                  <a:gd name="T40" fmla="*/ 2 w 70"/>
                  <a:gd name="T41" fmla="*/ 14 h 36"/>
                  <a:gd name="T42" fmla="*/ 0 w 70"/>
                  <a:gd name="T43" fmla="*/ 8 h 36"/>
                  <a:gd name="T44" fmla="*/ 2 w 70"/>
                  <a:gd name="T45" fmla="*/ 2 h 36"/>
                  <a:gd name="T46" fmla="*/ 4 w 70"/>
                  <a:gd name="T47" fmla="*/ 2 h 36"/>
                  <a:gd name="T48" fmla="*/ 8 w 70"/>
                  <a:gd name="T49" fmla="*/ 0 h 36"/>
                  <a:gd name="T50" fmla="*/ 8 w 70"/>
                  <a:gd name="T51" fmla="*/ 0 h 36"/>
                  <a:gd name="T52" fmla="*/ 24 w 70"/>
                  <a:gd name="T53" fmla="*/ 2 h 36"/>
                  <a:gd name="T54" fmla="*/ 36 w 70"/>
                  <a:gd name="T55" fmla="*/ 6 h 36"/>
                  <a:gd name="T56" fmla="*/ 36 w 70"/>
                  <a:gd name="T57" fmla="*/ 6 h 36"/>
                  <a:gd name="T58" fmla="*/ 44 w 70"/>
                  <a:gd name="T59" fmla="*/ 10 h 36"/>
                  <a:gd name="T60" fmla="*/ 44 w 70"/>
                  <a:gd name="T61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0" h="36">
                    <a:moveTo>
                      <a:pt x="44" y="10"/>
                    </a:moveTo>
                    <a:lnTo>
                      <a:pt x="44" y="10"/>
                    </a:lnTo>
                    <a:lnTo>
                      <a:pt x="56" y="14"/>
                    </a:lnTo>
                    <a:lnTo>
                      <a:pt x="64" y="18"/>
                    </a:lnTo>
                    <a:lnTo>
                      <a:pt x="68" y="20"/>
                    </a:lnTo>
                    <a:lnTo>
                      <a:pt x="70" y="24"/>
                    </a:lnTo>
                    <a:lnTo>
                      <a:pt x="70" y="24"/>
                    </a:lnTo>
                    <a:lnTo>
                      <a:pt x="70" y="30"/>
                    </a:lnTo>
                    <a:lnTo>
                      <a:pt x="68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0" y="30"/>
                    </a:lnTo>
                    <a:lnTo>
                      <a:pt x="40" y="26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12" y="20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8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24" y="2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44" y="10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8" name="Freeform 185"/>
              <p:cNvSpPr>
                <a:spLocks/>
              </p:cNvSpPr>
              <p:nvPr/>
            </p:nvSpPr>
            <p:spPr bwMode="auto">
              <a:xfrm>
                <a:off x="6221413" y="2824163"/>
                <a:ext cx="139700" cy="69850"/>
              </a:xfrm>
              <a:custGeom>
                <a:avLst/>
                <a:gdLst>
                  <a:gd name="T0" fmla="*/ 62 w 88"/>
                  <a:gd name="T1" fmla="*/ 20 h 44"/>
                  <a:gd name="T2" fmla="*/ 62 w 88"/>
                  <a:gd name="T3" fmla="*/ 20 h 44"/>
                  <a:gd name="T4" fmla="*/ 74 w 88"/>
                  <a:gd name="T5" fmla="*/ 22 h 44"/>
                  <a:gd name="T6" fmla="*/ 82 w 88"/>
                  <a:gd name="T7" fmla="*/ 24 h 44"/>
                  <a:gd name="T8" fmla="*/ 86 w 88"/>
                  <a:gd name="T9" fmla="*/ 28 h 44"/>
                  <a:gd name="T10" fmla="*/ 88 w 88"/>
                  <a:gd name="T11" fmla="*/ 32 h 44"/>
                  <a:gd name="T12" fmla="*/ 88 w 88"/>
                  <a:gd name="T13" fmla="*/ 32 h 44"/>
                  <a:gd name="T14" fmla="*/ 86 w 88"/>
                  <a:gd name="T15" fmla="*/ 36 h 44"/>
                  <a:gd name="T16" fmla="*/ 82 w 88"/>
                  <a:gd name="T17" fmla="*/ 40 h 44"/>
                  <a:gd name="T18" fmla="*/ 76 w 88"/>
                  <a:gd name="T19" fmla="*/ 40 h 44"/>
                  <a:gd name="T20" fmla="*/ 76 w 88"/>
                  <a:gd name="T21" fmla="*/ 40 h 44"/>
                  <a:gd name="T22" fmla="*/ 70 w 88"/>
                  <a:gd name="T23" fmla="*/ 40 h 44"/>
                  <a:gd name="T24" fmla="*/ 66 w 88"/>
                  <a:gd name="T25" fmla="*/ 42 h 44"/>
                  <a:gd name="T26" fmla="*/ 60 w 88"/>
                  <a:gd name="T27" fmla="*/ 44 h 44"/>
                  <a:gd name="T28" fmla="*/ 60 w 88"/>
                  <a:gd name="T29" fmla="*/ 44 h 44"/>
                  <a:gd name="T30" fmla="*/ 48 w 88"/>
                  <a:gd name="T31" fmla="*/ 44 h 44"/>
                  <a:gd name="T32" fmla="*/ 40 w 88"/>
                  <a:gd name="T33" fmla="*/ 42 h 44"/>
                  <a:gd name="T34" fmla="*/ 36 w 88"/>
                  <a:gd name="T35" fmla="*/ 40 h 44"/>
                  <a:gd name="T36" fmla="*/ 36 w 88"/>
                  <a:gd name="T37" fmla="*/ 40 h 44"/>
                  <a:gd name="T38" fmla="*/ 32 w 88"/>
                  <a:gd name="T39" fmla="*/ 36 h 44"/>
                  <a:gd name="T40" fmla="*/ 26 w 88"/>
                  <a:gd name="T41" fmla="*/ 34 h 44"/>
                  <a:gd name="T42" fmla="*/ 16 w 88"/>
                  <a:gd name="T43" fmla="*/ 32 h 44"/>
                  <a:gd name="T44" fmla="*/ 16 w 88"/>
                  <a:gd name="T45" fmla="*/ 32 h 44"/>
                  <a:gd name="T46" fmla="*/ 12 w 88"/>
                  <a:gd name="T47" fmla="*/ 28 h 44"/>
                  <a:gd name="T48" fmla="*/ 6 w 88"/>
                  <a:gd name="T49" fmla="*/ 18 h 44"/>
                  <a:gd name="T50" fmla="*/ 6 w 88"/>
                  <a:gd name="T51" fmla="*/ 18 h 44"/>
                  <a:gd name="T52" fmla="*/ 0 w 88"/>
                  <a:gd name="T53" fmla="*/ 6 h 44"/>
                  <a:gd name="T54" fmla="*/ 0 w 88"/>
                  <a:gd name="T55" fmla="*/ 2 h 44"/>
                  <a:gd name="T56" fmla="*/ 6 w 88"/>
                  <a:gd name="T57" fmla="*/ 0 h 44"/>
                  <a:gd name="T58" fmla="*/ 6 w 88"/>
                  <a:gd name="T59" fmla="*/ 0 h 44"/>
                  <a:gd name="T60" fmla="*/ 14 w 88"/>
                  <a:gd name="T61" fmla="*/ 0 h 44"/>
                  <a:gd name="T62" fmla="*/ 20 w 88"/>
                  <a:gd name="T63" fmla="*/ 2 h 44"/>
                  <a:gd name="T64" fmla="*/ 28 w 88"/>
                  <a:gd name="T65" fmla="*/ 6 h 44"/>
                  <a:gd name="T66" fmla="*/ 28 w 88"/>
                  <a:gd name="T67" fmla="*/ 6 h 44"/>
                  <a:gd name="T68" fmla="*/ 32 w 88"/>
                  <a:gd name="T69" fmla="*/ 8 h 44"/>
                  <a:gd name="T70" fmla="*/ 36 w 88"/>
                  <a:gd name="T71" fmla="*/ 10 h 44"/>
                  <a:gd name="T72" fmla="*/ 44 w 88"/>
                  <a:gd name="T73" fmla="*/ 12 h 44"/>
                  <a:gd name="T74" fmla="*/ 44 w 88"/>
                  <a:gd name="T75" fmla="*/ 12 h 44"/>
                  <a:gd name="T76" fmla="*/ 54 w 88"/>
                  <a:gd name="T77" fmla="*/ 16 h 44"/>
                  <a:gd name="T78" fmla="*/ 62 w 88"/>
                  <a:gd name="T7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8" h="44">
                    <a:moveTo>
                      <a:pt x="62" y="20"/>
                    </a:moveTo>
                    <a:lnTo>
                      <a:pt x="62" y="20"/>
                    </a:lnTo>
                    <a:lnTo>
                      <a:pt x="74" y="22"/>
                    </a:lnTo>
                    <a:lnTo>
                      <a:pt x="82" y="24"/>
                    </a:lnTo>
                    <a:lnTo>
                      <a:pt x="86" y="28"/>
                    </a:lnTo>
                    <a:lnTo>
                      <a:pt x="88" y="32"/>
                    </a:lnTo>
                    <a:lnTo>
                      <a:pt x="88" y="32"/>
                    </a:lnTo>
                    <a:lnTo>
                      <a:pt x="86" y="36"/>
                    </a:lnTo>
                    <a:lnTo>
                      <a:pt x="82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0" y="40"/>
                    </a:lnTo>
                    <a:lnTo>
                      <a:pt x="66" y="42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48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0" y="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2" y="8"/>
                    </a:lnTo>
                    <a:lnTo>
                      <a:pt x="36" y="10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54" y="16"/>
                    </a:lnTo>
                    <a:lnTo>
                      <a:pt x="62" y="2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9" name="Freeform 186"/>
              <p:cNvSpPr>
                <a:spLocks/>
              </p:cNvSpPr>
              <p:nvPr/>
            </p:nvSpPr>
            <p:spPr bwMode="auto">
              <a:xfrm>
                <a:off x="6221413" y="2824163"/>
                <a:ext cx="139700" cy="69850"/>
              </a:xfrm>
              <a:custGeom>
                <a:avLst/>
                <a:gdLst>
                  <a:gd name="T0" fmla="*/ 62 w 88"/>
                  <a:gd name="T1" fmla="*/ 20 h 44"/>
                  <a:gd name="T2" fmla="*/ 62 w 88"/>
                  <a:gd name="T3" fmla="*/ 20 h 44"/>
                  <a:gd name="T4" fmla="*/ 74 w 88"/>
                  <a:gd name="T5" fmla="*/ 22 h 44"/>
                  <a:gd name="T6" fmla="*/ 82 w 88"/>
                  <a:gd name="T7" fmla="*/ 24 h 44"/>
                  <a:gd name="T8" fmla="*/ 86 w 88"/>
                  <a:gd name="T9" fmla="*/ 28 h 44"/>
                  <a:gd name="T10" fmla="*/ 88 w 88"/>
                  <a:gd name="T11" fmla="*/ 32 h 44"/>
                  <a:gd name="T12" fmla="*/ 88 w 88"/>
                  <a:gd name="T13" fmla="*/ 32 h 44"/>
                  <a:gd name="T14" fmla="*/ 86 w 88"/>
                  <a:gd name="T15" fmla="*/ 36 h 44"/>
                  <a:gd name="T16" fmla="*/ 82 w 88"/>
                  <a:gd name="T17" fmla="*/ 40 h 44"/>
                  <a:gd name="T18" fmla="*/ 76 w 88"/>
                  <a:gd name="T19" fmla="*/ 40 h 44"/>
                  <a:gd name="T20" fmla="*/ 76 w 88"/>
                  <a:gd name="T21" fmla="*/ 40 h 44"/>
                  <a:gd name="T22" fmla="*/ 70 w 88"/>
                  <a:gd name="T23" fmla="*/ 40 h 44"/>
                  <a:gd name="T24" fmla="*/ 66 w 88"/>
                  <a:gd name="T25" fmla="*/ 42 h 44"/>
                  <a:gd name="T26" fmla="*/ 60 w 88"/>
                  <a:gd name="T27" fmla="*/ 44 h 44"/>
                  <a:gd name="T28" fmla="*/ 60 w 88"/>
                  <a:gd name="T29" fmla="*/ 44 h 44"/>
                  <a:gd name="T30" fmla="*/ 48 w 88"/>
                  <a:gd name="T31" fmla="*/ 44 h 44"/>
                  <a:gd name="T32" fmla="*/ 40 w 88"/>
                  <a:gd name="T33" fmla="*/ 42 h 44"/>
                  <a:gd name="T34" fmla="*/ 36 w 88"/>
                  <a:gd name="T35" fmla="*/ 40 h 44"/>
                  <a:gd name="T36" fmla="*/ 36 w 88"/>
                  <a:gd name="T37" fmla="*/ 40 h 44"/>
                  <a:gd name="T38" fmla="*/ 32 w 88"/>
                  <a:gd name="T39" fmla="*/ 36 h 44"/>
                  <a:gd name="T40" fmla="*/ 26 w 88"/>
                  <a:gd name="T41" fmla="*/ 34 h 44"/>
                  <a:gd name="T42" fmla="*/ 16 w 88"/>
                  <a:gd name="T43" fmla="*/ 32 h 44"/>
                  <a:gd name="T44" fmla="*/ 16 w 88"/>
                  <a:gd name="T45" fmla="*/ 32 h 44"/>
                  <a:gd name="T46" fmla="*/ 12 w 88"/>
                  <a:gd name="T47" fmla="*/ 28 h 44"/>
                  <a:gd name="T48" fmla="*/ 6 w 88"/>
                  <a:gd name="T49" fmla="*/ 18 h 44"/>
                  <a:gd name="T50" fmla="*/ 6 w 88"/>
                  <a:gd name="T51" fmla="*/ 18 h 44"/>
                  <a:gd name="T52" fmla="*/ 0 w 88"/>
                  <a:gd name="T53" fmla="*/ 6 h 44"/>
                  <a:gd name="T54" fmla="*/ 0 w 88"/>
                  <a:gd name="T55" fmla="*/ 2 h 44"/>
                  <a:gd name="T56" fmla="*/ 6 w 88"/>
                  <a:gd name="T57" fmla="*/ 0 h 44"/>
                  <a:gd name="T58" fmla="*/ 6 w 88"/>
                  <a:gd name="T59" fmla="*/ 0 h 44"/>
                  <a:gd name="T60" fmla="*/ 14 w 88"/>
                  <a:gd name="T61" fmla="*/ 0 h 44"/>
                  <a:gd name="T62" fmla="*/ 20 w 88"/>
                  <a:gd name="T63" fmla="*/ 2 h 44"/>
                  <a:gd name="T64" fmla="*/ 28 w 88"/>
                  <a:gd name="T65" fmla="*/ 6 h 44"/>
                  <a:gd name="T66" fmla="*/ 28 w 88"/>
                  <a:gd name="T67" fmla="*/ 6 h 44"/>
                  <a:gd name="T68" fmla="*/ 32 w 88"/>
                  <a:gd name="T69" fmla="*/ 8 h 44"/>
                  <a:gd name="T70" fmla="*/ 36 w 88"/>
                  <a:gd name="T71" fmla="*/ 10 h 44"/>
                  <a:gd name="T72" fmla="*/ 44 w 88"/>
                  <a:gd name="T73" fmla="*/ 12 h 44"/>
                  <a:gd name="T74" fmla="*/ 44 w 88"/>
                  <a:gd name="T75" fmla="*/ 12 h 44"/>
                  <a:gd name="T76" fmla="*/ 54 w 88"/>
                  <a:gd name="T77" fmla="*/ 16 h 44"/>
                  <a:gd name="T78" fmla="*/ 62 w 88"/>
                  <a:gd name="T7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8" h="44">
                    <a:moveTo>
                      <a:pt x="62" y="20"/>
                    </a:moveTo>
                    <a:lnTo>
                      <a:pt x="62" y="20"/>
                    </a:lnTo>
                    <a:lnTo>
                      <a:pt x="74" y="22"/>
                    </a:lnTo>
                    <a:lnTo>
                      <a:pt x="82" y="24"/>
                    </a:lnTo>
                    <a:lnTo>
                      <a:pt x="86" y="28"/>
                    </a:lnTo>
                    <a:lnTo>
                      <a:pt x="88" y="32"/>
                    </a:lnTo>
                    <a:lnTo>
                      <a:pt x="88" y="32"/>
                    </a:lnTo>
                    <a:lnTo>
                      <a:pt x="86" y="36"/>
                    </a:lnTo>
                    <a:lnTo>
                      <a:pt x="82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0" y="40"/>
                    </a:lnTo>
                    <a:lnTo>
                      <a:pt x="66" y="42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48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0" y="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2" y="8"/>
                    </a:lnTo>
                    <a:lnTo>
                      <a:pt x="36" y="10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54" y="16"/>
                    </a:lnTo>
                    <a:lnTo>
                      <a:pt x="62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0" name="Freeform 187"/>
              <p:cNvSpPr>
                <a:spLocks/>
              </p:cNvSpPr>
              <p:nvPr/>
            </p:nvSpPr>
            <p:spPr bwMode="auto">
              <a:xfrm>
                <a:off x="6253163" y="2909888"/>
                <a:ext cx="149225" cy="53975"/>
              </a:xfrm>
              <a:custGeom>
                <a:avLst/>
                <a:gdLst>
                  <a:gd name="T0" fmla="*/ 64 w 94"/>
                  <a:gd name="T1" fmla="*/ 8 h 34"/>
                  <a:gd name="T2" fmla="*/ 64 w 94"/>
                  <a:gd name="T3" fmla="*/ 8 h 34"/>
                  <a:gd name="T4" fmla="*/ 74 w 94"/>
                  <a:gd name="T5" fmla="*/ 10 h 34"/>
                  <a:gd name="T6" fmla="*/ 82 w 94"/>
                  <a:gd name="T7" fmla="*/ 12 h 34"/>
                  <a:gd name="T8" fmla="*/ 84 w 94"/>
                  <a:gd name="T9" fmla="*/ 14 h 34"/>
                  <a:gd name="T10" fmla="*/ 88 w 94"/>
                  <a:gd name="T11" fmla="*/ 18 h 34"/>
                  <a:gd name="T12" fmla="*/ 88 w 94"/>
                  <a:gd name="T13" fmla="*/ 18 h 34"/>
                  <a:gd name="T14" fmla="*/ 90 w 94"/>
                  <a:gd name="T15" fmla="*/ 20 h 34"/>
                  <a:gd name="T16" fmla="*/ 92 w 94"/>
                  <a:gd name="T17" fmla="*/ 28 h 34"/>
                  <a:gd name="T18" fmla="*/ 94 w 94"/>
                  <a:gd name="T19" fmla="*/ 30 h 34"/>
                  <a:gd name="T20" fmla="*/ 92 w 94"/>
                  <a:gd name="T21" fmla="*/ 34 h 34"/>
                  <a:gd name="T22" fmla="*/ 88 w 94"/>
                  <a:gd name="T23" fmla="*/ 34 h 34"/>
                  <a:gd name="T24" fmla="*/ 82 w 94"/>
                  <a:gd name="T25" fmla="*/ 34 h 34"/>
                  <a:gd name="T26" fmla="*/ 82 w 94"/>
                  <a:gd name="T27" fmla="*/ 34 h 34"/>
                  <a:gd name="T28" fmla="*/ 72 w 94"/>
                  <a:gd name="T29" fmla="*/ 34 h 34"/>
                  <a:gd name="T30" fmla="*/ 64 w 94"/>
                  <a:gd name="T31" fmla="*/ 34 h 34"/>
                  <a:gd name="T32" fmla="*/ 58 w 94"/>
                  <a:gd name="T33" fmla="*/ 34 h 34"/>
                  <a:gd name="T34" fmla="*/ 58 w 94"/>
                  <a:gd name="T35" fmla="*/ 34 h 34"/>
                  <a:gd name="T36" fmla="*/ 54 w 94"/>
                  <a:gd name="T37" fmla="*/ 34 h 34"/>
                  <a:gd name="T38" fmla="*/ 50 w 94"/>
                  <a:gd name="T39" fmla="*/ 34 h 34"/>
                  <a:gd name="T40" fmla="*/ 44 w 94"/>
                  <a:gd name="T41" fmla="*/ 32 h 34"/>
                  <a:gd name="T42" fmla="*/ 44 w 94"/>
                  <a:gd name="T43" fmla="*/ 32 h 34"/>
                  <a:gd name="T44" fmla="*/ 38 w 94"/>
                  <a:gd name="T45" fmla="*/ 32 h 34"/>
                  <a:gd name="T46" fmla="*/ 30 w 94"/>
                  <a:gd name="T47" fmla="*/ 34 h 34"/>
                  <a:gd name="T48" fmla="*/ 30 w 94"/>
                  <a:gd name="T49" fmla="*/ 34 h 34"/>
                  <a:gd name="T50" fmla="*/ 26 w 94"/>
                  <a:gd name="T51" fmla="*/ 34 h 34"/>
                  <a:gd name="T52" fmla="*/ 22 w 94"/>
                  <a:gd name="T53" fmla="*/ 34 h 34"/>
                  <a:gd name="T54" fmla="*/ 16 w 94"/>
                  <a:gd name="T55" fmla="*/ 32 h 34"/>
                  <a:gd name="T56" fmla="*/ 12 w 94"/>
                  <a:gd name="T57" fmla="*/ 28 h 34"/>
                  <a:gd name="T58" fmla="*/ 12 w 94"/>
                  <a:gd name="T59" fmla="*/ 28 h 34"/>
                  <a:gd name="T60" fmla="*/ 0 w 94"/>
                  <a:gd name="T61" fmla="*/ 6 h 34"/>
                  <a:gd name="T62" fmla="*/ 0 w 94"/>
                  <a:gd name="T63" fmla="*/ 6 h 34"/>
                  <a:gd name="T64" fmla="*/ 0 w 94"/>
                  <a:gd name="T65" fmla="*/ 6 h 34"/>
                  <a:gd name="T66" fmla="*/ 2 w 94"/>
                  <a:gd name="T67" fmla="*/ 2 h 34"/>
                  <a:gd name="T68" fmla="*/ 6 w 94"/>
                  <a:gd name="T69" fmla="*/ 0 h 34"/>
                  <a:gd name="T70" fmla="*/ 14 w 94"/>
                  <a:gd name="T71" fmla="*/ 2 h 34"/>
                  <a:gd name="T72" fmla="*/ 14 w 94"/>
                  <a:gd name="T73" fmla="*/ 2 h 34"/>
                  <a:gd name="T74" fmla="*/ 28 w 94"/>
                  <a:gd name="T75" fmla="*/ 2 h 34"/>
                  <a:gd name="T76" fmla="*/ 28 w 94"/>
                  <a:gd name="T77" fmla="*/ 2 h 34"/>
                  <a:gd name="T78" fmla="*/ 32 w 94"/>
                  <a:gd name="T79" fmla="*/ 4 h 34"/>
                  <a:gd name="T80" fmla="*/ 38 w 94"/>
                  <a:gd name="T81" fmla="*/ 6 h 34"/>
                  <a:gd name="T82" fmla="*/ 38 w 94"/>
                  <a:gd name="T83" fmla="*/ 6 h 34"/>
                  <a:gd name="T84" fmla="*/ 44 w 94"/>
                  <a:gd name="T85" fmla="*/ 8 h 34"/>
                  <a:gd name="T86" fmla="*/ 52 w 94"/>
                  <a:gd name="T87" fmla="*/ 10 h 34"/>
                  <a:gd name="T88" fmla="*/ 64 w 94"/>
                  <a:gd name="T8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4" h="34">
                    <a:moveTo>
                      <a:pt x="64" y="8"/>
                    </a:moveTo>
                    <a:lnTo>
                      <a:pt x="64" y="8"/>
                    </a:lnTo>
                    <a:lnTo>
                      <a:pt x="74" y="10"/>
                    </a:lnTo>
                    <a:lnTo>
                      <a:pt x="82" y="12"/>
                    </a:lnTo>
                    <a:lnTo>
                      <a:pt x="84" y="14"/>
                    </a:lnTo>
                    <a:lnTo>
                      <a:pt x="88" y="18"/>
                    </a:lnTo>
                    <a:lnTo>
                      <a:pt x="88" y="18"/>
                    </a:lnTo>
                    <a:lnTo>
                      <a:pt x="90" y="20"/>
                    </a:lnTo>
                    <a:lnTo>
                      <a:pt x="92" y="28"/>
                    </a:lnTo>
                    <a:lnTo>
                      <a:pt x="94" y="30"/>
                    </a:lnTo>
                    <a:lnTo>
                      <a:pt x="92" y="34"/>
                    </a:lnTo>
                    <a:lnTo>
                      <a:pt x="88" y="34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72" y="34"/>
                    </a:lnTo>
                    <a:lnTo>
                      <a:pt x="64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4" y="34"/>
                    </a:lnTo>
                    <a:lnTo>
                      <a:pt x="50" y="34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8" y="32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44" y="8"/>
                    </a:lnTo>
                    <a:lnTo>
                      <a:pt x="52" y="10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1" name="Freeform 188"/>
              <p:cNvSpPr>
                <a:spLocks/>
              </p:cNvSpPr>
              <p:nvPr/>
            </p:nvSpPr>
            <p:spPr bwMode="auto">
              <a:xfrm>
                <a:off x="6253163" y="2909888"/>
                <a:ext cx="149225" cy="53975"/>
              </a:xfrm>
              <a:custGeom>
                <a:avLst/>
                <a:gdLst>
                  <a:gd name="T0" fmla="*/ 64 w 94"/>
                  <a:gd name="T1" fmla="*/ 8 h 34"/>
                  <a:gd name="T2" fmla="*/ 64 w 94"/>
                  <a:gd name="T3" fmla="*/ 8 h 34"/>
                  <a:gd name="T4" fmla="*/ 74 w 94"/>
                  <a:gd name="T5" fmla="*/ 10 h 34"/>
                  <a:gd name="T6" fmla="*/ 82 w 94"/>
                  <a:gd name="T7" fmla="*/ 12 h 34"/>
                  <a:gd name="T8" fmla="*/ 84 w 94"/>
                  <a:gd name="T9" fmla="*/ 14 h 34"/>
                  <a:gd name="T10" fmla="*/ 88 w 94"/>
                  <a:gd name="T11" fmla="*/ 18 h 34"/>
                  <a:gd name="T12" fmla="*/ 88 w 94"/>
                  <a:gd name="T13" fmla="*/ 18 h 34"/>
                  <a:gd name="T14" fmla="*/ 90 w 94"/>
                  <a:gd name="T15" fmla="*/ 20 h 34"/>
                  <a:gd name="T16" fmla="*/ 92 w 94"/>
                  <a:gd name="T17" fmla="*/ 28 h 34"/>
                  <a:gd name="T18" fmla="*/ 94 w 94"/>
                  <a:gd name="T19" fmla="*/ 30 h 34"/>
                  <a:gd name="T20" fmla="*/ 92 w 94"/>
                  <a:gd name="T21" fmla="*/ 34 h 34"/>
                  <a:gd name="T22" fmla="*/ 88 w 94"/>
                  <a:gd name="T23" fmla="*/ 34 h 34"/>
                  <a:gd name="T24" fmla="*/ 82 w 94"/>
                  <a:gd name="T25" fmla="*/ 34 h 34"/>
                  <a:gd name="T26" fmla="*/ 82 w 94"/>
                  <a:gd name="T27" fmla="*/ 34 h 34"/>
                  <a:gd name="T28" fmla="*/ 72 w 94"/>
                  <a:gd name="T29" fmla="*/ 34 h 34"/>
                  <a:gd name="T30" fmla="*/ 64 w 94"/>
                  <a:gd name="T31" fmla="*/ 34 h 34"/>
                  <a:gd name="T32" fmla="*/ 58 w 94"/>
                  <a:gd name="T33" fmla="*/ 34 h 34"/>
                  <a:gd name="T34" fmla="*/ 58 w 94"/>
                  <a:gd name="T35" fmla="*/ 34 h 34"/>
                  <a:gd name="T36" fmla="*/ 54 w 94"/>
                  <a:gd name="T37" fmla="*/ 34 h 34"/>
                  <a:gd name="T38" fmla="*/ 50 w 94"/>
                  <a:gd name="T39" fmla="*/ 34 h 34"/>
                  <a:gd name="T40" fmla="*/ 44 w 94"/>
                  <a:gd name="T41" fmla="*/ 32 h 34"/>
                  <a:gd name="T42" fmla="*/ 44 w 94"/>
                  <a:gd name="T43" fmla="*/ 32 h 34"/>
                  <a:gd name="T44" fmla="*/ 38 w 94"/>
                  <a:gd name="T45" fmla="*/ 32 h 34"/>
                  <a:gd name="T46" fmla="*/ 30 w 94"/>
                  <a:gd name="T47" fmla="*/ 34 h 34"/>
                  <a:gd name="T48" fmla="*/ 30 w 94"/>
                  <a:gd name="T49" fmla="*/ 34 h 34"/>
                  <a:gd name="T50" fmla="*/ 26 w 94"/>
                  <a:gd name="T51" fmla="*/ 34 h 34"/>
                  <a:gd name="T52" fmla="*/ 22 w 94"/>
                  <a:gd name="T53" fmla="*/ 34 h 34"/>
                  <a:gd name="T54" fmla="*/ 16 w 94"/>
                  <a:gd name="T55" fmla="*/ 32 h 34"/>
                  <a:gd name="T56" fmla="*/ 12 w 94"/>
                  <a:gd name="T57" fmla="*/ 28 h 34"/>
                  <a:gd name="T58" fmla="*/ 12 w 94"/>
                  <a:gd name="T59" fmla="*/ 28 h 34"/>
                  <a:gd name="T60" fmla="*/ 0 w 94"/>
                  <a:gd name="T61" fmla="*/ 6 h 34"/>
                  <a:gd name="T62" fmla="*/ 0 w 94"/>
                  <a:gd name="T63" fmla="*/ 6 h 34"/>
                  <a:gd name="T64" fmla="*/ 0 w 94"/>
                  <a:gd name="T65" fmla="*/ 6 h 34"/>
                  <a:gd name="T66" fmla="*/ 2 w 94"/>
                  <a:gd name="T67" fmla="*/ 2 h 34"/>
                  <a:gd name="T68" fmla="*/ 6 w 94"/>
                  <a:gd name="T69" fmla="*/ 0 h 34"/>
                  <a:gd name="T70" fmla="*/ 14 w 94"/>
                  <a:gd name="T71" fmla="*/ 2 h 34"/>
                  <a:gd name="T72" fmla="*/ 14 w 94"/>
                  <a:gd name="T73" fmla="*/ 2 h 34"/>
                  <a:gd name="T74" fmla="*/ 28 w 94"/>
                  <a:gd name="T75" fmla="*/ 2 h 34"/>
                  <a:gd name="T76" fmla="*/ 28 w 94"/>
                  <a:gd name="T77" fmla="*/ 2 h 34"/>
                  <a:gd name="T78" fmla="*/ 32 w 94"/>
                  <a:gd name="T79" fmla="*/ 4 h 34"/>
                  <a:gd name="T80" fmla="*/ 38 w 94"/>
                  <a:gd name="T81" fmla="*/ 6 h 34"/>
                  <a:gd name="T82" fmla="*/ 38 w 94"/>
                  <a:gd name="T83" fmla="*/ 6 h 34"/>
                  <a:gd name="T84" fmla="*/ 44 w 94"/>
                  <a:gd name="T85" fmla="*/ 8 h 34"/>
                  <a:gd name="T86" fmla="*/ 52 w 94"/>
                  <a:gd name="T87" fmla="*/ 10 h 34"/>
                  <a:gd name="T88" fmla="*/ 64 w 94"/>
                  <a:gd name="T8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4" h="34">
                    <a:moveTo>
                      <a:pt x="64" y="8"/>
                    </a:moveTo>
                    <a:lnTo>
                      <a:pt x="64" y="8"/>
                    </a:lnTo>
                    <a:lnTo>
                      <a:pt x="74" y="10"/>
                    </a:lnTo>
                    <a:lnTo>
                      <a:pt x="82" y="12"/>
                    </a:lnTo>
                    <a:lnTo>
                      <a:pt x="84" y="14"/>
                    </a:lnTo>
                    <a:lnTo>
                      <a:pt x="88" y="18"/>
                    </a:lnTo>
                    <a:lnTo>
                      <a:pt x="88" y="18"/>
                    </a:lnTo>
                    <a:lnTo>
                      <a:pt x="90" y="20"/>
                    </a:lnTo>
                    <a:lnTo>
                      <a:pt x="92" y="28"/>
                    </a:lnTo>
                    <a:lnTo>
                      <a:pt x="94" y="30"/>
                    </a:lnTo>
                    <a:lnTo>
                      <a:pt x="92" y="34"/>
                    </a:lnTo>
                    <a:lnTo>
                      <a:pt x="88" y="34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72" y="34"/>
                    </a:lnTo>
                    <a:lnTo>
                      <a:pt x="64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4" y="34"/>
                    </a:lnTo>
                    <a:lnTo>
                      <a:pt x="50" y="34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38" y="32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6" y="34"/>
                    </a:lnTo>
                    <a:lnTo>
                      <a:pt x="22" y="34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44" y="8"/>
                    </a:lnTo>
                    <a:lnTo>
                      <a:pt x="52" y="10"/>
                    </a:lnTo>
                    <a:lnTo>
                      <a:pt x="64" y="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2" name="Freeform 189"/>
              <p:cNvSpPr>
                <a:spLocks/>
              </p:cNvSpPr>
              <p:nvPr/>
            </p:nvSpPr>
            <p:spPr bwMode="auto">
              <a:xfrm>
                <a:off x="6288088" y="2979738"/>
                <a:ext cx="146050" cy="76200"/>
              </a:xfrm>
              <a:custGeom>
                <a:avLst/>
                <a:gdLst>
                  <a:gd name="T0" fmla="*/ 64 w 92"/>
                  <a:gd name="T1" fmla="*/ 18 h 48"/>
                  <a:gd name="T2" fmla="*/ 64 w 92"/>
                  <a:gd name="T3" fmla="*/ 18 h 48"/>
                  <a:gd name="T4" fmla="*/ 74 w 92"/>
                  <a:gd name="T5" fmla="*/ 20 h 48"/>
                  <a:gd name="T6" fmla="*/ 82 w 92"/>
                  <a:gd name="T7" fmla="*/ 22 h 48"/>
                  <a:gd name="T8" fmla="*/ 84 w 92"/>
                  <a:gd name="T9" fmla="*/ 24 h 48"/>
                  <a:gd name="T10" fmla="*/ 88 w 92"/>
                  <a:gd name="T11" fmla="*/ 26 h 48"/>
                  <a:gd name="T12" fmla="*/ 88 w 92"/>
                  <a:gd name="T13" fmla="*/ 26 h 48"/>
                  <a:gd name="T14" fmla="*/ 92 w 92"/>
                  <a:gd name="T15" fmla="*/ 40 h 48"/>
                  <a:gd name="T16" fmla="*/ 92 w 92"/>
                  <a:gd name="T17" fmla="*/ 46 h 48"/>
                  <a:gd name="T18" fmla="*/ 92 w 92"/>
                  <a:gd name="T19" fmla="*/ 46 h 48"/>
                  <a:gd name="T20" fmla="*/ 92 w 92"/>
                  <a:gd name="T21" fmla="*/ 48 h 48"/>
                  <a:gd name="T22" fmla="*/ 88 w 92"/>
                  <a:gd name="T23" fmla="*/ 46 h 48"/>
                  <a:gd name="T24" fmla="*/ 88 w 92"/>
                  <a:gd name="T25" fmla="*/ 46 h 48"/>
                  <a:gd name="T26" fmla="*/ 76 w 92"/>
                  <a:gd name="T27" fmla="*/ 44 h 48"/>
                  <a:gd name="T28" fmla="*/ 66 w 92"/>
                  <a:gd name="T29" fmla="*/ 42 h 48"/>
                  <a:gd name="T30" fmla="*/ 66 w 92"/>
                  <a:gd name="T31" fmla="*/ 42 h 48"/>
                  <a:gd name="T32" fmla="*/ 54 w 92"/>
                  <a:gd name="T33" fmla="*/ 40 h 48"/>
                  <a:gd name="T34" fmla="*/ 40 w 92"/>
                  <a:gd name="T35" fmla="*/ 38 h 48"/>
                  <a:gd name="T36" fmla="*/ 40 w 92"/>
                  <a:gd name="T37" fmla="*/ 38 h 48"/>
                  <a:gd name="T38" fmla="*/ 30 w 92"/>
                  <a:gd name="T39" fmla="*/ 42 h 48"/>
                  <a:gd name="T40" fmla="*/ 24 w 92"/>
                  <a:gd name="T41" fmla="*/ 44 h 48"/>
                  <a:gd name="T42" fmla="*/ 24 w 92"/>
                  <a:gd name="T43" fmla="*/ 44 h 48"/>
                  <a:gd name="T44" fmla="*/ 22 w 92"/>
                  <a:gd name="T45" fmla="*/ 44 h 48"/>
                  <a:gd name="T46" fmla="*/ 20 w 92"/>
                  <a:gd name="T47" fmla="*/ 44 h 48"/>
                  <a:gd name="T48" fmla="*/ 16 w 92"/>
                  <a:gd name="T49" fmla="*/ 42 h 48"/>
                  <a:gd name="T50" fmla="*/ 10 w 92"/>
                  <a:gd name="T51" fmla="*/ 30 h 48"/>
                  <a:gd name="T52" fmla="*/ 0 w 92"/>
                  <a:gd name="T53" fmla="*/ 6 h 48"/>
                  <a:gd name="T54" fmla="*/ 0 w 92"/>
                  <a:gd name="T55" fmla="*/ 6 h 48"/>
                  <a:gd name="T56" fmla="*/ 0 w 92"/>
                  <a:gd name="T57" fmla="*/ 4 h 48"/>
                  <a:gd name="T58" fmla="*/ 2 w 92"/>
                  <a:gd name="T59" fmla="*/ 2 h 48"/>
                  <a:gd name="T60" fmla="*/ 6 w 92"/>
                  <a:gd name="T61" fmla="*/ 0 h 48"/>
                  <a:gd name="T62" fmla="*/ 16 w 92"/>
                  <a:gd name="T63" fmla="*/ 2 h 48"/>
                  <a:gd name="T64" fmla="*/ 16 w 92"/>
                  <a:gd name="T65" fmla="*/ 2 h 48"/>
                  <a:gd name="T66" fmla="*/ 34 w 92"/>
                  <a:gd name="T67" fmla="*/ 4 h 48"/>
                  <a:gd name="T68" fmla="*/ 34 w 92"/>
                  <a:gd name="T69" fmla="*/ 4 h 48"/>
                  <a:gd name="T70" fmla="*/ 40 w 92"/>
                  <a:gd name="T71" fmla="*/ 4 h 48"/>
                  <a:gd name="T72" fmla="*/ 46 w 92"/>
                  <a:gd name="T73" fmla="*/ 8 h 48"/>
                  <a:gd name="T74" fmla="*/ 46 w 92"/>
                  <a:gd name="T75" fmla="*/ 8 h 48"/>
                  <a:gd name="T76" fmla="*/ 52 w 92"/>
                  <a:gd name="T77" fmla="*/ 14 h 48"/>
                  <a:gd name="T78" fmla="*/ 56 w 92"/>
                  <a:gd name="T79" fmla="*/ 18 h 48"/>
                  <a:gd name="T80" fmla="*/ 64 w 92"/>
                  <a:gd name="T8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8">
                    <a:moveTo>
                      <a:pt x="64" y="18"/>
                    </a:moveTo>
                    <a:lnTo>
                      <a:pt x="64" y="18"/>
                    </a:lnTo>
                    <a:lnTo>
                      <a:pt x="74" y="20"/>
                    </a:lnTo>
                    <a:lnTo>
                      <a:pt x="82" y="22"/>
                    </a:lnTo>
                    <a:lnTo>
                      <a:pt x="84" y="24"/>
                    </a:lnTo>
                    <a:lnTo>
                      <a:pt x="88" y="26"/>
                    </a:lnTo>
                    <a:lnTo>
                      <a:pt x="88" y="26"/>
                    </a:lnTo>
                    <a:lnTo>
                      <a:pt x="92" y="40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88" y="46"/>
                    </a:lnTo>
                    <a:lnTo>
                      <a:pt x="88" y="46"/>
                    </a:lnTo>
                    <a:lnTo>
                      <a:pt x="76" y="44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54" y="4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30" y="42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16" y="42"/>
                    </a:lnTo>
                    <a:lnTo>
                      <a:pt x="10" y="3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2" y="14"/>
                    </a:lnTo>
                    <a:lnTo>
                      <a:pt x="56" y="18"/>
                    </a:lnTo>
                    <a:lnTo>
                      <a:pt x="64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3" name="Freeform 190"/>
              <p:cNvSpPr>
                <a:spLocks/>
              </p:cNvSpPr>
              <p:nvPr/>
            </p:nvSpPr>
            <p:spPr bwMode="auto">
              <a:xfrm>
                <a:off x="6288088" y="2979738"/>
                <a:ext cx="146050" cy="76200"/>
              </a:xfrm>
              <a:custGeom>
                <a:avLst/>
                <a:gdLst>
                  <a:gd name="T0" fmla="*/ 64 w 92"/>
                  <a:gd name="T1" fmla="*/ 18 h 48"/>
                  <a:gd name="T2" fmla="*/ 64 w 92"/>
                  <a:gd name="T3" fmla="*/ 18 h 48"/>
                  <a:gd name="T4" fmla="*/ 74 w 92"/>
                  <a:gd name="T5" fmla="*/ 20 h 48"/>
                  <a:gd name="T6" fmla="*/ 82 w 92"/>
                  <a:gd name="T7" fmla="*/ 22 h 48"/>
                  <a:gd name="T8" fmla="*/ 84 w 92"/>
                  <a:gd name="T9" fmla="*/ 24 h 48"/>
                  <a:gd name="T10" fmla="*/ 88 w 92"/>
                  <a:gd name="T11" fmla="*/ 26 h 48"/>
                  <a:gd name="T12" fmla="*/ 88 w 92"/>
                  <a:gd name="T13" fmla="*/ 26 h 48"/>
                  <a:gd name="T14" fmla="*/ 92 w 92"/>
                  <a:gd name="T15" fmla="*/ 40 h 48"/>
                  <a:gd name="T16" fmla="*/ 92 w 92"/>
                  <a:gd name="T17" fmla="*/ 46 h 48"/>
                  <a:gd name="T18" fmla="*/ 92 w 92"/>
                  <a:gd name="T19" fmla="*/ 46 h 48"/>
                  <a:gd name="T20" fmla="*/ 92 w 92"/>
                  <a:gd name="T21" fmla="*/ 48 h 48"/>
                  <a:gd name="T22" fmla="*/ 88 w 92"/>
                  <a:gd name="T23" fmla="*/ 46 h 48"/>
                  <a:gd name="T24" fmla="*/ 88 w 92"/>
                  <a:gd name="T25" fmla="*/ 46 h 48"/>
                  <a:gd name="T26" fmla="*/ 76 w 92"/>
                  <a:gd name="T27" fmla="*/ 44 h 48"/>
                  <a:gd name="T28" fmla="*/ 66 w 92"/>
                  <a:gd name="T29" fmla="*/ 42 h 48"/>
                  <a:gd name="T30" fmla="*/ 66 w 92"/>
                  <a:gd name="T31" fmla="*/ 42 h 48"/>
                  <a:gd name="T32" fmla="*/ 54 w 92"/>
                  <a:gd name="T33" fmla="*/ 40 h 48"/>
                  <a:gd name="T34" fmla="*/ 40 w 92"/>
                  <a:gd name="T35" fmla="*/ 38 h 48"/>
                  <a:gd name="T36" fmla="*/ 40 w 92"/>
                  <a:gd name="T37" fmla="*/ 38 h 48"/>
                  <a:gd name="T38" fmla="*/ 30 w 92"/>
                  <a:gd name="T39" fmla="*/ 42 h 48"/>
                  <a:gd name="T40" fmla="*/ 24 w 92"/>
                  <a:gd name="T41" fmla="*/ 44 h 48"/>
                  <a:gd name="T42" fmla="*/ 24 w 92"/>
                  <a:gd name="T43" fmla="*/ 44 h 48"/>
                  <a:gd name="T44" fmla="*/ 22 w 92"/>
                  <a:gd name="T45" fmla="*/ 44 h 48"/>
                  <a:gd name="T46" fmla="*/ 20 w 92"/>
                  <a:gd name="T47" fmla="*/ 44 h 48"/>
                  <a:gd name="T48" fmla="*/ 16 w 92"/>
                  <a:gd name="T49" fmla="*/ 42 h 48"/>
                  <a:gd name="T50" fmla="*/ 10 w 92"/>
                  <a:gd name="T51" fmla="*/ 30 h 48"/>
                  <a:gd name="T52" fmla="*/ 0 w 92"/>
                  <a:gd name="T53" fmla="*/ 6 h 48"/>
                  <a:gd name="T54" fmla="*/ 0 w 92"/>
                  <a:gd name="T55" fmla="*/ 6 h 48"/>
                  <a:gd name="T56" fmla="*/ 0 w 92"/>
                  <a:gd name="T57" fmla="*/ 4 h 48"/>
                  <a:gd name="T58" fmla="*/ 2 w 92"/>
                  <a:gd name="T59" fmla="*/ 2 h 48"/>
                  <a:gd name="T60" fmla="*/ 6 w 92"/>
                  <a:gd name="T61" fmla="*/ 0 h 48"/>
                  <a:gd name="T62" fmla="*/ 16 w 92"/>
                  <a:gd name="T63" fmla="*/ 2 h 48"/>
                  <a:gd name="T64" fmla="*/ 16 w 92"/>
                  <a:gd name="T65" fmla="*/ 2 h 48"/>
                  <a:gd name="T66" fmla="*/ 34 w 92"/>
                  <a:gd name="T67" fmla="*/ 4 h 48"/>
                  <a:gd name="T68" fmla="*/ 34 w 92"/>
                  <a:gd name="T69" fmla="*/ 4 h 48"/>
                  <a:gd name="T70" fmla="*/ 40 w 92"/>
                  <a:gd name="T71" fmla="*/ 4 h 48"/>
                  <a:gd name="T72" fmla="*/ 46 w 92"/>
                  <a:gd name="T73" fmla="*/ 8 h 48"/>
                  <a:gd name="T74" fmla="*/ 46 w 92"/>
                  <a:gd name="T75" fmla="*/ 8 h 48"/>
                  <a:gd name="T76" fmla="*/ 52 w 92"/>
                  <a:gd name="T77" fmla="*/ 14 h 48"/>
                  <a:gd name="T78" fmla="*/ 56 w 92"/>
                  <a:gd name="T79" fmla="*/ 18 h 48"/>
                  <a:gd name="T80" fmla="*/ 64 w 92"/>
                  <a:gd name="T8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48">
                    <a:moveTo>
                      <a:pt x="64" y="18"/>
                    </a:moveTo>
                    <a:lnTo>
                      <a:pt x="64" y="18"/>
                    </a:lnTo>
                    <a:lnTo>
                      <a:pt x="74" y="20"/>
                    </a:lnTo>
                    <a:lnTo>
                      <a:pt x="82" y="22"/>
                    </a:lnTo>
                    <a:lnTo>
                      <a:pt x="84" y="24"/>
                    </a:lnTo>
                    <a:lnTo>
                      <a:pt x="88" y="26"/>
                    </a:lnTo>
                    <a:lnTo>
                      <a:pt x="88" y="26"/>
                    </a:lnTo>
                    <a:lnTo>
                      <a:pt x="92" y="40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88" y="46"/>
                    </a:lnTo>
                    <a:lnTo>
                      <a:pt x="88" y="46"/>
                    </a:lnTo>
                    <a:lnTo>
                      <a:pt x="76" y="44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54" y="4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30" y="42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16" y="42"/>
                    </a:lnTo>
                    <a:lnTo>
                      <a:pt x="10" y="3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52" y="14"/>
                    </a:lnTo>
                    <a:lnTo>
                      <a:pt x="56" y="18"/>
                    </a:lnTo>
                    <a:lnTo>
                      <a:pt x="64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4" name="Freeform 191"/>
              <p:cNvSpPr>
                <a:spLocks/>
              </p:cNvSpPr>
              <p:nvPr/>
            </p:nvSpPr>
            <p:spPr bwMode="auto">
              <a:xfrm>
                <a:off x="6329363" y="3055938"/>
                <a:ext cx="158750" cy="107950"/>
              </a:xfrm>
              <a:custGeom>
                <a:avLst/>
                <a:gdLst>
                  <a:gd name="T0" fmla="*/ 62 w 100"/>
                  <a:gd name="T1" fmla="*/ 24 h 68"/>
                  <a:gd name="T2" fmla="*/ 62 w 100"/>
                  <a:gd name="T3" fmla="*/ 24 h 68"/>
                  <a:gd name="T4" fmla="*/ 72 w 100"/>
                  <a:gd name="T5" fmla="*/ 28 h 68"/>
                  <a:gd name="T6" fmla="*/ 78 w 100"/>
                  <a:gd name="T7" fmla="*/ 32 h 68"/>
                  <a:gd name="T8" fmla="*/ 84 w 100"/>
                  <a:gd name="T9" fmla="*/ 34 h 68"/>
                  <a:gd name="T10" fmla="*/ 84 w 100"/>
                  <a:gd name="T11" fmla="*/ 34 h 68"/>
                  <a:gd name="T12" fmla="*/ 88 w 100"/>
                  <a:gd name="T13" fmla="*/ 34 h 68"/>
                  <a:gd name="T14" fmla="*/ 92 w 100"/>
                  <a:gd name="T15" fmla="*/ 38 h 68"/>
                  <a:gd name="T16" fmla="*/ 96 w 100"/>
                  <a:gd name="T17" fmla="*/ 46 h 68"/>
                  <a:gd name="T18" fmla="*/ 96 w 100"/>
                  <a:gd name="T19" fmla="*/ 46 h 68"/>
                  <a:gd name="T20" fmla="*/ 98 w 100"/>
                  <a:gd name="T21" fmla="*/ 54 h 68"/>
                  <a:gd name="T22" fmla="*/ 100 w 100"/>
                  <a:gd name="T23" fmla="*/ 62 h 68"/>
                  <a:gd name="T24" fmla="*/ 100 w 100"/>
                  <a:gd name="T25" fmla="*/ 64 h 68"/>
                  <a:gd name="T26" fmla="*/ 98 w 100"/>
                  <a:gd name="T27" fmla="*/ 66 h 68"/>
                  <a:gd name="T28" fmla="*/ 96 w 100"/>
                  <a:gd name="T29" fmla="*/ 68 h 68"/>
                  <a:gd name="T30" fmla="*/ 92 w 100"/>
                  <a:gd name="T31" fmla="*/ 66 h 68"/>
                  <a:gd name="T32" fmla="*/ 92 w 100"/>
                  <a:gd name="T33" fmla="*/ 66 h 68"/>
                  <a:gd name="T34" fmla="*/ 80 w 100"/>
                  <a:gd name="T35" fmla="*/ 58 h 68"/>
                  <a:gd name="T36" fmla="*/ 72 w 100"/>
                  <a:gd name="T37" fmla="*/ 56 h 68"/>
                  <a:gd name="T38" fmla="*/ 72 w 100"/>
                  <a:gd name="T39" fmla="*/ 56 h 68"/>
                  <a:gd name="T40" fmla="*/ 68 w 100"/>
                  <a:gd name="T41" fmla="*/ 56 h 68"/>
                  <a:gd name="T42" fmla="*/ 64 w 100"/>
                  <a:gd name="T43" fmla="*/ 54 h 68"/>
                  <a:gd name="T44" fmla="*/ 54 w 100"/>
                  <a:gd name="T45" fmla="*/ 50 h 68"/>
                  <a:gd name="T46" fmla="*/ 54 w 100"/>
                  <a:gd name="T47" fmla="*/ 50 h 68"/>
                  <a:gd name="T48" fmla="*/ 42 w 100"/>
                  <a:gd name="T49" fmla="*/ 50 h 68"/>
                  <a:gd name="T50" fmla="*/ 36 w 100"/>
                  <a:gd name="T51" fmla="*/ 50 h 68"/>
                  <a:gd name="T52" fmla="*/ 36 w 100"/>
                  <a:gd name="T53" fmla="*/ 50 h 68"/>
                  <a:gd name="T54" fmla="*/ 32 w 100"/>
                  <a:gd name="T55" fmla="*/ 52 h 68"/>
                  <a:gd name="T56" fmla="*/ 24 w 100"/>
                  <a:gd name="T57" fmla="*/ 52 h 68"/>
                  <a:gd name="T58" fmla="*/ 22 w 100"/>
                  <a:gd name="T59" fmla="*/ 52 h 68"/>
                  <a:gd name="T60" fmla="*/ 18 w 100"/>
                  <a:gd name="T61" fmla="*/ 50 h 68"/>
                  <a:gd name="T62" fmla="*/ 14 w 100"/>
                  <a:gd name="T63" fmla="*/ 46 h 68"/>
                  <a:gd name="T64" fmla="*/ 12 w 100"/>
                  <a:gd name="T65" fmla="*/ 40 h 68"/>
                  <a:gd name="T66" fmla="*/ 12 w 100"/>
                  <a:gd name="T67" fmla="*/ 40 h 68"/>
                  <a:gd name="T68" fmla="*/ 4 w 100"/>
                  <a:gd name="T69" fmla="*/ 22 h 68"/>
                  <a:gd name="T70" fmla="*/ 2 w 100"/>
                  <a:gd name="T71" fmla="*/ 16 h 68"/>
                  <a:gd name="T72" fmla="*/ 2 w 100"/>
                  <a:gd name="T73" fmla="*/ 16 h 68"/>
                  <a:gd name="T74" fmla="*/ 0 w 100"/>
                  <a:gd name="T75" fmla="*/ 10 h 68"/>
                  <a:gd name="T76" fmla="*/ 0 w 100"/>
                  <a:gd name="T77" fmla="*/ 6 h 68"/>
                  <a:gd name="T78" fmla="*/ 4 w 100"/>
                  <a:gd name="T79" fmla="*/ 4 h 68"/>
                  <a:gd name="T80" fmla="*/ 6 w 100"/>
                  <a:gd name="T81" fmla="*/ 2 h 68"/>
                  <a:gd name="T82" fmla="*/ 6 w 100"/>
                  <a:gd name="T83" fmla="*/ 2 h 68"/>
                  <a:gd name="T84" fmla="*/ 20 w 100"/>
                  <a:gd name="T85" fmla="*/ 0 h 68"/>
                  <a:gd name="T86" fmla="*/ 24 w 100"/>
                  <a:gd name="T87" fmla="*/ 2 h 68"/>
                  <a:gd name="T88" fmla="*/ 28 w 100"/>
                  <a:gd name="T89" fmla="*/ 4 h 68"/>
                  <a:gd name="T90" fmla="*/ 28 w 100"/>
                  <a:gd name="T91" fmla="*/ 4 h 68"/>
                  <a:gd name="T92" fmla="*/ 34 w 100"/>
                  <a:gd name="T93" fmla="*/ 10 h 68"/>
                  <a:gd name="T94" fmla="*/ 46 w 100"/>
                  <a:gd name="T95" fmla="*/ 16 h 68"/>
                  <a:gd name="T96" fmla="*/ 62 w 100"/>
                  <a:gd name="T97" fmla="*/ 2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68">
                    <a:moveTo>
                      <a:pt x="62" y="24"/>
                    </a:moveTo>
                    <a:lnTo>
                      <a:pt x="62" y="24"/>
                    </a:lnTo>
                    <a:lnTo>
                      <a:pt x="72" y="28"/>
                    </a:lnTo>
                    <a:lnTo>
                      <a:pt x="78" y="32"/>
                    </a:lnTo>
                    <a:lnTo>
                      <a:pt x="84" y="34"/>
                    </a:lnTo>
                    <a:lnTo>
                      <a:pt x="84" y="34"/>
                    </a:lnTo>
                    <a:lnTo>
                      <a:pt x="88" y="34"/>
                    </a:lnTo>
                    <a:lnTo>
                      <a:pt x="92" y="38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98" y="54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98" y="66"/>
                    </a:lnTo>
                    <a:lnTo>
                      <a:pt x="96" y="68"/>
                    </a:lnTo>
                    <a:lnTo>
                      <a:pt x="92" y="66"/>
                    </a:lnTo>
                    <a:lnTo>
                      <a:pt x="92" y="66"/>
                    </a:lnTo>
                    <a:lnTo>
                      <a:pt x="80" y="58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4" y="54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42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2" y="52"/>
                    </a:lnTo>
                    <a:lnTo>
                      <a:pt x="24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4" y="4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4" y="2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4" y="10"/>
                    </a:lnTo>
                    <a:lnTo>
                      <a:pt x="46" y="16"/>
                    </a:lnTo>
                    <a:lnTo>
                      <a:pt x="62" y="2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5" name="Freeform 192"/>
              <p:cNvSpPr>
                <a:spLocks/>
              </p:cNvSpPr>
              <p:nvPr/>
            </p:nvSpPr>
            <p:spPr bwMode="auto">
              <a:xfrm>
                <a:off x="6329363" y="3055938"/>
                <a:ext cx="158750" cy="107950"/>
              </a:xfrm>
              <a:custGeom>
                <a:avLst/>
                <a:gdLst>
                  <a:gd name="T0" fmla="*/ 62 w 100"/>
                  <a:gd name="T1" fmla="*/ 24 h 68"/>
                  <a:gd name="T2" fmla="*/ 62 w 100"/>
                  <a:gd name="T3" fmla="*/ 24 h 68"/>
                  <a:gd name="T4" fmla="*/ 72 w 100"/>
                  <a:gd name="T5" fmla="*/ 28 h 68"/>
                  <a:gd name="T6" fmla="*/ 78 w 100"/>
                  <a:gd name="T7" fmla="*/ 32 h 68"/>
                  <a:gd name="T8" fmla="*/ 84 w 100"/>
                  <a:gd name="T9" fmla="*/ 34 h 68"/>
                  <a:gd name="T10" fmla="*/ 84 w 100"/>
                  <a:gd name="T11" fmla="*/ 34 h 68"/>
                  <a:gd name="T12" fmla="*/ 88 w 100"/>
                  <a:gd name="T13" fmla="*/ 34 h 68"/>
                  <a:gd name="T14" fmla="*/ 92 w 100"/>
                  <a:gd name="T15" fmla="*/ 38 h 68"/>
                  <a:gd name="T16" fmla="*/ 96 w 100"/>
                  <a:gd name="T17" fmla="*/ 46 h 68"/>
                  <a:gd name="T18" fmla="*/ 96 w 100"/>
                  <a:gd name="T19" fmla="*/ 46 h 68"/>
                  <a:gd name="T20" fmla="*/ 98 w 100"/>
                  <a:gd name="T21" fmla="*/ 54 h 68"/>
                  <a:gd name="T22" fmla="*/ 100 w 100"/>
                  <a:gd name="T23" fmla="*/ 62 h 68"/>
                  <a:gd name="T24" fmla="*/ 100 w 100"/>
                  <a:gd name="T25" fmla="*/ 64 h 68"/>
                  <a:gd name="T26" fmla="*/ 98 w 100"/>
                  <a:gd name="T27" fmla="*/ 66 h 68"/>
                  <a:gd name="T28" fmla="*/ 96 w 100"/>
                  <a:gd name="T29" fmla="*/ 68 h 68"/>
                  <a:gd name="T30" fmla="*/ 92 w 100"/>
                  <a:gd name="T31" fmla="*/ 66 h 68"/>
                  <a:gd name="T32" fmla="*/ 92 w 100"/>
                  <a:gd name="T33" fmla="*/ 66 h 68"/>
                  <a:gd name="T34" fmla="*/ 80 w 100"/>
                  <a:gd name="T35" fmla="*/ 58 h 68"/>
                  <a:gd name="T36" fmla="*/ 72 w 100"/>
                  <a:gd name="T37" fmla="*/ 56 h 68"/>
                  <a:gd name="T38" fmla="*/ 72 w 100"/>
                  <a:gd name="T39" fmla="*/ 56 h 68"/>
                  <a:gd name="T40" fmla="*/ 68 w 100"/>
                  <a:gd name="T41" fmla="*/ 56 h 68"/>
                  <a:gd name="T42" fmla="*/ 64 w 100"/>
                  <a:gd name="T43" fmla="*/ 54 h 68"/>
                  <a:gd name="T44" fmla="*/ 54 w 100"/>
                  <a:gd name="T45" fmla="*/ 50 h 68"/>
                  <a:gd name="T46" fmla="*/ 54 w 100"/>
                  <a:gd name="T47" fmla="*/ 50 h 68"/>
                  <a:gd name="T48" fmla="*/ 42 w 100"/>
                  <a:gd name="T49" fmla="*/ 50 h 68"/>
                  <a:gd name="T50" fmla="*/ 36 w 100"/>
                  <a:gd name="T51" fmla="*/ 50 h 68"/>
                  <a:gd name="T52" fmla="*/ 36 w 100"/>
                  <a:gd name="T53" fmla="*/ 50 h 68"/>
                  <a:gd name="T54" fmla="*/ 32 w 100"/>
                  <a:gd name="T55" fmla="*/ 52 h 68"/>
                  <a:gd name="T56" fmla="*/ 24 w 100"/>
                  <a:gd name="T57" fmla="*/ 52 h 68"/>
                  <a:gd name="T58" fmla="*/ 22 w 100"/>
                  <a:gd name="T59" fmla="*/ 52 h 68"/>
                  <a:gd name="T60" fmla="*/ 18 w 100"/>
                  <a:gd name="T61" fmla="*/ 50 h 68"/>
                  <a:gd name="T62" fmla="*/ 14 w 100"/>
                  <a:gd name="T63" fmla="*/ 46 h 68"/>
                  <a:gd name="T64" fmla="*/ 12 w 100"/>
                  <a:gd name="T65" fmla="*/ 40 h 68"/>
                  <a:gd name="T66" fmla="*/ 12 w 100"/>
                  <a:gd name="T67" fmla="*/ 40 h 68"/>
                  <a:gd name="T68" fmla="*/ 4 w 100"/>
                  <a:gd name="T69" fmla="*/ 22 h 68"/>
                  <a:gd name="T70" fmla="*/ 2 w 100"/>
                  <a:gd name="T71" fmla="*/ 16 h 68"/>
                  <a:gd name="T72" fmla="*/ 2 w 100"/>
                  <a:gd name="T73" fmla="*/ 16 h 68"/>
                  <a:gd name="T74" fmla="*/ 0 w 100"/>
                  <a:gd name="T75" fmla="*/ 10 h 68"/>
                  <a:gd name="T76" fmla="*/ 0 w 100"/>
                  <a:gd name="T77" fmla="*/ 6 h 68"/>
                  <a:gd name="T78" fmla="*/ 4 w 100"/>
                  <a:gd name="T79" fmla="*/ 4 h 68"/>
                  <a:gd name="T80" fmla="*/ 6 w 100"/>
                  <a:gd name="T81" fmla="*/ 2 h 68"/>
                  <a:gd name="T82" fmla="*/ 6 w 100"/>
                  <a:gd name="T83" fmla="*/ 2 h 68"/>
                  <a:gd name="T84" fmla="*/ 20 w 100"/>
                  <a:gd name="T85" fmla="*/ 0 h 68"/>
                  <a:gd name="T86" fmla="*/ 24 w 100"/>
                  <a:gd name="T87" fmla="*/ 2 h 68"/>
                  <a:gd name="T88" fmla="*/ 28 w 100"/>
                  <a:gd name="T89" fmla="*/ 4 h 68"/>
                  <a:gd name="T90" fmla="*/ 28 w 100"/>
                  <a:gd name="T91" fmla="*/ 4 h 68"/>
                  <a:gd name="T92" fmla="*/ 34 w 100"/>
                  <a:gd name="T93" fmla="*/ 10 h 68"/>
                  <a:gd name="T94" fmla="*/ 46 w 100"/>
                  <a:gd name="T95" fmla="*/ 16 h 68"/>
                  <a:gd name="T96" fmla="*/ 62 w 100"/>
                  <a:gd name="T97" fmla="*/ 2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68">
                    <a:moveTo>
                      <a:pt x="62" y="24"/>
                    </a:moveTo>
                    <a:lnTo>
                      <a:pt x="62" y="24"/>
                    </a:lnTo>
                    <a:lnTo>
                      <a:pt x="72" y="28"/>
                    </a:lnTo>
                    <a:lnTo>
                      <a:pt x="78" y="32"/>
                    </a:lnTo>
                    <a:lnTo>
                      <a:pt x="84" y="34"/>
                    </a:lnTo>
                    <a:lnTo>
                      <a:pt x="84" y="34"/>
                    </a:lnTo>
                    <a:lnTo>
                      <a:pt x="88" y="34"/>
                    </a:lnTo>
                    <a:lnTo>
                      <a:pt x="92" y="38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98" y="54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98" y="66"/>
                    </a:lnTo>
                    <a:lnTo>
                      <a:pt x="96" y="68"/>
                    </a:lnTo>
                    <a:lnTo>
                      <a:pt x="92" y="66"/>
                    </a:lnTo>
                    <a:lnTo>
                      <a:pt x="92" y="66"/>
                    </a:lnTo>
                    <a:lnTo>
                      <a:pt x="80" y="58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4" y="54"/>
                    </a:lnTo>
                    <a:lnTo>
                      <a:pt x="54" y="50"/>
                    </a:lnTo>
                    <a:lnTo>
                      <a:pt x="54" y="50"/>
                    </a:lnTo>
                    <a:lnTo>
                      <a:pt x="42" y="5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2" y="52"/>
                    </a:lnTo>
                    <a:lnTo>
                      <a:pt x="24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4" y="4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4" y="2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4" y="10"/>
                    </a:lnTo>
                    <a:lnTo>
                      <a:pt x="46" y="16"/>
                    </a:lnTo>
                    <a:lnTo>
                      <a:pt x="62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6" name="Freeform 193"/>
              <p:cNvSpPr>
                <a:spLocks/>
              </p:cNvSpPr>
              <p:nvPr/>
            </p:nvSpPr>
            <p:spPr bwMode="auto">
              <a:xfrm>
                <a:off x="6364288" y="3151188"/>
                <a:ext cx="149225" cy="101600"/>
              </a:xfrm>
              <a:custGeom>
                <a:avLst/>
                <a:gdLst>
                  <a:gd name="T0" fmla="*/ 50 w 94"/>
                  <a:gd name="T1" fmla="*/ 14 h 64"/>
                  <a:gd name="T2" fmla="*/ 50 w 94"/>
                  <a:gd name="T3" fmla="*/ 14 h 64"/>
                  <a:gd name="T4" fmla="*/ 60 w 94"/>
                  <a:gd name="T5" fmla="*/ 24 h 64"/>
                  <a:gd name="T6" fmla="*/ 70 w 94"/>
                  <a:gd name="T7" fmla="*/ 32 h 64"/>
                  <a:gd name="T8" fmla="*/ 78 w 94"/>
                  <a:gd name="T9" fmla="*/ 36 h 64"/>
                  <a:gd name="T10" fmla="*/ 78 w 94"/>
                  <a:gd name="T11" fmla="*/ 36 h 64"/>
                  <a:gd name="T12" fmla="*/ 82 w 94"/>
                  <a:gd name="T13" fmla="*/ 36 h 64"/>
                  <a:gd name="T14" fmla="*/ 86 w 94"/>
                  <a:gd name="T15" fmla="*/ 40 h 64"/>
                  <a:gd name="T16" fmla="*/ 88 w 94"/>
                  <a:gd name="T17" fmla="*/ 42 h 64"/>
                  <a:gd name="T18" fmla="*/ 90 w 94"/>
                  <a:gd name="T19" fmla="*/ 46 h 64"/>
                  <a:gd name="T20" fmla="*/ 90 w 94"/>
                  <a:gd name="T21" fmla="*/ 46 h 64"/>
                  <a:gd name="T22" fmla="*/ 94 w 94"/>
                  <a:gd name="T23" fmla="*/ 62 h 64"/>
                  <a:gd name="T24" fmla="*/ 94 w 94"/>
                  <a:gd name="T25" fmla="*/ 62 h 64"/>
                  <a:gd name="T26" fmla="*/ 92 w 94"/>
                  <a:gd name="T27" fmla="*/ 64 h 64"/>
                  <a:gd name="T28" fmla="*/ 90 w 94"/>
                  <a:gd name="T29" fmla="*/ 64 h 64"/>
                  <a:gd name="T30" fmla="*/ 84 w 94"/>
                  <a:gd name="T31" fmla="*/ 62 h 64"/>
                  <a:gd name="T32" fmla="*/ 84 w 94"/>
                  <a:gd name="T33" fmla="*/ 62 h 64"/>
                  <a:gd name="T34" fmla="*/ 76 w 94"/>
                  <a:gd name="T35" fmla="*/ 56 h 64"/>
                  <a:gd name="T36" fmla="*/ 66 w 94"/>
                  <a:gd name="T37" fmla="*/ 50 h 64"/>
                  <a:gd name="T38" fmla="*/ 54 w 94"/>
                  <a:gd name="T39" fmla="*/ 46 h 64"/>
                  <a:gd name="T40" fmla="*/ 40 w 94"/>
                  <a:gd name="T41" fmla="*/ 46 h 64"/>
                  <a:gd name="T42" fmla="*/ 40 w 94"/>
                  <a:gd name="T43" fmla="*/ 46 h 64"/>
                  <a:gd name="T44" fmla="*/ 30 w 94"/>
                  <a:gd name="T45" fmla="*/ 46 h 64"/>
                  <a:gd name="T46" fmla="*/ 28 w 94"/>
                  <a:gd name="T47" fmla="*/ 48 h 64"/>
                  <a:gd name="T48" fmla="*/ 28 w 94"/>
                  <a:gd name="T49" fmla="*/ 48 h 64"/>
                  <a:gd name="T50" fmla="*/ 28 w 94"/>
                  <a:gd name="T51" fmla="*/ 48 h 64"/>
                  <a:gd name="T52" fmla="*/ 28 w 94"/>
                  <a:gd name="T53" fmla="*/ 48 h 64"/>
                  <a:gd name="T54" fmla="*/ 24 w 94"/>
                  <a:gd name="T55" fmla="*/ 48 h 64"/>
                  <a:gd name="T56" fmla="*/ 20 w 94"/>
                  <a:gd name="T57" fmla="*/ 46 h 64"/>
                  <a:gd name="T58" fmla="*/ 14 w 94"/>
                  <a:gd name="T59" fmla="*/ 40 h 64"/>
                  <a:gd name="T60" fmla="*/ 14 w 94"/>
                  <a:gd name="T61" fmla="*/ 40 h 64"/>
                  <a:gd name="T62" fmla="*/ 6 w 94"/>
                  <a:gd name="T63" fmla="*/ 20 h 64"/>
                  <a:gd name="T64" fmla="*/ 0 w 94"/>
                  <a:gd name="T65" fmla="*/ 8 h 64"/>
                  <a:gd name="T66" fmla="*/ 0 w 94"/>
                  <a:gd name="T67" fmla="*/ 8 h 64"/>
                  <a:gd name="T68" fmla="*/ 0 w 94"/>
                  <a:gd name="T69" fmla="*/ 8 h 64"/>
                  <a:gd name="T70" fmla="*/ 0 w 94"/>
                  <a:gd name="T71" fmla="*/ 4 h 64"/>
                  <a:gd name="T72" fmla="*/ 4 w 94"/>
                  <a:gd name="T73" fmla="*/ 0 h 64"/>
                  <a:gd name="T74" fmla="*/ 10 w 94"/>
                  <a:gd name="T75" fmla="*/ 0 h 64"/>
                  <a:gd name="T76" fmla="*/ 10 w 94"/>
                  <a:gd name="T77" fmla="*/ 0 h 64"/>
                  <a:gd name="T78" fmla="*/ 28 w 94"/>
                  <a:gd name="T79" fmla="*/ 2 h 64"/>
                  <a:gd name="T80" fmla="*/ 38 w 94"/>
                  <a:gd name="T81" fmla="*/ 6 h 64"/>
                  <a:gd name="T82" fmla="*/ 38 w 94"/>
                  <a:gd name="T83" fmla="*/ 6 h 64"/>
                  <a:gd name="T84" fmla="*/ 50 w 94"/>
                  <a:gd name="T85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4" h="64">
                    <a:moveTo>
                      <a:pt x="50" y="14"/>
                    </a:moveTo>
                    <a:lnTo>
                      <a:pt x="50" y="14"/>
                    </a:lnTo>
                    <a:lnTo>
                      <a:pt x="60" y="24"/>
                    </a:lnTo>
                    <a:lnTo>
                      <a:pt x="70" y="32"/>
                    </a:lnTo>
                    <a:lnTo>
                      <a:pt x="78" y="36"/>
                    </a:lnTo>
                    <a:lnTo>
                      <a:pt x="78" y="36"/>
                    </a:lnTo>
                    <a:lnTo>
                      <a:pt x="82" y="36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90" y="46"/>
                    </a:lnTo>
                    <a:lnTo>
                      <a:pt x="90" y="46"/>
                    </a:lnTo>
                    <a:lnTo>
                      <a:pt x="94" y="62"/>
                    </a:lnTo>
                    <a:lnTo>
                      <a:pt x="94" y="62"/>
                    </a:lnTo>
                    <a:lnTo>
                      <a:pt x="92" y="64"/>
                    </a:lnTo>
                    <a:lnTo>
                      <a:pt x="90" y="64"/>
                    </a:lnTo>
                    <a:lnTo>
                      <a:pt x="84" y="62"/>
                    </a:lnTo>
                    <a:lnTo>
                      <a:pt x="84" y="62"/>
                    </a:lnTo>
                    <a:lnTo>
                      <a:pt x="76" y="56"/>
                    </a:lnTo>
                    <a:lnTo>
                      <a:pt x="66" y="50"/>
                    </a:lnTo>
                    <a:lnTo>
                      <a:pt x="54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0" y="46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20" y="46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6" y="2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8" y="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50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7" name="Freeform 194"/>
              <p:cNvSpPr>
                <a:spLocks/>
              </p:cNvSpPr>
              <p:nvPr/>
            </p:nvSpPr>
            <p:spPr bwMode="auto">
              <a:xfrm>
                <a:off x="6364288" y="3151188"/>
                <a:ext cx="149225" cy="101600"/>
              </a:xfrm>
              <a:custGeom>
                <a:avLst/>
                <a:gdLst>
                  <a:gd name="T0" fmla="*/ 50 w 94"/>
                  <a:gd name="T1" fmla="*/ 14 h 64"/>
                  <a:gd name="T2" fmla="*/ 50 w 94"/>
                  <a:gd name="T3" fmla="*/ 14 h 64"/>
                  <a:gd name="T4" fmla="*/ 60 w 94"/>
                  <a:gd name="T5" fmla="*/ 24 h 64"/>
                  <a:gd name="T6" fmla="*/ 70 w 94"/>
                  <a:gd name="T7" fmla="*/ 32 h 64"/>
                  <a:gd name="T8" fmla="*/ 78 w 94"/>
                  <a:gd name="T9" fmla="*/ 36 h 64"/>
                  <a:gd name="T10" fmla="*/ 78 w 94"/>
                  <a:gd name="T11" fmla="*/ 36 h 64"/>
                  <a:gd name="T12" fmla="*/ 82 w 94"/>
                  <a:gd name="T13" fmla="*/ 36 h 64"/>
                  <a:gd name="T14" fmla="*/ 86 w 94"/>
                  <a:gd name="T15" fmla="*/ 40 h 64"/>
                  <a:gd name="T16" fmla="*/ 88 w 94"/>
                  <a:gd name="T17" fmla="*/ 42 h 64"/>
                  <a:gd name="T18" fmla="*/ 90 w 94"/>
                  <a:gd name="T19" fmla="*/ 46 h 64"/>
                  <a:gd name="T20" fmla="*/ 90 w 94"/>
                  <a:gd name="T21" fmla="*/ 46 h 64"/>
                  <a:gd name="T22" fmla="*/ 94 w 94"/>
                  <a:gd name="T23" fmla="*/ 62 h 64"/>
                  <a:gd name="T24" fmla="*/ 94 w 94"/>
                  <a:gd name="T25" fmla="*/ 62 h 64"/>
                  <a:gd name="T26" fmla="*/ 92 w 94"/>
                  <a:gd name="T27" fmla="*/ 64 h 64"/>
                  <a:gd name="T28" fmla="*/ 90 w 94"/>
                  <a:gd name="T29" fmla="*/ 64 h 64"/>
                  <a:gd name="T30" fmla="*/ 84 w 94"/>
                  <a:gd name="T31" fmla="*/ 62 h 64"/>
                  <a:gd name="T32" fmla="*/ 84 w 94"/>
                  <a:gd name="T33" fmla="*/ 62 h 64"/>
                  <a:gd name="T34" fmla="*/ 76 w 94"/>
                  <a:gd name="T35" fmla="*/ 56 h 64"/>
                  <a:gd name="T36" fmla="*/ 66 w 94"/>
                  <a:gd name="T37" fmla="*/ 50 h 64"/>
                  <a:gd name="T38" fmla="*/ 54 w 94"/>
                  <a:gd name="T39" fmla="*/ 46 h 64"/>
                  <a:gd name="T40" fmla="*/ 40 w 94"/>
                  <a:gd name="T41" fmla="*/ 46 h 64"/>
                  <a:gd name="T42" fmla="*/ 40 w 94"/>
                  <a:gd name="T43" fmla="*/ 46 h 64"/>
                  <a:gd name="T44" fmla="*/ 30 w 94"/>
                  <a:gd name="T45" fmla="*/ 46 h 64"/>
                  <a:gd name="T46" fmla="*/ 28 w 94"/>
                  <a:gd name="T47" fmla="*/ 48 h 64"/>
                  <a:gd name="T48" fmla="*/ 28 w 94"/>
                  <a:gd name="T49" fmla="*/ 48 h 64"/>
                  <a:gd name="T50" fmla="*/ 28 w 94"/>
                  <a:gd name="T51" fmla="*/ 48 h 64"/>
                  <a:gd name="T52" fmla="*/ 28 w 94"/>
                  <a:gd name="T53" fmla="*/ 48 h 64"/>
                  <a:gd name="T54" fmla="*/ 24 w 94"/>
                  <a:gd name="T55" fmla="*/ 48 h 64"/>
                  <a:gd name="T56" fmla="*/ 20 w 94"/>
                  <a:gd name="T57" fmla="*/ 46 h 64"/>
                  <a:gd name="T58" fmla="*/ 14 w 94"/>
                  <a:gd name="T59" fmla="*/ 40 h 64"/>
                  <a:gd name="T60" fmla="*/ 14 w 94"/>
                  <a:gd name="T61" fmla="*/ 40 h 64"/>
                  <a:gd name="T62" fmla="*/ 6 w 94"/>
                  <a:gd name="T63" fmla="*/ 20 h 64"/>
                  <a:gd name="T64" fmla="*/ 0 w 94"/>
                  <a:gd name="T65" fmla="*/ 8 h 64"/>
                  <a:gd name="T66" fmla="*/ 0 w 94"/>
                  <a:gd name="T67" fmla="*/ 8 h 64"/>
                  <a:gd name="T68" fmla="*/ 0 w 94"/>
                  <a:gd name="T69" fmla="*/ 8 h 64"/>
                  <a:gd name="T70" fmla="*/ 0 w 94"/>
                  <a:gd name="T71" fmla="*/ 4 h 64"/>
                  <a:gd name="T72" fmla="*/ 4 w 94"/>
                  <a:gd name="T73" fmla="*/ 0 h 64"/>
                  <a:gd name="T74" fmla="*/ 10 w 94"/>
                  <a:gd name="T75" fmla="*/ 0 h 64"/>
                  <a:gd name="T76" fmla="*/ 10 w 94"/>
                  <a:gd name="T77" fmla="*/ 0 h 64"/>
                  <a:gd name="T78" fmla="*/ 28 w 94"/>
                  <a:gd name="T79" fmla="*/ 2 h 64"/>
                  <a:gd name="T80" fmla="*/ 38 w 94"/>
                  <a:gd name="T81" fmla="*/ 6 h 64"/>
                  <a:gd name="T82" fmla="*/ 38 w 94"/>
                  <a:gd name="T83" fmla="*/ 6 h 64"/>
                  <a:gd name="T84" fmla="*/ 50 w 94"/>
                  <a:gd name="T85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4" h="64">
                    <a:moveTo>
                      <a:pt x="50" y="14"/>
                    </a:moveTo>
                    <a:lnTo>
                      <a:pt x="50" y="14"/>
                    </a:lnTo>
                    <a:lnTo>
                      <a:pt x="60" y="24"/>
                    </a:lnTo>
                    <a:lnTo>
                      <a:pt x="70" y="32"/>
                    </a:lnTo>
                    <a:lnTo>
                      <a:pt x="78" y="36"/>
                    </a:lnTo>
                    <a:lnTo>
                      <a:pt x="78" y="36"/>
                    </a:lnTo>
                    <a:lnTo>
                      <a:pt x="82" y="36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90" y="46"/>
                    </a:lnTo>
                    <a:lnTo>
                      <a:pt x="90" y="46"/>
                    </a:lnTo>
                    <a:lnTo>
                      <a:pt x="94" y="62"/>
                    </a:lnTo>
                    <a:lnTo>
                      <a:pt x="94" y="62"/>
                    </a:lnTo>
                    <a:lnTo>
                      <a:pt x="92" y="64"/>
                    </a:lnTo>
                    <a:lnTo>
                      <a:pt x="90" y="64"/>
                    </a:lnTo>
                    <a:lnTo>
                      <a:pt x="84" y="62"/>
                    </a:lnTo>
                    <a:lnTo>
                      <a:pt x="84" y="62"/>
                    </a:lnTo>
                    <a:lnTo>
                      <a:pt x="76" y="56"/>
                    </a:lnTo>
                    <a:lnTo>
                      <a:pt x="66" y="50"/>
                    </a:lnTo>
                    <a:lnTo>
                      <a:pt x="54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0" y="46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20" y="46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6" y="2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8" y="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50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8" name="Freeform 195"/>
              <p:cNvSpPr>
                <a:spLocks/>
              </p:cNvSpPr>
              <p:nvPr/>
            </p:nvSpPr>
            <p:spPr bwMode="auto">
              <a:xfrm>
                <a:off x="6402388" y="3243263"/>
                <a:ext cx="127000" cy="120650"/>
              </a:xfrm>
              <a:custGeom>
                <a:avLst/>
                <a:gdLst>
                  <a:gd name="T0" fmla="*/ 44 w 80"/>
                  <a:gd name="T1" fmla="*/ 16 h 76"/>
                  <a:gd name="T2" fmla="*/ 44 w 80"/>
                  <a:gd name="T3" fmla="*/ 16 h 76"/>
                  <a:gd name="T4" fmla="*/ 50 w 80"/>
                  <a:gd name="T5" fmla="*/ 20 h 76"/>
                  <a:gd name="T6" fmla="*/ 56 w 80"/>
                  <a:gd name="T7" fmla="*/ 24 h 76"/>
                  <a:gd name="T8" fmla="*/ 60 w 80"/>
                  <a:gd name="T9" fmla="*/ 30 h 76"/>
                  <a:gd name="T10" fmla="*/ 60 w 80"/>
                  <a:gd name="T11" fmla="*/ 30 h 76"/>
                  <a:gd name="T12" fmla="*/ 66 w 80"/>
                  <a:gd name="T13" fmla="*/ 42 h 76"/>
                  <a:gd name="T14" fmla="*/ 70 w 80"/>
                  <a:gd name="T15" fmla="*/ 46 h 76"/>
                  <a:gd name="T16" fmla="*/ 72 w 80"/>
                  <a:gd name="T17" fmla="*/ 48 h 76"/>
                  <a:gd name="T18" fmla="*/ 72 w 80"/>
                  <a:gd name="T19" fmla="*/ 48 h 76"/>
                  <a:gd name="T20" fmla="*/ 78 w 80"/>
                  <a:gd name="T21" fmla="*/ 52 h 76"/>
                  <a:gd name="T22" fmla="*/ 80 w 80"/>
                  <a:gd name="T23" fmla="*/ 56 h 76"/>
                  <a:gd name="T24" fmla="*/ 80 w 80"/>
                  <a:gd name="T25" fmla="*/ 62 h 76"/>
                  <a:gd name="T26" fmla="*/ 80 w 80"/>
                  <a:gd name="T27" fmla="*/ 62 h 76"/>
                  <a:gd name="T28" fmla="*/ 80 w 80"/>
                  <a:gd name="T29" fmla="*/ 68 h 76"/>
                  <a:gd name="T30" fmla="*/ 80 w 80"/>
                  <a:gd name="T31" fmla="*/ 74 h 76"/>
                  <a:gd name="T32" fmla="*/ 78 w 80"/>
                  <a:gd name="T33" fmla="*/ 76 h 76"/>
                  <a:gd name="T34" fmla="*/ 76 w 80"/>
                  <a:gd name="T35" fmla="*/ 76 h 76"/>
                  <a:gd name="T36" fmla="*/ 70 w 80"/>
                  <a:gd name="T37" fmla="*/ 72 h 76"/>
                  <a:gd name="T38" fmla="*/ 70 w 80"/>
                  <a:gd name="T39" fmla="*/ 72 h 76"/>
                  <a:gd name="T40" fmla="*/ 62 w 80"/>
                  <a:gd name="T41" fmla="*/ 66 h 76"/>
                  <a:gd name="T42" fmla="*/ 54 w 80"/>
                  <a:gd name="T43" fmla="*/ 60 h 76"/>
                  <a:gd name="T44" fmla="*/ 42 w 80"/>
                  <a:gd name="T45" fmla="*/ 56 h 76"/>
                  <a:gd name="T46" fmla="*/ 42 w 80"/>
                  <a:gd name="T47" fmla="*/ 56 h 76"/>
                  <a:gd name="T48" fmla="*/ 34 w 80"/>
                  <a:gd name="T49" fmla="*/ 52 h 76"/>
                  <a:gd name="T50" fmla="*/ 26 w 80"/>
                  <a:gd name="T51" fmla="*/ 52 h 76"/>
                  <a:gd name="T52" fmla="*/ 26 w 80"/>
                  <a:gd name="T53" fmla="*/ 52 h 76"/>
                  <a:gd name="T54" fmla="*/ 22 w 80"/>
                  <a:gd name="T55" fmla="*/ 52 h 76"/>
                  <a:gd name="T56" fmla="*/ 18 w 80"/>
                  <a:gd name="T57" fmla="*/ 50 h 76"/>
                  <a:gd name="T58" fmla="*/ 12 w 80"/>
                  <a:gd name="T59" fmla="*/ 46 h 76"/>
                  <a:gd name="T60" fmla="*/ 10 w 80"/>
                  <a:gd name="T61" fmla="*/ 40 h 76"/>
                  <a:gd name="T62" fmla="*/ 10 w 80"/>
                  <a:gd name="T63" fmla="*/ 40 h 76"/>
                  <a:gd name="T64" fmla="*/ 4 w 80"/>
                  <a:gd name="T65" fmla="*/ 22 h 76"/>
                  <a:gd name="T66" fmla="*/ 0 w 80"/>
                  <a:gd name="T67" fmla="*/ 8 h 76"/>
                  <a:gd name="T68" fmla="*/ 0 w 80"/>
                  <a:gd name="T69" fmla="*/ 8 h 76"/>
                  <a:gd name="T70" fmla="*/ 2 w 80"/>
                  <a:gd name="T71" fmla="*/ 4 h 76"/>
                  <a:gd name="T72" fmla="*/ 6 w 80"/>
                  <a:gd name="T73" fmla="*/ 0 h 76"/>
                  <a:gd name="T74" fmla="*/ 10 w 80"/>
                  <a:gd name="T75" fmla="*/ 0 h 76"/>
                  <a:gd name="T76" fmla="*/ 10 w 80"/>
                  <a:gd name="T77" fmla="*/ 0 h 76"/>
                  <a:gd name="T78" fmla="*/ 28 w 80"/>
                  <a:gd name="T79" fmla="*/ 6 h 76"/>
                  <a:gd name="T80" fmla="*/ 38 w 80"/>
                  <a:gd name="T81" fmla="*/ 10 h 76"/>
                  <a:gd name="T82" fmla="*/ 44 w 80"/>
                  <a:gd name="T83" fmla="*/ 16 h 76"/>
                  <a:gd name="T84" fmla="*/ 44 w 80"/>
                  <a:gd name="T85" fmla="*/ 1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" h="76">
                    <a:moveTo>
                      <a:pt x="44" y="16"/>
                    </a:moveTo>
                    <a:lnTo>
                      <a:pt x="44" y="16"/>
                    </a:lnTo>
                    <a:lnTo>
                      <a:pt x="50" y="20"/>
                    </a:lnTo>
                    <a:lnTo>
                      <a:pt x="56" y="24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42"/>
                    </a:lnTo>
                    <a:lnTo>
                      <a:pt x="70" y="46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8" y="52"/>
                    </a:lnTo>
                    <a:lnTo>
                      <a:pt x="80" y="56"/>
                    </a:lnTo>
                    <a:lnTo>
                      <a:pt x="80" y="62"/>
                    </a:lnTo>
                    <a:lnTo>
                      <a:pt x="80" y="62"/>
                    </a:lnTo>
                    <a:lnTo>
                      <a:pt x="80" y="68"/>
                    </a:lnTo>
                    <a:lnTo>
                      <a:pt x="80" y="74"/>
                    </a:lnTo>
                    <a:lnTo>
                      <a:pt x="78" y="76"/>
                    </a:lnTo>
                    <a:lnTo>
                      <a:pt x="76" y="76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62" y="66"/>
                    </a:lnTo>
                    <a:lnTo>
                      <a:pt x="54" y="60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34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52"/>
                    </a:lnTo>
                    <a:lnTo>
                      <a:pt x="18" y="50"/>
                    </a:lnTo>
                    <a:lnTo>
                      <a:pt x="12" y="46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4" y="2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8" y="6"/>
                    </a:lnTo>
                    <a:lnTo>
                      <a:pt x="38" y="10"/>
                    </a:lnTo>
                    <a:lnTo>
                      <a:pt x="44" y="16"/>
                    </a:lnTo>
                    <a:lnTo>
                      <a:pt x="44" y="16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9" name="Freeform 196"/>
              <p:cNvSpPr>
                <a:spLocks/>
              </p:cNvSpPr>
              <p:nvPr/>
            </p:nvSpPr>
            <p:spPr bwMode="auto">
              <a:xfrm>
                <a:off x="6430963" y="3344863"/>
                <a:ext cx="107950" cy="117475"/>
              </a:xfrm>
              <a:custGeom>
                <a:avLst/>
                <a:gdLst>
                  <a:gd name="T0" fmla="*/ 54 w 68"/>
                  <a:gd name="T1" fmla="*/ 30 h 74"/>
                  <a:gd name="T2" fmla="*/ 54 w 68"/>
                  <a:gd name="T3" fmla="*/ 30 h 74"/>
                  <a:gd name="T4" fmla="*/ 56 w 68"/>
                  <a:gd name="T5" fmla="*/ 38 h 74"/>
                  <a:gd name="T6" fmla="*/ 58 w 68"/>
                  <a:gd name="T7" fmla="*/ 44 h 74"/>
                  <a:gd name="T8" fmla="*/ 62 w 68"/>
                  <a:gd name="T9" fmla="*/ 48 h 74"/>
                  <a:gd name="T10" fmla="*/ 62 w 68"/>
                  <a:gd name="T11" fmla="*/ 48 h 74"/>
                  <a:gd name="T12" fmla="*/ 68 w 68"/>
                  <a:gd name="T13" fmla="*/ 54 h 74"/>
                  <a:gd name="T14" fmla="*/ 68 w 68"/>
                  <a:gd name="T15" fmla="*/ 58 h 74"/>
                  <a:gd name="T16" fmla="*/ 68 w 68"/>
                  <a:gd name="T17" fmla="*/ 62 h 74"/>
                  <a:gd name="T18" fmla="*/ 68 w 68"/>
                  <a:gd name="T19" fmla="*/ 62 h 74"/>
                  <a:gd name="T20" fmla="*/ 66 w 68"/>
                  <a:gd name="T21" fmla="*/ 74 h 74"/>
                  <a:gd name="T22" fmla="*/ 66 w 68"/>
                  <a:gd name="T23" fmla="*/ 74 h 74"/>
                  <a:gd name="T24" fmla="*/ 62 w 68"/>
                  <a:gd name="T25" fmla="*/ 74 h 74"/>
                  <a:gd name="T26" fmla="*/ 58 w 68"/>
                  <a:gd name="T27" fmla="*/ 72 h 74"/>
                  <a:gd name="T28" fmla="*/ 54 w 68"/>
                  <a:gd name="T29" fmla="*/ 68 h 74"/>
                  <a:gd name="T30" fmla="*/ 54 w 68"/>
                  <a:gd name="T31" fmla="*/ 68 h 74"/>
                  <a:gd name="T32" fmla="*/ 48 w 68"/>
                  <a:gd name="T33" fmla="*/ 58 h 74"/>
                  <a:gd name="T34" fmla="*/ 36 w 68"/>
                  <a:gd name="T35" fmla="*/ 52 h 74"/>
                  <a:gd name="T36" fmla="*/ 36 w 68"/>
                  <a:gd name="T37" fmla="*/ 52 h 74"/>
                  <a:gd name="T38" fmla="*/ 22 w 68"/>
                  <a:gd name="T39" fmla="*/ 46 h 74"/>
                  <a:gd name="T40" fmla="*/ 14 w 68"/>
                  <a:gd name="T41" fmla="*/ 46 h 74"/>
                  <a:gd name="T42" fmla="*/ 14 w 68"/>
                  <a:gd name="T43" fmla="*/ 46 h 74"/>
                  <a:gd name="T44" fmla="*/ 10 w 68"/>
                  <a:gd name="T45" fmla="*/ 42 h 74"/>
                  <a:gd name="T46" fmla="*/ 6 w 68"/>
                  <a:gd name="T47" fmla="*/ 38 h 74"/>
                  <a:gd name="T48" fmla="*/ 4 w 68"/>
                  <a:gd name="T49" fmla="*/ 32 h 74"/>
                  <a:gd name="T50" fmla="*/ 4 w 68"/>
                  <a:gd name="T51" fmla="*/ 32 h 74"/>
                  <a:gd name="T52" fmla="*/ 0 w 68"/>
                  <a:gd name="T53" fmla="*/ 10 h 74"/>
                  <a:gd name="T54" fmla="*/ 0 w 68"/>
                  <a:gd name="T55" fmla="*/ 10 h 74"/>
                  <a:gd name="T56" fmla="*/ 2 w 68"/>
                  <a:gd name="T57" fmla="*/ 4 h 74"/>
                  <a:gd name="T58" fmla="*/ 4 w 68"/>
                  <a:gd name="T59" fmla="*/ 2 h 74"/>
                  <a:gd name="T60" fmla="*/ 8 w 68"/>
                  <a:gd name="T61" fmla="*/ 0 h 74"/>
                  <a:gd name="T62" fmla="*/ 8 w 68"/>
                  <a:gd name="T63" fmla="*/ 0 h 74"/>
                  <a:gd name="T64" fmla="*/ 18 w 68"/>
                  <a:gd name="T65" fmla="*/ 2 h 74"/>
                  <a:gd name="T66" fmla="*/ 30 w 68"/>
                  <a:gd name="T67" fmla="*/ 8 h 74"/>
                  <a:gd name="T68" fmla="*/ 30 w 68"/>
                  <a:gd name="T69" fmla="*/ 8 h 74"/>
                  <a:gd name="T70" fmla="*/ 46 w 68"/>
                  <a:gd name="T71" fmla="*/ 18 h 74"/>
                  <a:gd name="T72" fmla="*/ 46 w 68"/>
                  <a:gd name="T73" fmla="*/ 18 h 74"/>
                  <a:gd name="T74" fmla="*/ 52 w 68"/>
                  <a:gd name="T75" fmla="*/ 26 h 74"/>
                  <a:gd name="T76" fmla="*/ 54 w 68"/>
                  <a:gd name="T77" fmla="*/ 30 h 74"/>
                  <a:gd name="T78" fmla="*/ 54 w 68"/>
                  <a:gd name="T79" fmla="*/ 3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8" h="74">
                    <a:moveTo>
                      <a:pt x="54" y="30"/>
                    </a:moveTo>
                    <a:lnTo>
                      <a:pt x="54" y="30"/>
                    </a:lnTo>
                    <a:lnTo>
                      <a:pt x="56" y="38"/>
                    </a:lnTo>
                    <a:lnTo>
                      <a:pt x="58" y="44"/>
                    </a:lnTo>
                    <a:lnTo>
                      <a:pt x="62" y="48"/>
                    </a:lnTo>
                    <a:lnTo>
                      <a:pt x="62" y="48"/>
                    </a:lnTo>
                    <a:lnTo>
                      <a:pt x="68" y="54"/>
                    </a:lnTo>
                    <a:lnTo>
                      <a:pt x="68" y="58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2" y="74"/>
                    </a:lnTo>
                    <a:lnTo>
                      <a:pt x="58" y="72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48" y="58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22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0" y="42"/>
                    </a:lnTo>
                    <a:lnTo>
                      <a:pt x="6" y="38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8" y="2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52" y="26"/>
                    </a:lnTo>
                    <a:lnTo>
                      <a:pt x="54" y="30"/>
                    </a:lnTo>
                    <a:lnTo>
                      <a:pt x="54" y="3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0" name="Freeform 197"/>
              <p:cNvSpPr>
                <a:spLocks/>
              </p:cNvSpPr>
              <p:nvPr/>
            </p:nvSpPr>
            <p:spPr bwMode="auto">
              <a:xfrm>
                <a:off x="6443663" y="3440113"/>
                <a:ext cx="104775" cy="117475"/>
              </a:xfrm>
              <a:custGeom>
                <a:avLst/>
                <a:gdLst>
                  <a:gd name="T0" fmla="*/ 40 w 66"/>
                  <a:gd name="T1" fmla="*/ 18 h 74"/>
                  <a:gd name="T2" fmla="*/ 40 w 66"/>
                  <a:gd name="T3" fmla="*/ 18 h 74"/>
                  <a:gd name="T4" fmla="*/ 44 w 66"/>
                  <a:gd name="T5" fmla="*/ 28 h 74"/>
                  <a:gd name="T6" fmla="*/ 48 w 66"/>
                  <a:gd name="T7" fmla="*/ 34 h 74"/>
                  <a:gd name="T8" fmla="*/ 54 w 66"/>
                  <a:gd name="T9" fmla="*/ 38 h 74"/>
                  <a:gd name="T10" fmla="*/ 54 w 66"/>
                  <a:gd name="T11" fmla="*/ 38 h 74"/>
                  <a:gd name="T12" fmla="*/ 58 w 66"/>
                  <a:gd name="T13" fmla="*/ 42 h 74"/>
                  <a:gd name="T14" fmla="*/ 62 w 66"/>
                  <a:gd name="T15" fmla="*/ 46 h 74"/>
                  <a:gd name="T16" fmla="*/ 64 w 66"/>
                  <a:gd name="T17" fmla="*/ 52 h 74"/>
                  <a:gd name="T18" fmla="*/ 66 w 66"/>
                  <a:gd name="T19" fmla="*/ 58 h 74"/>
                  <a:gd name="T20" fmla="*/ 66 w 66"/>
                  <a:gd name="T21" fmla="*/ 58 h 74"/>
                  <a:gd name="T22" fmla="*/ 64 w 66"/>
                  <a:gd name="T23" fmla="*/ 64 h 74"/>
                  <a:gd name="T24" fmla="*/ 64 w 66"/>
                  <a:gd name="T25" fmla="*/ 70 h 74"/>
                  <a:gd name="T26" fmla="*/ 62 w 66"/>
                  <a:gd name="T27" fmla="*/ 72 h 74"/>
                  <a:gd name="T28" fmla="*/ 60 w 66"/>
                  <a:gd name="T29" fmla="*/ 74 h 74"/>
                  <a:gd name="T30" fmla="*/ 58 w 66"/>
                  <a:gd name="T31" fmla="*/ 74 h 74"/>
                  <a:gd name="T32" fmla="*/ 54 w 66"/>
                  <a:gd name="T33" fmla="*/ 72 h 74"/>
                  <a:gd name="T34" fmla="*/ 54 w 66"/>
                  <a:gd name="T35" fmla="*/ 72 h 74"/>
                  <a:gd name="T36" fmla="*/ 40 w 66"/>
                  <a:gd name="T37" fmla="*/ 58 h 74"/>
                  <a:gd name="T38" fmla="*/ 30 w 66"/>
                  <a:gd name="T39" fmla="*/ 54 h 74"/>
                  <a:gd name="T40" fmla="*/ 22 w 66"/>
                  <a:gd name="T41" fmla="*/ 50 h 74"/>
                  <a:gd name="T42" fmla="*/ 22 w 66"/>
                  <a:gd name="T43" fmla="*/ 50 h 74"/>
                  <a:gd name="T44" fmla="*/ 12 w 66"/>
                  <a:gd name="T45" fmla="*/ 46 h 74"/>
                  <a:gd name="T46" fmla="*/ 12 w 66"/>
                  <a:gd name="T47" fmla="*/ 46 h 74"/>
                  <a:gd name="T48" fmla="*/ 10 w 66"/>
                  <a:gd name="T49" fmla="*/ 46 h 74"/>
                  <a:gd name="T50" fmla="*/ 6 w 66"/>
                  <a:gd name="T51" fmla="*/ 46 h 74"/>
                  <a:gd name="T52" fmla="*/ 4 w 66"/>
                  <a:gd name="T53" fmla="*/ 42 h 74"/>
                  <a:gd name="T54" fmla="*/ 2 w 66"/>
                  <a:gd name="T55" fmla="*/ 32 h 74"/>
                  <a:gd name="T56" fmla="*/ 2 w 66"/>
                  <a:gd name="T57" fmla="*/ 32 h 74"/>
                  <a:gd name="T58" fmla="*/ 0 w 66"/>
                  <a:gd name="T59" fmla="*/ 8 h 74"/>
                  <a:gd name="T60" fmla="*/ 0 w 66"/>
                  <a:gd name="T61" fmla="*/ 8 h 74"/>
                  <a:gd name="T62" fmla="*/ 0 w 66"/>
                  <a:gd name="T63" fmla="*/ 4 h 74"/>
                  <a:gd name="T64" fmla="*/ 2 w 66"/>
                  <a:gd name="T65" fmla="*/ 2 h 74"/>
                  <a:gd name="T66" fmla="*/ 8 w 66"/>
                  <a:gd name="T67" fmla="*/ 0 h 74"/>
                  <a:gd name="T68" fmla="*/ 8 w 66"/>
                  <a:gd name="T69" fmla="*/ 0 h 74"/>
                  <a:gd name="T70" fmla="*/ 16 w 66"/>
                  <a:gd name="T71" fmla="*/ 2 h 74"/>
                  <a:gd name="T72" fmla="*/ 26 w 66"/>
                  <a:gd name="T73" fmla="*/ 6 h 74"/>
                  <a:gd name="T74" fmla="*/ 34 w 66"/>
                  <a:gd name="T75" fmla="*/ 10 h 74"/>
                  <a:gd name="T76" fmla="*/ 40 w 66"/>
                  <a:gd name="T77" fmla="*/ 18 h 74"/>
                  <a:gd name="T78" fmla="*/ 40 w 66"/>
                  <a:gd name="T79" fmla="*/ 1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" h="74">
                    <a:moveTo>
                      <a:pt x="40" y="18"/>
                    </a:moveTo>
                    <a:lnTo>
                      <a:pt x="40" y="18"/>
                    </a:lnTo>
                    <a:lnTo>
                      <a:pt x="44" y="28"/>
                    </a:lnTo>
                    <a:lnTo>
                      <a:pt x="48" y="34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8" y="42"/>
                    </a:lnTo>
                    <a:lnTo>
                      <a:pt x="62" y="46"/>
                    </a:lnTo>
                    <a:lnTo>
                      <a:pt x="64" y="52"/>
                    </a:lnTo>
                    <a:lnTo>
                      <a:pt x="66" y="58"/>
                    </a:lnTo>
                    <a:lnTo>
                      <a:pt x="66" y="58"/>
                    </a:lnTo>
                    <a:lnTo>
                      <a:pt x="64" y="64"/>
                    </a:lnTo>
                    <a:lnTo>
                      <a:pt x="64" y="70"/>
                    </a:lnTo>
                    <a:lnTo>
                      <a:pt x="62" y="72"/>
                    </a:lnTo>
                    <a:lnTo>
                      <a:pt x="60" y="74"/>
                    </a:lnTo>
                    <a:lnTo>
                      <a:pt x="58" y="74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40" y="58"/>
                    </a:lnTo>
                    <a:lnTo>
                      <a:pt x="30" y="54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6" y="46"/>
                    </a:lnTo>
                    <a:lnTo>
                      <a:pt x="4" y="42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4" y="10"/>
                    </a:lnTo>
                    <a:lnTo>
                      <a:pt x="40" y="18"/>
                    </a:ln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1" name="Freeform 198"/>
              <p:cNvSpPr>
                <a:spLocks/>
              </p:cNvSpPr>
              <p:nvPr/>
            </p:nvSpPr>
            <p:spPr bwMode="auto">
              <a:xfrm>
                <a:off x="6446838" y="3538538"/>
                <a:ext cx="92075" cy="101600"/>
              </a:xfrm>
              <a:custGeom>
                <a:avLst/>
                <a:gdLst>
                  <a:gd name="T0" fmla="*/ 32 w 58"/>
                  <a:gd name="T1" fmla="*/ 14 h 64"/>
                  <a:gd name="T2" fmla="*/ 32 w 58"/>
                  <a:gd name="T3" fmla="*/ 14 h 64"/>
                  <a:gd name="T4" fmla="*/ 40 w 58"/>
                  <a:gd name="T5" fmla="*/ 22 h 64"/>
                  <a:gd name="T6" fmla="*/ 50 w 58"/>
                  <a:gd name="T7" fmla="*/ 32 h 64"/>
                  <a:gd name="T8" fmla="*/ 50 w 58"/>
                  <a:gd name="T9" fmla="*/ 32 h 64"/>
                  <a:gd name="T10" fmla="*/ 56 w 58"/>
                  <a:gd name="T11" fmla="*/ 44 h 64"/>
                  <a:gd name="T12" fmla="*/ 58 w 58"/>
                  <a:gd name="T13" fmla="*/ 58 h 64"/>
                  <a:gd name="T14" fmla="*/ 58 w 58"/>
                  <a:gd name="T15" fmla="*/ 58 h 64"/>
                  <a:gd name="T16" fmla="*/ 58 w 58"/>
                  <a:gd name="T17" fmla="*/ 62 h 64"/>
                  <a:gd name="T18" fmla="*/ 56 w 58"/>
                  <a:gd name="T19" fmla="*/ 64 h 64"/>
                  <a:gd name="T20" fmla="*/ 52 w 58"/>
                  <a:gd name="T21" fmla="*/ 64 h 64"/>
                  <a:gd name="T22" fmla="*/ 48 w 58"/>
                  <a:gd name="T23" fmla="*/ 60 h 64"/>
                  <a:gd name="T24" fmla="*/ 48 w 58"/>
                  <a:gd name="T25" fmla="*/ 60 h 64"/>
                  <a:gd name="T26" fmla="*/ 40 w 58"/>
                  <a:gd name="T27" fmla="*/ 56 h 64"/>
                  <a:gd name="T28" fmla="*/ 32 w 58"/>
                  <a:gd name="T29" fmla="*/ 52 h 64"/>
                  <a:gd name="T30" fmla="*/ 16 w 58"/>
                  <a:gd name="T31" fmla="*/ 46 h 64"/>
                  <a:gd name="T32" fmla="*/ 16 w 58"/>
                  <a:gd name="T33" fmla="*/ 46 h 64"/>
                  <a:gd name="T34" fmla="*/ 10 w 58"/>
                  <a:gd name="T35" fmla="*/ 44 h 64"/>
                  <a:gd name="T36" fmla="*/ 4 w 58"/>
                  <a:gd name="T37" fmla="*/ 42 h 64"/>
                  <a:gd name="T38" fmla="*/ 2 w 58"/>
                  <a:gd name="T39" fmla="*/ 38 h 64"/>
                  <a:gd name="T40" fmla="*/ 0 w 58"/>
                  <a:gd name="T41" fmla="*/ 28 h 64"/>
                  <a:gd name="T42" fmla="*/ 0 w 58"/>
                  <a:gd name="T43" fmla="*/ 28 h 64"/>
                  <a:gd name="T44" fmla="*/ 0 w 58"/>
                  <a:gd name="T45" fmla="*/ 6 h 64"/>
                  <a:gd name="T46" fmla="*/ 0 w 58"/>
                  <a:gd name="T47" fmla="*/ 6 h 64"/>
                  <a:gd name="T48" fmla="*/ 0 w 58"/>
                  <a:gd name="T49" fmla="*/ 4 h 64"/>
                  <a:gd name="T50" fmla="*/ 0 w 58"/>
                  <a:gd name="T51" fmla="*/ 2 h 64"/>
                  <a:gd name="T52" fmla="*/ 4 w 58"/>
                  <a:gd name="T53" fmla="*/ 0 h 64"/>
                  <a:gd name="T54" fmla="*/ 12 w 58"/>
                  <a:gd name="T55" fmla="*/ 2 h 64"/>
                  <a:gd name="T56" fmla="*/ 12 w 58"/>
                  <a:gd name="T57" fmla="*/ 2 h 64"/>
                  <a:gd name="T58" fmla="*/ 22 w 58"/>
                  <a:gd name="T59" fmla="*/ 6 h 64"/>
                  <a:gd name="T60" fmla="*/ 28 w 58"/>
                  <a:gd name="T61" fmla="*/ 10 h 64"/>
                  <a:gd name="T62" fmla="*/ 32 w 58"/>
                  <a:gd name="T63" fmla="*/ 14 h 64"/>
                  <a:gd name="T64" fmla="*/ 32 w 58"/>
                  <a:gd name="T65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64">
                    <a:moveTo>
                      <a:pt x="32" y="14"/>
                    </a:moveTo>
                    <a:lnTo>
                      <a:pt x="32" y="14"/>
                    </a:lnTo>
                    <a:lnTo>
                      <a:pt x="40" y="22"/>
                    </a:lnTo>
                    <a:lnTo>
                      <a:pt x="50" y="32"/>
                    </a:lnTo>
                    <a:lnTo>
                      <a:pt x="50" y="32"/>
                    </a:lnTo>
                    <a:lnTo>
                      <a:pt x="56" y="44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62"/>
                    </a:lnTo>
                    <a:lnTo>
                      <a:pt x="56" y="64"/>
                    </a:lnTo>
                    <a:lnTo>
                      <a:pt x="52" y="64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0" y="56"/>
                    </a:lnTo>
                    <a:lnTo>
                      <a:pt x="32" y="52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0" y="44"/>
                    </a:lnTo>
                    <a:lnTo>
                      <a:pt x="4" y="42"/>
                    </a:lnTo>
                    <a:lnTo>
                      <a:pt x="2" y="3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22" y="6"/>
                    </a:lnTo>
                    <a:lnTo>
                      <a:pt x="28" y="10"/>
                    </a:lnTo>
                    <a:lnTo>
                      <a:pt x="32" y="14"/>
                    </a:lnTo>
                    <a:lnTo>
                      <a:pt x="32" y="14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2" name="Freeform 199"/>
              <p:cNvSpPr>
                <a:spLocks/>
              </p:cNvSpPr>
              <p:nvPr/>
            </p:nvSpPr>
            <p:spPr bwMode="auto">
              <a:xfrm>
                <a:off x="6443663" y="3621088"/>
                <a:ext cx="92075" cy="117475"/>
              </a:xfrm>
              <a:custGeom>
                <a:avLst/>
                <a:gdLst>
                  <a:gd name="T0" fmla="*/ 34 w 58"/>
                  <a:gd name="T1" fmla="*/ 18 h 74"/>
                  <a:gd name="T2" fmla="*/ 34 w 58"/>
                  <a:gd name="T3" fmla="*/ 18 h 74"/>
                  <a:gd name="T4" fmla="*/ 44 w 58"/>
                  <a:gd name="T5" fmla="*/ 34 h 74"/>
                  <a:gd name="T6" fmla="*/ 44 w 58"/>
                  <a:gd name="T7" fmla="*/ 34 h 74"/>
                  <a:gd name="T8" fmla="*/ 50 w 58"/>
                  <a:gd name="T9" fmla="*/ 44 h 74"/>
                  <a:gd name="T10" fmla="*/ 56 w 58"/>
                  <a:gd name="T11" fmla="*/ 48 h 74"/>
                  <a:gd name="T12" fmla="*/ 56 w 58"/>
                  <a:gd name="T13" fmla="*/ 48 h 74"/>
                  <a:gd name="T14" fmla="*/ 58 w 58"/>
                  <a:gd name="T15" fmla="*/ 52 h 74"/>
                  <a:gd name="T16" fmla="*/ 58 w 58"/>
                  <a:gd name="T17" fmla="*/ 56 h 74"/>
                  <a:gd name="T18" fmla="*/ 58 w 58"/>
                  <a:gd name="T19" fmla="*/ 62 h 74"/>
                  <a:gd name="T20" fmla="*/ 58 w 58"/>
                  <a:gd name="T21" fmla="*/ 62 h 74"/>
                  <a:gd name="T22" fmla="*/ 58 w 58"/>
                  <a:gd name="T23" fmla="*/ 68 h 74"/>
                  <a:gd name="T24" fmla="*/ 58 w 58"/>
                  <a:gd name="T25" fmla="*/ 68 h 74"/>
                  <a:gd name="T26" fmla="*/ 58 w 58"/>
                  <a:gd name="T27" fmla="*/ 70 h 74"/>
                  <a:gd name="T28" fmla="*/ 56 w 58"/>
                  <a:gd name="T29" fmla="*/ 74 h 74"/>
                  <a:gd name="T30" fmla="*/ 54 w 58"/>
                  <a:gd name="T31" fmla="*/ 74 h 74"/>
                  <a:gd name="T32" fmla="*/ 46 w 58"/>
                  <a:gd name="T33" fmla="*/ 70 h 74"/>
                  <a:gd name="T34" fmla="*/ 46 w 58"/>
                  <a:gd name="T35" fmla="*/ 70 h 74"/>
                  <a:gd name="T36" fmla="*/ 28 w 58"/>
                  <a:gd name="T37" fmla="*/ 52 h 74"/>
                  <a:gd name="T38" fmla="*/ 18 w 58"/>
                  <a:gd name="T39" fmla="*/ 44 h 74"/>
                  <a:gd name="T40" fmla="*/ 10 w 58"/>
                  <a:gd name="T41" fmla="*/ 40 h 74"/>
                  <a:gd name="T42" fmla="*/ 10 w 58"/>
                  <a:gd name="T43" fmla="*/ 40 h 74"/>
                  <a:gd name="T44" fmla="*/ 4 w 58"/>
                  <a:gd name="T45" fmla="*/ 38 h 74"/>
                  <a:gd name="T46" fmla="*/ 0 w 58"/>
                  <a:gd name="T47" fmla="*/ 36 h 74"/>
                  <a:gd name="T48" fmla="*/ 0 w 58"/>
                  <a:gd name="T49" fmla="*/ 34 h 74"/>
                  <a:gd name="T50" fmla="*/ 0 w 58"/>
                  <a:gd name="T51" fmla="*/ 28 h 74"/>
                  <a:gd name="T52" fmla="*/ 0 w 58"/>
                  <a:gd name="T53" fmla="*/ 28 h 74"/>
                  <a:gd name="T54" fmla="*/ 0 w 58"/>
                  <a:gd name="T55" fmla="*/ 14 h 74"/>
                  <a:gd name="T56" fmla="*/ 0 w 58"/>
                  <a:gd name="T57" fmla="*/ 4 h 74"/>
                  <a:gd name="T58" fmla="*/ 0 w 58"/>
                  <a:gd name="T59" fmla="*/ 4 h 74"/>
                  <a:gd name="T60" fmla="*/ 2 w 58"/>
                  <a:gd name="T61" fmla="*/ 2 h 74"/>
                  <a:gd name="T62" fmla="*/ 4 w 58"/>
                  <a:gd name="T63" fmla="*/ 0 h 74"/>
                  <a:gd name="T64" fmla="*/ 10 w 58"/>
                  <a:gd name="T65" fmla="*/ 0 h 74"/>
                  <a:gd name="T66" fmla="*/ 10 w 58"/>
                  <a:gd name="T67" fmla="*/ 0 h 74"/>
                  <a:gd name="T68" fmla="*/ 24 w 58"/>
                  <a:gd name="T69" fmla="*/ 12 h 74"/>
                  <a:gd name="T70" fmla="*/ 34 w 58"/>
                  <a:gd name="T71" fmla="*/ 18 h 74"/>
                  <a:gd name="T72" fmla="*/ 34 w 58"/>
                  <a:gd name="T73" fmla="*/ 1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8" h="74">
                    <a:moveTo>
                      <a:pt x="34" y="18"/>
                    </a:moveTo>
                    <a:lnTo>
                      <a:pt x="34" y="18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50" y="44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8" y="52"/>
                    </a:lnTo>
                    <a:lnTo>
                      <a:pt x="58" y="56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8" y="68"/>
                    </a:lnTo>
                    <a:lnTo>
                      <a:pt x="58" y="68"/>
                    </a:lnTo>
                    <a:lnTo>
                      <a:pt x="58" y="70"/>
                    </a:lnTo>
                    <a:lnTo>
                      <a:pt x="56" y="74"/>
                    </a:lnTo>
                    <a:lnTo>
                      <a:pt x="54" y="74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28" y="52"/>
                    </a:lnTo>
                    <a:lnTo>
                      <a:pt x="18" y="44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4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4" y="12"/>
                    </a:lnTo>
                    <a:lnTo>
                      <a:pt x="34" y="18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3" name="Freeform 200"/>
              <p:cNvSpPr>
                <a:spLocks/>
              </p:cNvSpPr>
              <p:nvPr/>
            </p:nvSpPr>
            <p:spPr bwMode="auto">
              <a:xfrm>
                <a:off x="6434138" y="3722688"/>
                <a:ext cx="92075" cy="88900"/>
              </a:xfrm>
              <a:custGeom>
                <a:avLst/>
                <a:gdLst>
                  <a:gd name="T0" fmla="*/ 16 w 58"/>
                  <a:gd name="T1" fmla="*/ 2 h 56"/>
                  <a:gd name="T2" fmla="*/ 16 w 58"/>
                  <a:gd name="T3" fmla="*/ 2 h 56"/>
                  <a:gd name="T4" fmla="*/ 24 w 58"/>
                  <a:gd name="T5" fmla="*/ 6 h 56"/>
                  <a:gd name="T6" fmla="*/ 32 w 58"/>
                  <a:gd name="T7" fmla="*/ 12 h 56"/>
                  <a:gd name="T8" fmla="*/ 40 w 58"/>
                  <a:gd name="T9" fmla="*/ 18 h 56"/>
                  <a:gd name="T10" fmla="*/ 40 w 58"/>
                  <a:gd name="T11" fmla="*/ 18 h 56"/>
                  <a:gd name="T12" fmla="*/ 48 w 58"/>
                  <a:gd name="T13" fmla="*/ 26 h 56"/>
                  <a:gd name="T14" fmla="*/ 52 w 58"/>
                  <a:gd name="T15" fmla="*/ 30 h 56"/>
                  <a:gd name="T16" fmla="*/ 52 w 58"/>
                  <a:gd name="T17" fmla="*/ 30 h 56"/>
                  <a:gd name="T18" fmla="*/ 56 w 58"/>
                  <a:gd name="T19" fmla="*/ 36 h 56"/>
                  <a:gd name="T20" fmla="*/ 58 w 58"/>
                  <a:gd name="T21" fmla="*/ 46 h 56"/>
                  <a:gd name="T22" fmla="*/ 58 w 58"/>
                  <a:gd name="T23" fmla="*/ 46 h 56"/>
                  <a:gd name="T24" fmla="*/ 58 w 58"/>
                  <a:gd name="T25" fmla="*/ 50 h 56"/>
                  <a:gd name="T26" fmla="*/ 56 w 58"/>
                  <a:gd name="T27" fmla="*/ 54 h 56"/>
                  <a:gd name="T28" fmla="*/ 52 w 58"/>
                  <a:gd name="T29" fmla="*/ 56 h 56"/>
                  <a:gd name="T30" fmla="*/ 46 w 58"/>
                  <a:gd name="T31" fmla="*/ 56 h 56"/>
                  <a:gd name="T32" fmla="*/ 46 w 58"/>
                  <a:gd name="T33" fmla="*/ 56 h 56"/>
                  <a:gd name="T34" fmla="*/ 30 w 58"/>
                  <a:gd name="T35" fmla="*/ 50 h 56"/>
                  <a:gd name="T36" fmla="*/ 16 w 58"/>
                  <a:gd name="T37" fmla="*/ 44 h 56"/>
                  <a:gd name="T38" fmla="*/ 16 w 58"/>
                  <a:gd name="T39" fmla="*/ 44 h 56"/>
                  <a:gd name="T40" fmla="*/ 10 w 58"/>
                  <a:gd name="T41" fmla="*/ 44 h 56"/>
                  <a:gd name="T42" fmla="*/ 6 w 58"/>
                  <a:gd name="T43" fmla="*/ 40 h 56"/>
                  <a:gd name="T44" fmla="*/ 2 w 58"/>
                  <a:gd name="T45" fmla="*/ 34 h 56"/>
                  <a:gd name="T46" fmla="*/ 2 w 58"/>
                  <a:gd name="T47" fmla="*/ 28 h 56"/>
                  <a:gd name="T48" fmla="*/ 2 w 58"/>
                  <a:gd name="T49" fmla="*/ 28 h 56"/>
                  <a:gd name="T50" fmla="*/ 0 w 58"/>
                  <a:gd name="T51" fmla="*/ 16 h 56"/>
                  <a:gd name="T52" fmla="*/ 2 w 58"/>
                  <a:gd name="T53" fmla="*/ 6 h 56"/>
                  <a:gd name="T54" fmla="*/ 2 w 58"/>
                  <a:gd name="T55" fmla="*/ 6 h 56"/>
                  <a:gd name="T56" fmla="*/ 2 w 58"/>
                  <a:gd name="T57" fmla="*/ 4 h 56"/>
                  <a:gd name="T58" fmla="*/ 4 w 58"/>
                  <a:gd name="T59" fmla="*/ 2 h 56"/>
                  <a:gd name="T60" fmla="*/ 8 w 58"/>
                  <a:gd name="T61" fmla="*/ 0 h 56"/>
                  <a:gd name="T62" fmla="*/ 16 w 58"/>
                  <a:gd name="T63" fmla="*/ 2 h 56"/>
                  <a:gd name="T64" fmla="*/ 16 w 58"/>
                  <a:gd name="T65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56">
                    <a:moveTo>
                      <a:pt x="16" y="2"/>
                    </a:moveTo>
                    <a:lnTo>
                      <a:pt x="16" y="2"/>
                    </a:lnTo>
                    <a:lnTo>
                      <a:pt x="24" y="6"/>
                    </a:lnTo>
                    <a:lnTo>
                      <a:pt x="32" y="12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8" y="26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6" y="36"/>
                    </a:lnTo>
                    <a:lnTo>
                      <a:pt x="58" y="46"/>
                    </a:lnTo>
                    <a:lnTo>
                      <a:pt x="58" y="46"/>
                    </a:lnTo>
                    <a:lnTo>
                      <a:pt x="58" y="50"/>
                    </a:lnTo>
                    <a:lnTo>
                      <a:pt x="56" y="54"/>
                    </a:lnTo>
                    <a:lnTo>
                      <a:pt x="52" y="56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30" y="50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0" y="44"/>
                    </a:lnTo>
                    <a:lnTo>
                      <a:pt x="6" y="40"/>
                    </a:lnTo>
                    <a:lnTo>
                      <a:pt x="2" y="34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1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4" name="Freeform 201"/>
              <p:cNvSpPr>
                <a:spLocks/>
              </p:cNvSpPr>
              <p:nvPr/>
            </p:nvSpPr>
            <p:spPr bwMode="auto">
              <a:xfrm>
                <a:off x="6415088" y="3821113"/>
                <a:ext cx="98425" cy="73025"/>
              </a:xfrm>
              <a:custGeom>
                <a:avLst/>
                <a:gdLst>
                  <a:gd name="T0" fmla="*/ 22 w 62"/>
                  <a:gd name="T1" fmla="*/ 2 h 46"/>
                  <a:gd name="T2" fmla="*/ 22 w 62"/>
                  <a:gd name="T3" fmla="*/ 2 h 46"/>
                  <a:gd name="T4" fmla="*/ 32 w 62"/>
                  <a:gd name="T5" fmla="*/ 8 h 46"/>
                  <a:gd name="T6" fmla="*/ 40 w 62"/>
                  <a:gd name="T7" fmla="*/ 12 h 46"/>
                  <a:gd name="T8" fmla="*/ 48 w 62"/>
                  <a:gd name="T9" fmla="*/ 14 h 46"/>
                  <a:gd name="T10" fmla="*/ 48 w 62"/>
                  <a:gd name="T11" fmla="*/ 14 h 46"/>
                  <a:gd name="T12" fmla="*/ 54 w 62"/>
                  <a:gd name="T13" fmla="*/ 16 h 46"/>
                  <a:gd name="T14" fmla="*/ 58 w 62"/>
                  <a:gd name="T15" fmla="*/ 22 h 46"/>
                  <a:gd name="T16" fmla="*/ 62 w 62"/>
                  <a:gd name="T17" fmla="*/ 28 h 46"/>
                  <a:gd name="T18" fmla="*/ 62 w 62"/>
                  <a:gd name="T19" fmla="*/ 36 h 46"/>
                  <a:gd name="T20" fmla="*/ 62 w 62"/>
                  <a:gd name="T21" fmla="*/ 36 h 46"/>
                  <a:gd name="T22" fmla="*/ 62 w 62"/>
                  <a:gd name="T23" fmla="*/ 42 h 46"/>
                  <a:gd name="T24" fmla="*/ 58 w 62"/>
                  <a:gd name="T25" fmla="*/ 44 h 46"/>
                  <a:gd name="T26" fmla="*/ 52 w 62"/>
                  <a:gd name="T27" fmla="*/ 46 h 46"/>
                  <a:gd name="T28" fmla="*/ 44 w 62"/>
                  <a:gd name="T29" fmla="*/ 44 h 46"/>
                  <a:gd name="T30" fmla="*/ 44 w 62"/>
                  <a:gd name="T31" fmla="*/ 44 h 46"/>
                  <a:gd name="T32" fmla="*/ 28 w 62"/>
                  <a:gd name="T33" fmla="*/ 40 h 46"/>
                  <a:gd name="T34" fmla="*/ 20 w 62"/>
                  <a:gd name="T35" fmla="*/ 42 h 46"/>
                  <a:gd name="T36" fmla="*/ 20 w 62"/>
                  <a:gd name="T37" fmla="*/ 42 h 46"/>
                  <a:gd name="T38" fmla="*/ 14 w 62"/>
                  <a:gd name="T39" fmla="*/ 42 h 46"/>
                  <a:gd name="T40" fmla="*/ 6 w 62"/>
                  <a:gd name="T41" fmla="*/ 40 h 46"/>
                  <a:gd name="T42" fmla="*/ 4 w 62"/>
                  <a:gd name="T43" fmla="*/ 38 h 46"/>
                  <a:gd name="T44" fmla="*/ 2 w 62"/>
                  <a:gd name="T45" fmla="*/ 36 h 46"/>
                  <a:gd name="T46" fmla="*/ 0 w 62"/>
                  <a:gd name="T47" fmla="*/ 32 h 46"/>
                  <a:gd name="T48" fmla="*/ 0 w 62"/>
                  <a:gd name="T49" fmla="*/ 26 h 46"/>
                  <a:gd name="T50" fmla="*/ 0 w 62"/>
                  <a:gd name="T51" fmla="*/ 26 h 46"/>
                  <a:gd name="T52" fmla="*/ 4 w 62"/>
                  <a:gd name="T53" fmla="*/ 8 h 46"/>
                  <a:gd name="T54" fmla="*/ 4 w 62"/>
                  <a:gd name="T55" fmla="*/ 8 h 46"/>
                  <a:gd name="T56" fmla="*/ 4 w 62"/>
                  <a:gd name="T57" fmla="*/ 6 h 46"/>
                  <a:gd name="T58" fmla="*/ 6 w 62"/>
                  <a:gd name="T59" fmla="*/ 2 h 46"/>
                  <a:gd name="T60" fmla="*/ 8 w 62"/>
                  <a:gd name="T61" fmla="*/ 0 h 46"/>
                  <a:gd name="T62" fmla="*/ 10 w 62"/>
                  <a:gd name="T63" fmla="*/ 0 h 46"/>
                  <a:gd name="T64" fmla="*/ 16 w 62"/>
                  <a:gd name="T65" fmla="*/ 0 h 46"/>
                  <a:gd name="T66" fmla="*/ 22 w 62"/>
                  <a:gd name="T67" fmla="*/ 2 h 46"/>
                  <a:gd name="T68" fmla="*/ 22 w 62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46">
                    <a:moveTo>
                      <a:pt x="22" y="2"/>
                    </a:moveTo>
                    <a:lnTo>
                      <a:pt x="22" y="2"/>
                    </a:lnTo>
                    <a:lnTo>
                      <a:pt x="32" y="8"/>
                    </a:lnTo>
                    <a:lnTo>
                      <a:pt x="40" y="12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54" y="16"/>
                    </a:lnTo>
                    <a:lnTo>
                      <a:pt x="58" y="22"/>
                    </a:lnTo>
                    <a:lnTo>
                      <a:pt x="62" y="28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2" y="42"/>
                    </a:lnTo>
                    <a:lnTo>
                      <a:pt x="58" y="44"/>
                    </a:lnTo>
                    <a:lnTo>
                      <a:pt x="52" y="46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28" y="40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14" y="42"/>
                    </a:lnTo>
                    <a:lnTo>
                      <a:pt x="6" y="40"/>
                    </a:lnTo>
                    <a:lnTo>
                      <a:pt x="4" y="38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2" y="2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5" name="Freeform 202"/>
              <p:cNvSpPr>
                <a:spLocks/>
              </p:cNvSpPr>
              <p:nvPr/>
            </p:nvSpPr>
            <p:spPr bwMode="auto">
              <a:xfrm>
                <a:off x="6399213" y="3910013"/>
                <a:ext cx="92075" cy="98425"/>
              </a:xfrm>
              <a:custGeom>
                <a:avLst/>
                <a:gdLst>
                  <a:gd name="T0" fmla="*/ 24 w 58"/>
                  <a:gd name="T1" fmla="*/ 10 h 62"/>
                  <a:gd name="T2" fmla="*/ 24 w 58"/>
                  <a:gd name="T3" fmla="*/ 10 h 62"/>
                  <a:gd name="T4" fmla="*/ 28 w 58"/>
                  <a:gd name="T5" fmla="*/ 18 h 62"/>
                  <a:gd name="T6" fmla="*/ 34 w 58"/>
                  <a:gd name="T7" fmla="*/ 26 h 62"/>
                  <a:gd name="T8" fmla="*/ 38 w 58"/>
                  <a:gd name="T9" fmla="*/ 28 h 62"/>
                  <a:gd name="T10" fmla="*/ 42 w 58"/>
                  <a:gd name="T11" fmla="*/ 30 h 62"/>
                  <a:gd name="T12" fmla="*/ 42 w 58"/>
                  <a:gd name="T13" fmla="*/ 30 h 62"/>
                  <a:gd name="T14" fmla="*/ 48 w 58"/>
                  <a:gd name="T15" fmla="*/ 32 h 62"/>
                  <a:gd name="T16" fmla="*/ 54 w 58"/>
                  <a:gd name="T17" fmla="*/ 36 h 62"/>
                  <a:gd name="T18" fmla="*/ 56 w 58"/>
                  <a:gd name="T19" fmla="*/ 40 h 62"/>
                  <a:gd name="T20" fmla="*/ 58 w 58"/>
                  <a:gd name="T21" fmla="*/ 44 h 62"/>
                  <a:gd name="T22" fmla="*/ 58 w 58"/>
                  <a:gd name="T23" fmla="*/ 44 h 62"/>
                  <a:gd name="T24" fmla="*/ 58 w 58"/>
                  <a:gd name="T25" fmla="*/ 52 h 62"/>
                  <a:gd name="T26" fmla="*/ 56 w 58"/>
                  <a:gd name="T27" fmla="*/ 56 h 62"/>
                  <a:gd name="T28" fmla="*/ 56 w 58"/>
                  <a:gd name="T29" fmla="*/ 56 h 62"/>
                  <a:gd name="T30" fmla="*/ 54 w 58"/>
                  <a:gd name="T31" fmla="*/ 60 h 62"/>
                  <a:gd name="T32" fmla="*/ 50 w 58"/>
                  <a:gd name="T33" fmla="*/ 62 h 62"/>
                  <a:gd name="T34" fmla="*/ 44 w 58"/>
                  <a:gd name="T35" fmla="*/ 62 h 62"/>
                  <a:gd name="T36" fmla="*/ 44 w 58"/>
                  <a:gd name="T37" fmla="*/ 62 h 62"/>
                  <a:gd name="T38" fmla="*/ 34 w 58"/>
                  <a:gd name="T39" fmla="*/ 58 h 62"/>
                  <a:gd name="T40" fmla="*/ 26 w 58"/>
                  <a:gd name="T41" fmla="*/ 56 h 62"/>
                  <a:gd name="T42" fmla="*/ 26 w 58"/>
                  <a:gd name="T43" fmla="*/ 56 h 62"/>
                  <a:gd name="T44" fmla="*/ 16 w 58"/>
                  <a:gd name="T45" fmla="*/ 52 h 62"/>
                  <a:gd name="T46" fmla="*/ 6 w 58"/>
                  <a:gd name="T47" fmla="*/ 46 h 62"/>
                  <a:gd name="T48" fmla="*/ 6 w 58"/>
                  <a:gd name="T49" fmla="*/ 46 h 62"/>
                  <a:gd name="T50" fmla="*/ 2 w 58"/>
                  <a:gd name="T51" fmla="*/ 44 h 62"/>
                  <a:gd name="T52" fmla="*/ 0 w 58"/>
                  <a:gd name="T53" fmla="*/ 40 h 62"/>
                  <a:gd name="T54" fmla="*/ 0 w 58"/>
                  <a:gd name="T55" fmla="*/ 34 h 62"/>
                  <a:gd name="T56" fmla="*/ 0 w 58"/>
                  <a:gd name="T57" fmla="*/ 24 h 62"/>
                  <a:gd name="T58" fmla="*/ 0 w 58"/>
                  <a:gd name="T59" fmla="*/ 24 h 62"/>
                  <a:gd name="T60" fmla="*/ 2 w 58"/>
                  <a:gd name="T61" fmla="*/ 10 h 62"/>
                  <a:gd name="T62" fmla="*/ 2 w 58"/>
                  <a:gd name="T63" fmla="*/ 10 h 62"/>
                  <a:gd name="T64" fmla="*/ 2 w 58"/>
                  <a:gd name="T65" fmla="*/ 8 h 62"/>
                  <a:gd name="T66" fmla="*/ 6 w 58"/>
                  <a:gd name="T67" fmla="*/ 2 h 62"/>
                  <a:gd name="T68" fmla="*/ 8 w 58"/>
                  <a:gd name="T69" fmla="*/ 0 h 62"/>
                  <a:gd name="T70" fmla="*/ 12 w 58"/>
                  <a:gd name="T71" fmla="*/ 2 h 62"/>
                  <a:gd name="T72" fmla="*/ 16 w 58"/>
                  <a:gd name="T73" fmla="*/ 4 h 62"/>
                  <a:gd name="T74" fmla="*/ 24 w 58"/>
                  <a:gd name="T75" fmla="*/ 10 h 62"/>
                  <a:gd name="T76" fmla="*/ 24 w 58"/>
                  <a:gd name="T7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" h="62">
                    <a:moveTo>
                      <a:pt x="24" y="10"/>
                    </a:moveTo>
                    <a:lnTo>
                      <a:pt x="24" y="10"/>
                    </a:lnTo>
                    <a:lnTo>
                      <a:pt x="28" y="18"/>
                    </a:lnTo>
                    <a:lnTo>
                      <a:pt x="34" y="26"/>
                    </a:lnTo>
                    <a:lnTo>
                      <a:pt x="38" y="28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8" y="32"/>
                    </a:lnTo>
                    <a:lnTo>
                      <a:pt x="54" y="36"/>
                    </a:lnTo>
                    <a:lnTo>
                      <a:pt x="56" y="40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52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4" y="60"/>
                    </a:lnTo>
                    <a:lnTo>
                      <a:pt x="50" y="62"/>
                    </a:lnTo>
                    <a:lnTo>
                      <a:pt x="44" y="62"/>
                    </a:lnTo>
                    <a:lnTo>
                      <a:pt x="44" y="62"/>
                    </a:lnTo>
                    <a:lnTo>
                      <a:pt x="34" y="58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16" y="52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6" y="4"/>
                    </a:lnTo>
                    <a:lnTo>
                      <a:pt x="24" y="10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6" name="Freeform 203"/>
              <p:cNvSpPr>
                <a:spLocks/>
              </p:cNvSpPr>
              <p:nvPr/>
            </p:nvSpPr>
            <p:spPr bwMode="auto">
              <a:xfrm>
                <a:off x="6364288" y="4040188"/>
                <a:ext cx="120650" cy="117475"/>
              </a:xfrm>
              <a:custGeom>
                <a:avLst/>
                <a:gdLst>
                  <a:gd name="T0" fmla="*/ 36 w 76"/>
                  <a:gd name="T1" fmla="*/ 10 h 74"/>
                  <a:gd name="T2" fmla="*/ 36 w 76"/>
                  <a:gd name="T3" fmla="*/ 10 h 74"/>
                  <a:gd name="T4" fmla="*/ 42 w 76"/>
                  <a:gd name="T5" fmla="*/ 16 h 74"/>
                  <a:gd name="T6" fmla="*/ 48 w 76"/>
                  <a:gd name="T7" fmla="*/ 20 h 74"/>
                  <a:gd name="T8" fmla="*/ 56 w 76"/>
                  <a:gd name="T9" fmla="*/ 20 h 74"/>
                  <a:gd name="T10" fmla="*/ 56 w 76"/>
                  <a:gd name="T11" fmla="*/ 20 h 74"/>
                  <a:gd name="T12" fmla="*/ 62 w 76"/>
                  <a:gd name="T13" fmla="*/ 22 h 74"/>
                  <a:gd name="T14" fmla="*/ 70 w 76"/>
                  <a:gd name="T15" fmla="*/ 24 h 74"/>
                  <a:gd name="T16" fmla="*/ 74 w 76"/>
                  <a:gd name="T17" fmla="*/ 30 h 74"/>
                  <a:gd name="T18" fmla="*/ 76 w 76"/>
                  <a:gd name="T19" fmla="*/ 40 h 74"/>
                  <a:gd name="T20" fmla="*/ 76 w 76"/>
                  <a:gd name="T21" fmla="*/ 40 h 74"/>
                  <a:gd name="T22" fmla="*/ 76 w 76"/>
                  <a:gd name="T23" fmla="*/ 58 h 74"/>
                  <a:gd name="T24" fmla="*/ 74 w 76"/>
                  <a:gd name="T25" fmla="*/ 64 h 74"/>
                  <a:gd name="T26" fmla="*/ 74 w 76"/>
                  <a:gd name="T27" fmla="*/ 64 h 74"/>
                  <a:gd name="T28" fmla="*/ 74 w 76"/>
                  <a:gd name="T29" fmla="*/ 66 h 74"/>
                  <a:gd name="T30" fmla="*/ 72 w 76"/>
                  <a:gd name="T31" fmla="*/ 70 h 74"/>
                  <a:gd name="T32" fmla="*/ 68 w 76"/>
                  <a:gd name="T33" fmla="*/ 74 h 74"/>
                  <a:gd name="T34" fmla="*/ 64 w 76"/>
                  <a:gd name="T35" fmla="*/ 74 h 74"/>
                  <a:gd name="T36" fmla="*/ 60 w 76"/>
                  <a:gd name="T37" fmla="*/ 74 h 74"/>
                  <a:gd name="T38" fmla="*/ 60 w 76"/>
                  <a:gd name="T39" fmla="*/ 74 h 74"/>
                  <a:gd name="T40" fmla="*/ 46 w 76"/>
                  <a:gd name="T41" fmla="*/ 68 h 74"/>
                  <a:gd name="T42" fmla="*/ 40 w 76"/>
                  <a:gd name="T43" fmla="*/ 64 h 74"/>
                  <a:gd name="T44" fmla="*/ 40 w 76"/>
                  <a:gd name="T45" fmla="*/ 64 h 74"/>
                  <a:gd name="T46" fmla="*/ 36 w 76"/>
                  <a:gd name="T47" fmla="*/ 62 h 74"/>
                  <a:gd name="T48" fmla="*/ 30 w 76"/>
                  <a:gd name="T49" fmla="*/ 60 h 74"/>
                  <a:gd name="T50" fmla="*/ 24 w 76"/>
                  <a:gd name="T51" fmla="*/ 58 h 74"/>
                  <a:gd name="T52" fmla="*/ 20 w 76"/>
                  <a:gd name="T53" fmla="*/ 54 h 74"/>
                  <a:gd name="T54" fmla="*/ 20 w 76"/>
                  <a:gd name="T55" fmla="*/ 54 h 74"/>
                  <a:gd name="T56" fmla="*/ 16 w 76"/>
                  <a:gd name="T57" fmla="*/ 50 h 74"/>
                  <a:gd name="T58" fmla="*/ 12 w 76"/>
                  <a:gd name="T59" fmla="*/ 48 h 74"/>
                  <a:gd name="T60" fmla="*/ 8 w 76"/>
                  <a:gd name="T61" fmla="*/ 46 h 74"/>
                  <a:gd name="T62" fmla="*/ 8 w 76"/>
                  <a:gd name="T63" fmla="*/ 46 h 74"/>
                  <a:gd name="T64" fmla="*/ 6 w 76"/>
                  <a:gd name="T65" fmla="*/ 46 h 74"/>
                  <a:gd name="T66" fmla="*/ 4 w 76"/>
                  <a:gd name="T67" fmla="*/ 42 h 74"/>
                  <a:gd name="T68" fmla="*/ 0 w 76"/>
                  <a:gd name="T69" fmla="*/ 36 h 74"/>
                  <a:gd name="T70" fmla="*/ 0 w 76"/>
                  <a:gd name="T71" fmla="*/ 30 h 74"/>
                  <a:gd name="T72" fmla="*/ 2 w 76"/>
                  <a:gd name="T73" fmla="*/ 24 h 74"/>
                  <a:gd name="T74" fmla="*/ 2 w 76"/>
                  <a:gd name="T75" fmla="*/ 24 h 74"/>
                  <a:gd name="T76" fmla="*/ 8 w 76"/>
                  <a:gd name="T77" fmla="*/ 4 h 74"/>
                  <a:gd name="T78" fmla="*/ 8 w 76"/>
                  <a:gd name="T79" fmla="*/ 4 h 74"/>
                  <a:gd name="T80" fmla="*/ 10 w 76"/>
                  <a:gd name="T81" fmla="*/ 2 h 74"/>
                  <a:gd name="T82" fmla="*/ 14 w 76"/>
                  <a:gd name="T83" fmla="*/ 0 h 74"/>
                  <a:gd name="T84" fmla="*/ 18 w 76"/>
                  <a:gd name="T85" fmla="*/ 0 h 74"/>
                  <a:gd name="T86" fmla="*/ 24 w 76"/>
                  <a:gd name="T87" fmla="*/ 0 h 74"/>
                  <a:gd name="T88" fmla="*/ 28 w 76"/>
                  <a:gd name="T89" fmla="*/ 4 h 74"/>
                  <a:gd name="T90" fmla="*/ 36 w 76"/>
                  <a:gd name="T91" fmla="*/ 10 h 74"/>
                  <a:gd name="T92" fmla="*/ 36 w 76"/>
                  <a:gd name="T93" fmla="*/ 1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6" h="74">
                    <a:moveTo>
                      <a:pt x="36" y="10"/>
                    </a:moveTo>
                    <a:lnTo>
                      <a:pt x="36" y="10"/>
                    </a:lnTo>
                    <a:lnTo>
                      <a:pt x="42" y="16"/>
                    </a:lnTo>
                    <a:lnTo>
                      <a:pt x="48" y="20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62" y="22"/>
                    </a:lnTo>
                    <a:lnTo>
                      <a:pt x="70" y="24"/>
                    </a:lnTo>
                    <a:lnTo>
                      <a:pt x="74" y="3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58"/>
                    </a:lnTo>
                    <a:lnTo>
                      <a:pt x="74" y="64"/>
                    </a:lnTo>
                    <a:lnTo>
                      <a:pt x="74" y="64"/>
                    </a:lnTo>
                    <a:lnTo>
                      <a:pt x="74" y="66"/>
                    </a:lnTo>
                    <a:lnTo>
                      <a:pt x="72" y="70"/>
                    </a:lnTo>
                    <a:lnTo>
                      <a:pt x="68" y="74"/>
                    </a:lnTo>
                    <a:lnTo>
                      <a:pt x="64" y="74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46" y="68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36" y="62"/>
                    </a:lnTo>
                    <a:lnTo>
                      <a:pt x="30" y="60"/>
                    </a:lnTo>
                    <a:lnTo>
                      <a:pt x="24" y="58"/>
                    </a:lnTo>
                    <a:lnTo>
                      <a:pt x="20" y="54"/>
                    </a:lnTo>
                    <a:lnTo>
                      <a:pt x="20" y="54"/>
                    </a:lnTo>
                    <a:lnTo>
                      <a:pt x="16" y="50"/>
                    </a:lnTo>
                    <a:lnTo>
                      <a:pt x="12" y="4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4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7" name="Freeform 204"/>
              <p:cNvSpPr>
                <a:spLocks/>
              </p:cNvSpPr>
              <p:nvPr/>
            </p:nvSpPr>
            <p:spPr bwMode="auto">
              <a:xfrm>
                <a:off x="6332538" y="4170363"/>
                <a:ext cx="130175" cy="107950"/>
              </a:xfrm>
              <a:custGeom>
                <a:avLst/>
                <a:gdLst>
                  <a:gd name="T0" fmla="*/ 36 w 82"/>
                  <a:gd name="T1" fmla="*/ 10 h 68"/>
                  <a:gd name="T2" fmla="*/ 36 w 82"/>
                  <a:gd name="T3" fmla="*/ 10 h 68"/>
                  <a:gd name="T4" fmla="*/ 42 w 82"/>
                  <a:gd name="T5" fmla="*/ 14 h 68"/>
                  <a:gd name="T6" fmla="*/ 54 w 82"/>
                  <a:gd name="T7" fmla="*/ 18 h 68"/>
                  <a:gd name="T8" fmla="*/ 54 w 82"/>
                  <a:gd name="T9" fmla="*/ 18 h 68"/>
                  <a:gd name="T10" fmla="*/ 66 w 82"/>
                  <a:gd name="T11" fmla="*/ 22 h 68"/>
                  <a:gd name="T12" fmla="*/ 74 w 82"/>
                  <a:gd name="T13" fmla="*/ 26 h 68"/>
                  <a:gd name="T14" fmla="*/ 74 w 82"/>
                  <a:gd name="T15" fmla="*/ 26 h 68"/>
                  <a:gd name="T16" fmla="*/ 78 w 82"/>
                  <a:gd name="T17" fmla="*/ 28 h 68"/>
                  <a:gd name="T18" fmla="*/ 80 w 82"/>
                  <a:gd name="T19" fmla="*/ 32 h 68"/>
                  <a:gd name="T20" fmla="*/ 82 w 82"/>
                  <a:gd name="T21" fmla="*/ 38 h 68"/>
                  <a:gd name="T22" fmla="*/ 82 w 82"/>
                  <a:gd name="T23" fmla="*/ 46 h 68"/>
                  <a:gd name="T24" fmla="*/ 82 w 82"/>
                  <a:gd name="T25" fmla="*/ 46 h 68"/>
                  <a:gd name="T26" fmla="*/ 80 w 82"/>
                  <a:gd name="T27" fmla="*/ 56 h 68"/>
                  <a:gd name="T28" fmla="*/ 76 w 82"/>
                  <a:gd name="T29" fmla="*/ 64 h 68"/>
                  <a:gd name="T30" fmla="*/ 68 w 82"/>
                  <a:gd name="T31" fmla="*/ 68 h 68"/>
                  <a:gd name="T32" fmla="*/ 64 w 82"/>
                  <a:gd name="T33" fmla="*/ 68 h 68"/>
                  <a:gd name="T34" fmla="*/ 62 w 82"/>
                  <a:gd name="T35" fmla="*/ 66 h 68"/>
                  <a:gd name="T36" fmla="*/ 62 w 82"/>
                  <a:gd name="T37" fmla="*/ 66 h 68"/>
                  <a:gd name="T38" fmla="*/ 54 w 82"/>
                  <a:gd name="T39" fmla="*/ 64 h 68"/>
                  <a:gd name="T40" fmla="*/ 50 w 82"/>
                  <a:gd name="T41" fmla="*/ 62 h 68"/>
                  <a:gd name="T42" fmla="*/ 48 w 82"/>
                  <a:gd name="T43" fmla="*/ 62 h 68"/>
                  <a:gd name="T44" fmla="*/ 48 w 82"/>
                  <a:gd name="T45" fmla="*/ 62 h 68"/>
                  <a:gd name="T46" fmla="*/ 40 w 82"/>
                  <a:gd name="T47" fmla="*/ 62 h 68"/>
                  <a:gd name="T48" fmla="*/ 36 w 82"/>
                  <a:gd name="T49" fmla="*/ 62 h 68"/>
                  <a:gd name="T50" fmla="*/ 32 w 82"/>
                  <a:gd name="T51" fmla="*/ 58 h 68"/>
                  <a:gd name="T52" fmla="*/ 32 w 82"/>
                  <a:gd name="T53" fmla="*/ 58 h 68"/>
                  <a:gd name="T54" fmla="*/ 28 w 82"/>
                  <a:gd name="T55" fmla="*/ 56 h 68"/>
                  <a:gd name="T56" fmla="*/ 22 w 82"/>
                  <a:gd name="T57" fmla="*/ 54 h 68"/>
                  <a:gd name="T58" fmla="*/ 14 w 82"/>
                  <a:gd name="T59" fmla="*/ 52 h 68"/>
                  <a:gd name="T60" fmla="*/ 14 w 82"/>
                  <a:gd name="T61" fmla="*/ 52 h 68"/>
                  <a:gd name="T62" fmla="*/ 8 w 82"/>
                  <a:gd name="T63" fmla="*/ 50 h 68"/>
                  <a:gd name="T64" fmla="*/ 4 w 82"/>
                  <a:gd name="T65" fmla="*/ 48 h 68"/>
                  <a:gd name="T66" fmla="*/ 2 w 82"/>
                  <a:gd name="T67" fmla="*/ 48 h 68"/>
                  <a:gd name="T68" fmla="*/ 0 w 82"/>
                  <a:gd name="T69" fmla="*/ 44 h 68"/>
                  <a:gd name="T70" fmla="*/ 0 w 82"/>
                  <a:gd name="T71" fmla="*/ 40 h 68"/>
                  <a:gd name="T72" fmla="*/ 0 w 82"/>
                  <a:gd name="T73" fmla="*/ 32 h 68"/>
                  <a:gd name="T74" fmla="*/ 0 w 82"/>
                  <a:gd name="T75" fmla="*/ 32 h 68"/>
                  <a:gd name="T76" fmla="*/ 4 w 82"/>
                  <a:gd name="T77" fmla="*/ 10 h 68"/>
                  <a:gd name="T78" fmla="*/ 4 w 82"/>
                  <a:gd name="T79" fmla="*/ 10 h 68"/>
                  <a:gd name="T80" fmla="*/ 6 w 82"/>
                  <a:gd name="T81" fmla="*/ 6 h 68"/>
                  <a:gd name="T82" fmla="*/ 8 w 82"/>
                  <a:gd name="T83" fmla="*/ 2 h 68"/>
                  <a:gd name="T84" fmla="*/ 14 w 82"/>
                  <a:gd name="T85" fmla="*/ 0 h 68"/>
                  <a:gd name="T86" fmla="*/ 14 w 82"/>
                  <a:gd name="T87" fmla="*/ 0 h 68"/>
                  <a:gd name="T88" fmla="*/ 28 w 82"/>
                  <a:gd name="T89" fmla="*/ 4 h 68"/>
                  <a:gd name="T90" fmla="*/ 36 w 82"/>
                  <a:gd name="T91" fmla="*/ 10 h 68"/>
                  <a:gd name="T92" fmla="*/ 36 w 82"/>
                  <a:gd name="T93" fmla="*/ 1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2" h="68">
                    <a:moveTo>
                      <a:pt x="36" y="10"/>
                    </a:moveTo>
                    <a:lnTo>
                      <a:pt x="36" y="10"/>
                    </a:lnTo>
                    <a:lnTo>
                      <a:pt x="42" y="14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66" y="22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8" y="28"/>
                    </a:lnTo>
                    <a:lnTo>
                      <a:pt x="80" y="32"/>
                    </a:lnTo>
                    <a:lnTo>
                      <a:pt x="82" y="38"/>
                    </a:lnTo>
                    <a:lnTo>
                      <a:pt x="82" y="46"/>
                    </a:lnTo>
                    <a:lnTo>
                      <a:pt x="82" y="46"/>
                    </a:lnTo>
                    <a:lnTo>
                      <a:pt x="80" y="56"/>
                    </a:lnTo>
                    <a:lnTo>
                      <a:pt x="76" y="64"/>
                    </a:lnTo>
                    <a:lnTo>
                      <a:pt x="68" y="68"/>
                    </a:lnTo>
                    <a:lnTo>
                      <a:pt x="64" y="68"/>
                    </a:lnTo>
                    <a:lnTo>
                      <a:pt x="62" y="66"/>
                    </a:lnTo>
                    <a:lnTo>
                      <a:pt x="62" y="66"/>
                    </a:lnTo>
                    <a:lnTo>
                      <a:pt x="54" y="64"/>
                    </a:lnTo>
                    <a:lnTo>
                      <a:pt x="50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0" y="62"/>
                    </a:lnTo>
                    <a:lnTo>
                      <a:pt x="36" y="62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28" y="56"/>
                    </a:lnTo>
                    <a:lnTo>
                      <a:pt x="22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8" y="50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8" y="4"/>
                    </a:lnTo>
                    <a:lnTo>
                      <a:pt x="36" y="10"/>
                    </a:lnTo>
                    <a:lnTo>
                      <a:pt x="36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206"/>
              <p:cNvSpPr>
                <a:spLocks/>
              </p:cNvSpPr>
              <p:nvPr/>
            </p:nvSpPr>
            <p:spPr bwMode="auto">
              <a:xfrm>
                <a:off x="6313488" y="4291013"/>
                <a:ext cx="139700" cy="111125"/>
              </a:xfrm>
              <a:custGeom>
                <a:avLst/>
                <a:gdLst>
                  <a:gd name="T0" fmla="*/ 34 w 88"/>
                  <a:gd name="T1" fmla="*/ 10 h 70"/>
                  <a:gd name="T2" fmla="*/ 34 w 88"/>
                  <a:gd name="T3" fmla="*/ 10 h 70"/>
                  <a:gd name="T4" fmla="*/ 46 w 88"/>
                  <a:gd name="T5" fmla="*/ 14 h 70"/>
                  <a:gd name="T6" fmla="*/ 56 w 88"/>
                  <a:gd name="T7" fmla="*/ 18 h 70"/>
                  <a:gd name="T8" fmla="*/ 66 w 88"/>
                  <a:gd name="T9" fmla="*/ 20 h 70"/>
                  <a:gd name="T10" fmla="*/ 66 w 88"/>
                  <a:gd name="T11" fmla="*/ 20 h 70"/>
                  <a:gd name="T12" fmla="*/ 76 w 88"/>
                  <a:gd name="T13" fmla="*/ 20 h 70"/>
                  <a:gd name="T14" fmla="*/ 80 w 88"/>
                  <a:gd name="T15" fmla="*/ 24 h 70"/>
                  <a:gd name="T16" fmla="*/ 84 w 88"/>
                  <a:gd name="T17" fmla="*/ 28 h 70"/>
                  <a:gd name="T18" fmla="*/ 86 w 88"/>
                  <a:gd name="T19" fmla="*/ 34 h 70"/>
                  <a:gd name="T20" fmla="*/ 86 w 88"/>
                  <a:gd name="T21" fmla="*/ 34 h 70"/>
                  <a:gd name="T22" fmla="*/ 88 w 88"/>
                  <a:gd name="T23" fmla="*/ 40 h 70"/>
                  <a:gd name="T24" fmla="*/ 86 w 88"/>
                  <a:gd name="T25" fmla="*/ 46 h 70"/>
                  <a:gd name="T26" fmla="*/ 84 w 88"/>
                  <a:gd name="T27" fmla="*/ 54 h 70"/>
                  <a:gd name="T28" fmla="*/ 80 w 88"/>
                  <a:gd name="T29" fmla="*/ 58 h 70"/>
                  <a:gd name="T30" fmla="*/ 80 w 88"/>
                  <a:gd name="T31" fmla="*/ 58 h 70"/>
                  <a:gd name="T32" fmla="*/ 74 w 88"/>
                  <a:gd name="T33" fmla="*/ 64 h 70"/>
                  <a:gd name="T34" fmla="*/ 70 w 88"/>
                  <a:gd name="T35" fmla="*/ 68 h 70"/>
                  <a:gd name="T36" fmla="*/ 66 w 88"/>
                  <a:gd name="T37" fmla="*/ 70 h 70"/>
                  <a:gd name="T38" fmla="*/ 62 w 88"/>
                  <a:gd name="T39" fmla="*/ 70 h 70"/>
                  <a:gd name="T40" fmla="*/ 58 w 88"/>
                  <a:gd name="T41" fmla="*/ 68 h 70"/>
                  <a:gd name="T42" fmla="*/ 52 w 88"/>
                  <a:gd name="T43" fmla="*/ 66 h 70"/>
                  <a:gd name="T44" fmla="*/ 52 w 88"/>
                  <a:gd name="T45" fmla="*/ 66 h 70"/>
                  <a:gd name="T46" fmla="*/ 42 w 88"/>
                  <a:gd name="T47" fmla="*/ 58 h 70"/>
                  <a:gd name="T48" fmla="*/ 32 w 88"/>
                  <a:gd name="T49" fmla="*/ 52 h 70"/>
                  <a:gd name="T50" fmla="*/ 16 w 88"/>
                  <a:gd name="T51" fmla="*/ 48 h 70"/>
                  <a:gd name="T52" fmla="*/ 16 w 88"/>
                  <a:gd name="T53" fmla="*/ 48 h 70"/>
                  <a:gd name="T54" fmla="*/ 10 w 88"/>
                  <a:gd name="T55" fmla="*/ 48 h 70"/>
                  <a:gd name="T56" fmla="*/ 6 w 88"/>
                  <a:gd name="T57" fmla="*/ 44 h 70"/>
                  <a:gd name="T58" fmla="*/ 2 w 88"/>
                  <a:gd name="T59" fmla="*/ 38 h 70"/>
                  <a:gd name="T60" fmla="*/ 0 w 88"/>
                  <a:gd name="T61" fmla="*/ 30 h 70"/>
                  <a:gd name="T62" fmla="*/ 0 w 88"/>
                  <a:gd name="T63" fmla="*/ 30 h 70"/>
                  <a:gd name="T64" fmla="*/ 0 w 88"/>
                  <a:gd name="T65" fmla="*/ 20 h 70"/>
                  <a:gd name="T66" fmla="*/ 2 w 88"/>
                  <a:gd name="T67" fmla="*/ 12 h 70"/>
                  <a:gd name="T68" fmla="*/ 4 w 88"/>
                  <a:gd name="T69" fmla="*/ 6 h 70"/>
                  <a:gd name="T70" fmla="*/ 4 w 88"/>
                  <a:gd name="T71" fmla="*/ 6 h 70"/>
                  <a:gd name="T72" fmla="*/ 6 w 88"/>
                  <a:gd name="T73" fmla="*/ 4 h 70"/>
                  <a:gd name="T74" fmla="*/ 10 w 88"/>
                  <a:gd name="T75" fmla="*/ 0 h 70"/>
                  <a:gd name="T76" fmla="*/ 16 w 88"/>
                  <a:gd name="T77" fmla="*/ 0 h 70"/>
                  <a:gd name="T78" fmla="*/ 20 w 88"/>
                  <a:gd name="T79" fmla="*/ 2 h 70"/>
                  <a:gd name="T80" fmla="*/ 26 w 88"/>
                  <a:gd name="T81" fmla="*/ 4 h 70"/>
                  <a:gd name="T82" fmla="*/ 34 w 88"/>
                  <a:gd name="T83" fmla="*/ 10 h 70"/>
                  <a:gd name="T84" fmla="*/ 34 w 88"/>
                  <a:gd name="T85" fmla="*/ 1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" h="70">
                    <a:moveTo>
                      <a:pt x="34" y="10"/>
                    </a:moveTo>
                    <a:lnTo>
                      <a:pt x="34" y="10"/>
                    </a:lnTo>
                    <a:lnTo>
                      <a:pt x="46" y="14"/>
                    </a:lnTo>
                    <a:lnTo>
                      <a:pt x="56" y="18"/>
                    </a:lnTo>
                    <a:lnTo>
                      <a:pt x="66" y="20"/>
                    </a:lnTo>
                    <a:lnTo>
                      <a:pt x="66" y="20"/>
                    </a:lnTo>
                    <a:lnTo>
                      <a:pt x="76" y="20"/>
                    </a:lnTo>
                    <a:lnTo>
                      <a:pt x="80" y="24"/>
                    </a:lnTo>
                    <a:lnTo>
                      <a:pt x="84" y="28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88" y="40"/>
                    </a:lnTo>
                    <a:lnTo>
                      <a:pt x="86" y="46"/>
                    </a:lnTo>
                    <a:lnTo>
                      <a:pt x="84" y="54"/>
                    </a:lnTo>
                    <a:lnTo>
                      <a:pt x="80" y="58"/>
                    </a:lnTo>
                    <a:lnTo>
                      <a:pt x="80" y="58"/>
                    </a:lnTo>
                    <a:lnTo>
                      <a:pt x="74" y="64"/>
                    </a:lnTo>
                    <a:lnTo>
                      <a:pt x="70" y="68"/>
                    </a:lnTo>
                    <a:lnTo>
                      <a:pt x="66" y="70"/>
                    </a:lnTo>
                    <a:lnTo>
                      <a:pt x="62" y="70"/>
                    </a:lnTo>
                    <a:lnTo>
                      <a:pt x="58" y="68"/>
                    </a:lnTo>
                    <a:lnTo>
                      <a:pt x="52" y="66"/>
                    </a:lnTo>
                    <a:lnTo>
                      <a:pt x="52" y="66"/>
                    </a:lnTo>
                    <a:lnTo>
                      <a:pt x="42" y="58"/>
                    </a:lnTo>
                    <a:lnTo>
                      <a:pt x="32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0" y="48"/>
                    </a:lnTo>
                    <a:lnTo>
                      <a:pt x="6" y="44"/>
                    </a:lnTo>
                    <a:lnTo>
                      <a:pt x="2" y="3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0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4" y="10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207"/>
              <p:cNvSpPr>
                <a:spLocks/>
              </p:cNvSpPr>
              <p:nvPr/>
            </p:nvSpPr>
            <p:spPr bwMode="auto">
              <a:xfrm>
                <a:off x="6307138" y="4395788"/>
                <a:ext cx="136525" cy="120650"/>
              </a:xfrm>
              <a:custGeom>
                <a:avLst/>
                <a:gdLst>
                  <a:gd name="T0" fmla="*/ 44 w 86"/>
                  <a:gd name="T1" fmla="*/ 22 h 76"/>
                  <a:gd name="T2" fmla="*/ 66 w 86"/>
                  <a:gd name="T3" fmla="*/ 22 h 76"/>
                  <a:gd name="T4" fmla="*/ 66 w 86"/>
                  <a:gd name="T5" fmla="*/ 22 h 76"/>
                  <a:gd name="T6" fmla="*/ 68 w 86"/>
                  <a:gd name="T7" fmla="*/ 22 h 76"/>
                  <a:gd name="T8" fmla="*/ 74 w 86"/>
                  <a:gd name="T9" fmla="*/ 24 h 76"/>
                  <a:gd name="T10" fmla="*/ 80 w 86"/>
                  <a:gd name="T11" fmla="*/ 28 h 76"/>
                  <a:gd name="T12" fmla="*/ 82 w 86"/>
                  <a:gd name="T13" fmla="*/ 32 h 76"/>
                  <a:gd name="T14" fmla="*/ 84 w 86"/>
                  <a:gd name="T15" fmla="*/ 38 h 76"/>
                  <a:gd name="T16" fmla="*/ 84 w 86"/>
                  <a:gd name="T17" fmla="*/ 38 h 76"/>
                  <a:gd name="T18" fmla="*/ 86 w 86"/>
                  <a:gd name="T19" fmla="*/ 48 h 76"/>
                  <a:gd name="T20" fmla="*/ 86 w 86"/>
                  <a:gd name="T21" fmla="*/ 56 h 76"/>
                  <a:gd name="T22" fmla="*/ 82 w 86"/>
                  <a:gd name="T23" fmla="*/ 64 h 76"/>
                  <a:gd name="T24" fmla="*/ 80 w 86"/>
                  <a:gd name="T25" fmla="*/ 70 h 76"/>
                  <a:gd name="T26" fmla="*/ 80 w 86"/>
                  <a:gd name="T27" fmla="*/ 70 h 76"/>
                  <a:gd name="T28" fmla="*/ 76 w 86"/>
                  <a:gd name="T29" fmla="*/ 72 h 76"/>
                  <a:gd name="T30" fmla="*/ 70 w 86"/>
                  <a:gd name="T31" fmla="*/ 76 h 76"/>
                  <a:gd name="T32" fmla="*/ 60 w 86"/>
                  <a:gd name="T33" fmla="*/ 76 h 76"/>
                  <a:gd name="T34" fmla="*/ 46 w 86"/>
                  <a:gd name="T35" fmla="*/ 72 h 76"/>
                  <a:gd name="T36" fmla="*/ 46 w 86"/>
                  <a:gd name="T37" fmla="*/ 72 h 76"/>
                  <a:gd name="T38" fmla="*/ 36 w 86"/>
                  <a:gd name="T39" fmla="*/ 70 h 76"/>
                  <a:gd name="T40" fmla="*/ 36 w 86"/>
                  <a:gd name="T41" fmla="*/ 70 h 76"/>
                  <a:gd name="T42" fmla="*/ 30 w 86"/>
                  <a:gd name="T43" fmla="*/ 68 h 76"/>
                  <a:gd name="T44" fmla="*/ 28 w 86"/>
                  <a:gd name="T45" fmla="*/ 68 h 76"/>
                  <a:gd name="T46" fmla="*/ 24 w 86"/>
                  <a:gd name="T47" fmla="*/ 66 h 76"/>
                  <a:gd name="T48" fmla="*/ 24 w 86"/>
                  <a:gd name="T49" fmla="*/ 66 h 76"/>
                  <a:gd name="T50" fmla="*/ 22 w 86"/>
                  <a:gd name="T51" fmla="*/ 64 h 76"/>
                  <a:gd name="T52" fmla="*/ 20 w 86"/>
                  <a:gd name="T53" fmla="*/ 62 h 76"/>
                  <a:gd name="T54" fmla="*/ 16 w 86"/>
                  <a:gd name="T55" fmla="*/ 62 h 76"/>
                  <a:gd name="T56" fmla="*/ 16 w 86"/>
                  <a:gd name="T57" fmla="*/ 62 h 76"/>
                  <a:gd name="T58" fmla="*/ 12 w 86"/>
                  <a:gd name="T59" fmla="*/ 62 h 76"/>
                  <a:gd name="T60" fmla="*/ 8 w 86"/>
                  <a:gd name="T61" fmla="*/ 60 h 76"/>
                  <a:gd name="T62" fmla="*/ 4 w 86"/>
                  <a:gd name="T63" fmla="*/ 56 h 76"/>
                  <a:gd name="T64" fmla="*/ 0 w 86"/>
                  <a:gd name="T65" fmla="*/ 48 h 76"/>
                  <a:gd name="T66" fmla="*/ 0 w 86"/>
                  <a:gd name="T67" fmla="*/ 48 h 76"/>
                  <a:gd name="T68" fmla="*/ 2 w 86"/>
                  <a:gd name="T69" fmla="*/ 20 h 76"/>
                  <a:gd name="T70" fmla="*/ 2 w 86"/>
                  <a:gd name="T71" fmla="*/ 4 h 76"/>
                  <a:gd name="T72" fmla="*/ 2 w 86"/>
                  <a:gd name="T73" fmla="*/ 4 h 76"/>
                  <a:gd name="T74" fmla="*/ 2 w 86"/>
                  <a:gd name="T75" fmla="*/ 2 h 76"/>
                  <a:gd name="T76" fmla="*/ 4 w 86"/>
                  <a:gd name="T77" fmla="*/ 0 h 76"/>
                  <a:gd name="T78" fmla="*/ 6 w 86"/>
                  <a:gd name="T79" fmla="*/ 0 h 76"/>
                  <a:gd name="T80" fmla="*/ 14 w 86"/>
                  <a:gd name="T81" fmla="*/ 2 h 76"/>
                  <a:gd name="T82" fmla="*/ 14 w 86"/>
                  <a:gd name="T83" fmla="*/ 2 h 76"/>
                  <a:gd name="T84" fmla="*/ 22 w 86"/>
                  <a:gd name="T85" fmla="*/ 8 h 76"/>
                  <a:gd name="T86" fmla="*/ 30 w 86"/>
                  <a:gd name="T87" fmla="*/ 14 h 76"/>
                  <a:gd name="T88" fmla="*/ 36 w 86"/>
                  <a:gd name="T89" fmla="*/ 18 h 76"/>
                  <a:gd name="T90" fmla="*/ 44 w 86"/>
                  <a:gd name="T91" fmla="*/ 22 h 76"/>
                  <a:gd name="T92" fmla="*/ 44 w 86"/>
                  <a:gd name="T93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6" h="76">
                    <a:moveTo>
                      <a:pt x="44" y="22"/>
                    </a:moveTo>
                    <a:lnTo>
                      <a:pt x="66" y="22"/>
                    </a:lnTo>
                    <a:lnTo>
                      <a:pt x="66" y="22"/>
                    </a:lnTo>
                    <a:lnTo>
                      <a:pt x="68" y="22"/>
                    </a:lnTo>
                    <a:lnTo>
                      <a:pt x="74" y="24"/>
                    </a:lnTo>
                    <a:lnTo>
                      <a:pt x="80" y="28"/>
                    </a:lnTo>
                    <a:lnTo>
                      <a:pt x="82" y="32"/>
                    </a:lnTo>
                    <a:lnTo>
                      <a:pt x="84" y="38"/>
                    </a:lnTo>
                    <a:lnTo>
                      <a:pt x="84" y="38"/>
                    </a:lnTo>
                    <a:lnTo>
                      <a:pt x="86" y="48"/>
                    </a:lnTo>
                    <a:lnTo>
                      <a:pt x="86" y="56"/>
                    </a:lnTo>
                    <a:lnTo>
                      <a:pt x="82" y="64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76" y="72"/>
                    </a:lnTo>
                    <a:lnTo>
                      <a:pt x="70" y="76"/>
                    </a:lnTo>
                    <a:lnTo>
                      <a:pt x="60" y="7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0" y="68"/>
                    </a:lnTo>
                    <a:lnTo>
                      <a:pt x="28" y="68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22" y="64"/>
                    </a:lnTo>
                    <a:lnTo>
                      <a:pt x="20" y="62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2" y="62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2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22" y="8"/>
                    </a:lnTo>
                    <a:lnTo>
                      <a:pt x="30" y="14"/>
                    </a:lnTo>
                    <a:lnTo>
                      <a:pt x="36" y="18"/>
                    </a:lnTo>
                    <a:lnTo>
                      <a:pt x="44" y="22"/>
                    </a:lnTo>
                    <a:lnTo>
                      <a:pt x="44" y="22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208"/>
              <p:cNvSpPr>
                <a:spLocks/>
              </p:cNvSpPr>
              <p:nvPr/>
            </p:nvSpPr>
            <p:spPr bwMode="auto">
              <a:xfrm>
                <a:off x="6316663" y="4525963"/>
                <a:ext cx="130175" cy="123825"/>
              </a:xfrm>
              <a:custGeom>
                <a:avLst/>
                <a:gdLst>
                  <a:gd name="T0" fmla="*/ 66 w 82"/>
                  <a:gd name="T1" fmla="*/ 28 h 78"/>
                  <a:gd name="T2" fmla="*/ 66 w 82"/>
                  <a:gd name="T3" fmla="*/ 28 h 78"/>
                  <a:gd name="T4" fmla="*/ 74 w 82"/>
                  <a:gd name="T5" fmla="*/ 32 h 78"/>
                  <a:gd name="T6" fmla="*/ 80 w 82"/>
                  <a:gd name="T7" fmla="*/ 38 h 78"/>
                  <a:gd name="T8" fmla="*/ 82 w 82"/>
                  <a:gd name="T9" fmla="*/ 40 h 78"/>
                  <a:gd name="T10" fmla="*/ 82 w 82"/>
                  <a:gd name="T11" fmla="*/ 44 h 78"/>
                  <a:gd name="T12" fmla="*/ 82 w 82"/>
                  <a:gd name="T13" fmla="*/ 44 h 78"/>
                  <a:gd name="T14" fmla="*/ 82 w 82"/>
                  <a:gd name="T15" fmla="*/ 68 h 78"/>
                  <a:gd name="T16" fmla="*/ 82 w 82"/>
                  <a:gd name="T17" fmla="*/ 68 h 78"/>
                  <a:gd name="T18" fmla="*/ 82 w 82"/>
                  <a:gd name="T19" fmla="*/ 70 h 78"/>
                  <a:gd name="T20" fmla="*/ 80 w 82"/>
                  <a:gd name="T21" fmla="*/ 74 h 78"/>
                  <a:gd name="T22" fmla="*/ 74 w 82"/>
                  <a:gd name="T23" fmla="*/ 78 h 78"/>
                  <a:gd name="T24" fmla="*/ 68 w 82"/>
                  <a:gd name="T25" fmla="*/ 78 h 78"/>
                  <a:gd name="T26" fmla="*/ 62 w 82"/>
                  <a:gd name="T27" fmla="*/ 78 h 78"/>
                  <a:gd name="T28" fmla="*/ 62 w 82"/>
                  <a:gd name="T29" fmla="*/ 78 h 78"/>
                  <a:gd name="T30" fmla="*/ 38 w 82"/>
                  <a:gd name="T31" fmla="*/ 72 h 78"/>
                  <a:gd name="T32" fmla="*/ 24 w 82"/>
                  <a:gd name="T33" fmla="*/ 70 h 78"/>
                  <a:gd name="T34" fmla="*/ 24 w 82"/>
                  <a:gd name="T35" fmla="*/ 70 h 78"/>
                  <a:gd name="T36" fmla="*/ 20 w 82"/>
                  <a:gd name="T37" fmla="*/ 70 h 78"/>
                  <a:gd name="T38" fmla="*/ 14 w 82"/>
                  <a:gd name="T39" fmla="*/ 70 h 78"/>
                  <a:gd name="T40" fmla="*/ 10 w 82"/>
                  <a:gd name="T41" fmla="*/ 64 h 78"/>
                  <a:gd name="T42" fmla="*/ 8 w 82"/>
                  <a:gd name="T43" fmla="*/ 54 h 78"/>
                  <a:gd name="T44" fmla="*/ 8 w 82"/>
                  <a:gd name="T45" fmla="*/ 54 h 78"/>
                  <a:gd name="T46" fmla="*/ 0 w 82"/>
                  <a:gd name="T47" fmla="*/ 10 h 78"/>
                  <a:gd name="T48" fmla="*/ 0 w 82"/>
                  <a:gd name="T49" fmla="*/ 10 h 78"/>
                  <a:gd name="T50" fmla="*/ 0 w 82"/>
                  <a:gd name="T51" fmla="*/ 8 h 78"/>
                  <a:gd name="T52" fmla="*/ 0 w 82"/>
                  <a:gd name="T53" fmla="*/ 4 h 78"/>
                  <a:gd name="T54" fmla="*/ 2 w 82"/>
                  <a:gd name="T55" fmla="*/ 2 h 78"/>
                  <a:gd name="T56" fmla="*/ 10 w 82"/>
                  <a:gd name="T57" fmla="*/ 0 h 78"/>
                  <a:gd name="T58" fmla="*/ 10 w 82"/>
                  <a:gd name="T59" fmla="*/ 0 h 78"/>
                  <a:gd name="T60" fmla="*/ 20 w 82"/>
                  <a:gd name="T61" fmla="*/ 0 h 78"/>
                  <a:gd name="T62" fmla="*/ 24 w 82"/>
                  <a:gd name="T63" fmla="*/ 2 h 78"/>
                  <a:gd name="T64" fmla="*/ 26 w 82"/>
                  <a:gd name="T65" fmla="*/ 4 h 78"/>
                  <a:gd name="T66" fmla="*/ 32 w 82"/>
                  <a:gd name="T67" fmla="*/ 10 h 78"/>
                  <a:gd name="T68" fmla="*/ 32 w 82"/>
                  <a:gd name="T69" fmla="*/ 10 h 78"/>
                  <a:gd name="T70" fmla="*/ 38 w 82"/>
                  <a:gd name="T71" fmla="*/ 12 h 78"/>
                  <a:gd name="T72" fmla="*/ 44 w 82"/>
                  <a:gd name="T73" fmla="*/ 14 h 78"/>
                  <a:gd name="T74" fmla="*/ 46 w 82"/>
                  <a:gd name="T75" fmla="*/ 14 h 78"/>
                  <a:gd name="T76" fmla="*/ 46 w 82"/>
                  <a:gd name="T77" fmla="*/ 14 h 78"/>
                  <a:gd name="T78" fmla="*/ 56 w 82"/>
                  <a:gd name="T79" fmla="*/ 20 h 78"/>
                  <a:gd name="T80" fmla="*/ 56 w 82"/>
                  <a:gd name="T81" fmla="*/ 20 h 78"/>
                  <a:gd name="T82" fmla="*/ 62 w 82"/>
                  <a:gd name="T83" fmla="*/ 26 h 78"/>
                  <a:gd name="T84" fmla="*/ 66 w 82"/>
                  <a:gd name="T85" fmla="*/ 28 h 78"/>
                  <a:gd name="T86" fmla="*/ 66 w 82"/>
                  <a:gd name="T87" fmla="*/ 2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" h="78">
                    <a:moveTo>
                      <a:pt x="66" y="28"/>
                    </a:moveTo>
                    <a:lnTo>
                      <a:pt x="66" y="28"/>
                    </a:lnTo>
                    <a:lnTo>
                      <a:pt x="74" y="32"/>
                    </a:lnTo>
                    <a:lnTo>
                      <a:pt x="80" y="38"/>
                    </a:lnTo>
                    <a:lnTo>
                      <a:pt x="82" y="40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82" y="70"/>
                    </a:lnTo>
                    <a:lnTo>
                      <a:pt x="80" y="74"/>
                    </a:lnTo>
                    <a:lnTo>
                      <a:pt x="74" y="78"/>
                    </a:lnTo>
                    <a:lnTo>
                      <a:pt x="68" y="78"/>
                    </a:lnTo>
                    <a:lnTo>
                      <a:pt x="62" y="78"/>
                    </a:lnTo>
                    <a:lnTo>
                      <a:pt x="62" y="78"/>
                    </a:lnTo>
                    <a:lnTo>
                      <a:pt x="38" y="72"/>
                    </a:lnTo>
                    <a:lnTo>
                      <a:pt x="24" y="70"/>
                    </a:lnTo>
                    <a:lnTo>
                      <a:pt x="24" y="70"/>
                    </a:lnTo>
                    <a:lnTo>
                      <a:pt x="20" y="70"/>
                    </a:lnTo>
                    <a:lnTo>
                      <a:pt x="14" y="70"/>
                    </a:lnTo>
                    <a:lnTo>
                      <a:pt x="10" y="6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8" y="12"/>
                    </a:lnTo>
                    <a:lnTo>
                      <a:pt x="44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62" y="26"/>
                    </a:lnTo>
                    <a:lnTo>
                      <a:pt x="66" y="28"/>
                    </a:lnTo>
                    <a:lnTo>
                      <a:pt x="66" y="28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209"/>
              <p:cNvSpPr>
                <a:spLocks/>
              </p:cNvSpPr>
              <p:nvPr/>
            </p:nvSpPr>
            <p:spPr bwMode="auto">
              <a:xfrm>
                <a:off x="6348413" y="4668838"/>
                <a:ext cx="184150" cy="339725"/>
              </a:xfrm>
              <a:custGeom>
                <a:avLst/>
                <a:gdLst>
                  <a:gd name="T0" fmla="*/ 4 w 116"/>
                  <a:gd name="T1" fmla="*/ 10 h 214"/>
                  <a:gd name="T2" fmla="*/ 4 w 116"/>
                  <a:gd name="T3" fmla="*/ 10 h 214"/>
                  <a:gd name="T4" fmla="*/ 20 w 116"/>
                  <a:gd name="T5" fmla="*/ 40 h 214"/>
                  <a:gd name="T6" fmla="*/ 36 w 116"/>
                  <a:gd name="T7" fmla="*/ 68 h 214"/>
                  <a:gd name="T8" fmla="*/ 58 w 116"/>
                  <a:gd name="T9" fmla="*/ 96 h 214"/>
                  <a:gd name="T10" fmla="*/ 58 w 116"/>
                  <a:gd name="T11" fmla="*/ 96 h 214"/>
                  <a:gd name="T12" fmla="*/ 62 w 116"/>
                  <a:gd name="T13" fmla="*/ 106 h 214"/>
                  <a:gd name="T14" fmla="*/ 68 w 116"/>
                  <a:gd name="T15" fmla="*/ 120 h 214"/>
                  <a:gd name="T16" fmla="*/ 68 w 116"/>
                  <a:gd name="T17" fmla="*/ 120 h 214"/>
                  <a:gd name="T18" fmla="*/ 80 w 116"/>
                  <a:gd name="T19" fmla="*/ 140 h 214"/>
                  <a:gd name="T20" fmla="*/ 94 w 116"/>
                  <a:gd name="T21" fmla="*/ 162 h 214"/>
                  <a:gd name="T22" fmla="*/ 94 w 116"/>
                  <a:gd name="T23" fmla="*/ 162 h 214"/>
                  <a:gd name="T24" fmla="*/ 102 w 116"/>
                  <a:gd name="T25" fmla="*/ 190 h 214"/>
                  <a:gd name="T26" fmla="*/ 110 w 116"/>
                  <a:gd name="T27" fmla="*/ 214 h 214"/>
                  <a:gd name="T28" fmla="*/ 110 w 116"/>
                  <a:gd name="T29" fmla="*/ 214 h 214"/>
                  <a:gd name="T30" fmla="*/ 112 w 116"/>
                  <a:gd name="T31" fmla="*/ 202 h 214"/>
                  <a:gd name="T32" fmla="*/ 116 w 116"/>
                  <a:gd name="T33" fmla="*/ 190 h 214"/>
                  <a:gd name="T34" fmla="*/ 116 w 116"/>
                  <a:gd name="T35" fmla="*/ 178 h 214"/>
                  <a:gd name="T36" fmla="*/ 116 w 116"/>
                  <a:gd name="T37" fmla="*/ 178 h 214"/>
                  <a:gd name="T38" fmla="*/ 116 w 116"/>
                  <a:gd name="T39" fmla="*/ 164 h 214"/>
                  <a:gd name="T40" fmla="*/ 116 w 116"/>
                  <a:gd name="T41" fmla="*/ 160 h 214"/>
                  <a:gd name="T42" fmla="*/ 112 w 116"/>
                  <a:gd name="T43" fmla="*/ 158 h 214"/>
                  <a:gd name="T44" fmla="*/ 112 w 116"/>
                  <a:gd name="T45" fmla="*/ 158 h 214"/>
                  <a:gd name="T46" fmla="*/ 110 w 116"/>
                  <a:gd name="T47" fmla="*/ 154 h 214"/>
                  <a:gd name="T48" fmla="*/ 108 w 116"/>
                  <a:gd name="T49" fmla="*/ 148 h 214"/>
                  <a:gd name="T50" fmla="*/ 108 w 116"/>
                  <a:gd name="T51" fmla="*/ 136 h 214"/>
                  <a:gd name="T52" fmla="*/ 108 w 116"/>
                  <a:gd name="T53" fmla="*/ 136 h 214"/>
                  <a:gd name="T54" fmla="*/ 104 w 116"/>
                  <a:gd name="T55" fmla="*/ 126 h 214"/>
                  <a:gd name="T56" fmla="*/ 98 w 116"/>
                  <a:gd name="T57" fmla="*/ 116 h 214"/>
                  <a:gd name="T58" fmla="*/ 98 w 116"/>
                  <a:gd name="T59" fmla="*/ 116 h 214"/>
                  <a:gd name="T60" fmla="*/ 96 w 116"/>
                  <a:gd name="T61" fmla="*/ 112 h 214"/>
                  <a:gd name="T62" fmla="*/ 94 w 116"/>
                  <a:gd name="T63" fmla="*/ 108 h 214"/>
                  <a:gd name="T64" fmla="*/ 94 w 116"/>
                  <a:gd name="T65" fmla="*/ 100 h 214"/>
                  <a:gd name="T66" fmla="*/ 96 w 116"/>
                  <a:gd name="T67" fmla="*/ 92 h 214"/>
                  <a:gd name="T68" fmla="*/ 96 w 116"/>
                  <a:gd name="T69" fmla="*/ 92 h 214"/>
                  <a:gd name="T70" fmla="*/ 96 w 116"/>
                  <a:gd name="T71" fmla="*/ 84 h 214"/>
                  <a:gd name="T72" fmla="*/ 94 w 116"/>
                  <a:gd name="T73" fmla="*/ 76 h 214"/>
                  <a:gd name="T74" fmla="*/ 88 w 116"/>
                  <a:gd name="T75" fmla="*/ 68 h 214"/>
                  <a:gd name="T76" fmla="*/ 80 w 116"/>
                  <a:gd name="T77" fmla="*/ 64 h 214"/>
                  <a:gd name="T78" fmla="*/ 80 w 116"/>
                  <a:gd name="T79" fmla="*/ 64 h 214"/>
                  <a:gd name="T80" fmla="*/ 72 w 116"/>
                  <a:gd name="T81" fmla="*/ 60 h 214"/>
                  <a:gd name="T82" fmla="*/ 66 w 116"/>
                  <a:gd name="T83" fmla="*/ 56 h 214"/>
                  <a:gd name="T84" fmla="*/ 64 w 116"/>
                  <a:gd name="T85" fmla="*/ 50 h 214"/>
                  <a:gd name="T86" fmla="*/ 62 w 116"/>
                  <a:gd name="T87" fmla="*/ 42 h 214"/>
                  <a:gd name="T88" fmla="*/ 62 w 116"/>
                  <a:gd name="T89" fmla="*/ 42 h 214"/>
                  <a:gd name="T90" fmla="*/ 60 w 116"/>
                  <a:gd name="T91" fmla="*/ 34 h 214"/>
                  <a:gd name="T92" fmla="*/ 56 w 116"/>
                  <a:gd name="T93" fmla="*/ 24 h 214"/>
                  <a:gd name="T94" fmla="*/ 54 w 116"/>
                  <a:gd name="T95" fmla="*/ 20 h 214"/>
                  <a:gd name="T96" fmla="*/ 50 w 116"/>
                  <a:gd name="T97" fmla="*/ 16 h 214"/>
                  <a:gd name="T98" fmla="*/ 44 w 116"/>
                  <a:gd name="T99" fmla="*/ 14 h 214"/>
                  <a:gd name="T100" fmla="*/ 38 w 116"/>
                  <a:gd name="T101" fmla="*/ 12 h 214"/>
                  <a:gd name="T102" fmla="*/ 38 w 116"/>
                  <a:gd name="T103" fmla="*/ 12 h 214"/>
                  <a:gd name="T104" fmla="*/ 20 w 116"/>
                  <a:gd name="T105" fmla="*/ 10 h 214"/>
                  <a:gd name="T106" fmla="*/ 16 w 116"/>
                  <a:gd name="T107" fmla="*/ 8 h 214"/>
                  <a:gd name="T108" fmla="*/ 14 w 116"/>
                  <a:gd name="T109" fmla="*/ 6 h 214"/>
                  <a:gd name="T110" fmla="*/ 14 w 116"/>
                  <a:gd name="T111" fmla="*/ 6 h 214"/>
                  <a:gd name="T112" fmla="*/ 10 w 116"/>
                  <a:gd name="T113" fmla="*/ 4 h 214"/>
                  <a:gd name="T114" fmla="*/ 4 w 116"/>
                  <a:gd name="T115" fmla="*/ 0 h 214"/>
                  <a:gd name="T116" fmla="*/ 0 w 116"/>
                  <a:gd name="T117" fmla="*/ 0 h 214"/>
                  <a:gd name="T118" fmla="*/ 0 w 116"/>
                  <a:gd name="T119" fmla="*/ 2 h 214"/>
                  <a:gd name="T120" fmla="*/ 0 w 116"/>
                  <a:gd name="T121" fmla="*/ 6 h 214"/>
                  <a:gd name="T122" fmla="*/ 4 w 116"/>
                  <a:gd name="T123" fmla="*/ 10 h 214"/>
                  <a:gd name="T124" fmla="*/ 4 w 116"/>
                  <a:gd name="T125" fmla="*/ 1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" h="214">
                    <a:moveTo>
                      <a:pt x="4" y="10"/>
                    </a:moveTo>
                    <a:lnTo>
                      <a:pt x="4" y="10"/>
                    </a:lnTo>
                    <a:lnTo>
                      <a:pt x="20" y="40"/>
                    </a:lnTo>
                    <a:lnTo>
                      <a:pt x="36" y="68"/>
                    </a:lnTo>
                    <a:lnTo>
                      <a:pt x="58" y="96"/>
                    </a:lnTo>
                    <a:lnTo>
                      <a:pt x="58" y="96"/>
                    </a:lnTo>
                    <a:lnTo>
                      <a:pt x="62" y="106"/>
                    </a:lnTo>
                    <a:lnTo>
                      <a:pt x="68" y="120"/>
                    </a:lnTo>
                    <a:lnTo>
                      <a:pt x="68" y="120"/>
                    </a:lnTo>
                    <a:lnTo>
                      <a:pt x="80" y="140"/>
                    </a:lnTo>
                    <a:lnTo>
                      <a:pt x="94" y="162"/>
                    </a:lnTo>
                    <a:lnTo>
                      <a:pt x="94" y="162"/>
                    </a:lnTo>
                    <a:lnTo>
                      <a:pt x="102" y="190"/>
                    </a:lnTo>
                    <a:lnTo>
                      <a:pt x="110" y="214"/>
                    </a:lnTo>
                    <a:lnTo>
                      <a:pt x="110" y="214"/>
                    </a:lnTo>
                    <a:lnTo>
                      <a:pt x="112" y="202"/>
                    </a:lnTo>
                    <a:lnTo>
                      <a:pt x="116" y="190"/>
                    </a:lnTo>
                    <a:lnTo>
                      <a:pt x="116" y="178"/>
                    </a:lnTo>
                    <a:lnTo>
                      <a:pt x="116" y="178"/>
                    </a:lnTo>
                    <a:lnTo>
                      <a:pt x="116" y="164"/>
                    </a:lnTo>
                    <a:lnTo>
                      <a:pt x="116" y="160"/>
                    </a:lnTo>
                    <a:lnTo>
                      <a:pt x="112" y="158"/>
                    </a:lnTo>
                    <a:lnTo>
                      <a:pt x="112" y="158"/>
                    </a:lnTo>
                    <a:lnTo>
                      <a:pt x="110" y="154"/>
                    </a:lnTo>
                    <a:lnTo>
                      <a:pt x="108" y="148"/>
                    </a:lnTo>
                    <a:lnTo>
                      <a:pt x="108" y="136"/>
                    </a:lnTo>
                    <a:lnTo>
                      <a:pt x="108" y="136"/>
                    </a:lnTo>
                    <a:lnTo>
                      <a:pt x="104" y="12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6" y="112"/>
                    </a:lnTo>
                    <a:lnTo>
                      <a:pt x="94" y="108"/>
                    </a:lnTo>
                    <a:lnTo>
                      <a:pt x="94" y="100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6" y="84"/>
                    </a:lnTo>
                    <a:lnTo>
                      <a:pt x="94" y="76"/>
                    </a:lnTo>
                    <a:lnTo>
                      <a:pt x="88" y="68"/>
                    </a:lnTo>
                    <a:lnTo>
                      <a:pt x="80" y="64"/>
                    </a:lnTo>
                    <a:lnTo>
                      <a:pt x="80" y="64"/>
                    </a:lnTo>
                    <a:lnTo>
                      <a:pt x="72" y="60"/>
                    </a:lnTo>
                    <a:lnTo>
                      <a:pt x="66" y="56"/>
                    </a:lnTo>
                    <a:lnTo>
                      <a:pt x="64" y="5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60" y="34"/>
                    </a:lnTo>
                    <a:lnTo>
                      <a:pt x="56" y="24"/>
                    </a:lnTo>
                    <a:lnTo>
                      <a:pt x="54" y="20"/>
                    </a:lnTo>
                    <a:lnTo>
                      <a:pt x="50" y="16"/>
                    </a:lnTo>
                    <a:lnTo>
                      <a:pt x="44" y="14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20" y="10"/>
                    </a:lnTo>
                    <a:lnTo>
                      <a:pt x="16" y="8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D7C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2258" name="Picture 2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1513" y="1935163"/>
                <a:ext cx="733425" cy="292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Freeform 211"/>
              <p:cNvSpPr>
                <a:spLocks/>
              </p:cNvSpPr>
              <p:nvPr/>
            </p:nvSpPr>
            <p:spPr bwMode="auto">
              <a:xfrm>
                <a:off x="5621338" y="1852613"/>
                <a:ext cx="1076325" cy="3397250"/>
              </a:xfrm>
              <a:custGeom>
                <a:avLst/>
                <a:gdLst>
                  <a:gd name="T0" fmla="*/ 94 w 678"/>
                  <a:gd name="T1" fmla="*/ 1832 h 2140"/>
                  <a:gd name="T2" fmla="*/ 48 w 678"/>
                  <a:gd name="T3" fmla="*/ 1494 h 2140"/>
                  <a:gd name="T4" fmla="*/ 42 w 678"/>
                  <a:gd name="T5" fmla="*/ 1222 h 2140"/>
                  <a:gd name="T6" fmla="*/ 158 w 678"/>
                  <a:gd name="T7" fmla="*/ 900 h 2140"/>
                  <a:gd name="T8" fmla="*/ 248 w 678"/>
                  <a:gd name="T9" fmla="*/ 730 h 2140"/>
                  <a:gd name="T10" fmla="*/ 186 w 678"/>
                  <a:gd name="T11" fmla="*/ 582 h 2140"/>
                  <a:gd name="T12" fmla="*/ 110 w 678"/>
                  <a:gd name="T13" fmla="*/ 568 h 2140"/>
                  <a:gd name="T14" fmla="*/ 76 w 678"/>
                  <a:gd name="T15" fmla="*/ 542 h 2140"/>
                  <a:gd name="T16" fmla="*/ 76 w 678"/>
                  <a:gd name="T17" fmla="*/ 502 h 2140"/>
                  <a:gd name="T18" fmla="*/ 62 w 678"/>
                  <a:gd name="T19" fmla="*/ 470 h 2140"/>
                  <a:gd name="T20" fmla="*/ 62 w 678"/>
                  <a:gd name="T21" fmla="*/ 468 h 2140"/>
                  <a:gd name="T22" fmla="*/ 52 w 678"/>
                  <a:gd name="T23" fmla="*/ 450 h 2140"/>
                  <a:gd name="T24" fmla="*/ 56 w 678"/>
                  <a:gd name="T25" fmla="*/ 440 h 2140"/>
                  <a:gd name="T26" fmla="*/ 48 w 678"/>
                  <a:gd name="T27" fmla="*/ 402 h 2140"/>
                  <a:gd name="T28" fmla="*/ 16 w 678"/>
                  <a:gd name="T29" fmla="*/ 382 h 2140"/>
                  <a:gd name="T30" fmla="*/ 24 w 678"/>
                  <a:gd name="T31" fmla="*/ 364 h 2140"/>
                  <a:gd name="T32" fmla="*/ 78 w 678"/>
                  <a:gd name="T33" fmla="*/ 252 h 2140"/>
                  <a:gd name="T34" fmla="*/ 96 w 678"/>
                  <a:gd name="T35" fmla="*/ 130 h 2140"/>
                  <a:gd name="T36" fmla="*/ 296 w 678"/>
                  <a:gd name="T37" fmla="*/ 18 h 2140"/>
                  <a:gd name="T38" fmla="*/ 506 w 678"/>
                  <a:gd name="T39" fmla="*/ 84 h 2140"/>
                  <a:gd name="T40" fmla="*/ 576 w 678"/>
                  <a:gd name="T41" fmla="*/ 264 h 2140"/>
                  <a:gd name="T42" fmla="*/ 476 w 678"/>
                  <a:gd name="T43" fmla="*/ 458 h 2140"/>
                  <a:gd name="T44" fmla="*/ 482 w 678"/>
                  <a:gd name="T45" fmla="*/ 606 h 2140"/>
                  <a:gd name="T46" fmla="*/ 626 w 678"/>
                  <a:gd name="T47" fmla="*/ 864 h 2140"/>
                  <a:gd name="T48" fmla="*/ 620 w 678"/>
                  <a:gd name="T49" fmla="*/ 1180 h 2140"/>
                  <a:gd name="T50" fmla="*/ 540 w 678"/>
                  <a:gd name="T51" fmla="*/ 1664 h 2140"/>
                  <a:gd name="T52" fmla="*/ 624 w 678"/>
                  <a:gd name="T53" fmla="*/ 1894 h 2140"/>
                  <a:gd name="T54" fmla="*/ 656 w 678"/>
                  <a:gd name="T55" fmla="*/ 2130 h 2140"/>
                  <a:gd name="T56" fmla="*/ 672 w 678"/>
                  <a:gd name="T57" fmla="*/ 2132 h 2140"/>
                  <a:gd name="T58" fmla="*/ 638 w 678"/>
                  <a:gd name="T59" fmla="*/ 1886 h 2140"/>
                  <a:gd name="T60" fmla="*/ 556 w 678"/>
                  <a:gd name="T61" fmla="*/ 1664 h 2140"/>
                  <a:gd name="T62" fmla="*/ 636 w 678"/>
                  <a:gd name="T63" fmla="*/ 1182 h 2140"/>
                  <a:gd name="T64" fmla="*/ 642 w 678"/>
                  <a:gd name="T65" fmla="*/ 860 h 2140"/>
                  <a:gd name="T66" fmla="*/ 498 w 678"/>
                  <a:gd name="T67" fmla="*/ 600 h 2140"/>
                  <a:gd name="T68" fmla="*/ 492 w 678"/>
                  <a:gd name="T69" fmla="*/ 464 h 2140"/>
                  <a:gd name="T70" fmla="*/ 566 w 678"/>
                  <a:gd name="T71" fmla="*/ 340 h 2140"/>
                  <a:gd name="T72" fmla="*/ 560 w 678"/>
                  <a:gd name="T73" fmla="*/ 130 h 2140"/>
                  <a:gd name="T74" fmla="*/ 356 w 678"/>
                  <a:gd name="T75" fmla="*/ 2 h 2140"/>
                  <a:gd name="T76" fmla="*/ 130 w 678"/>
                  <a:gd name="T77" fmla="*/ 62 h 2140"/>
                  <a:gd name="T78" fmla="*/ 60 w 678"/>
                  <a:gd name="T79" fmla="*/ 246 h 2140"/>
                  <a:gd name="T80" fmla="*/ 54 w 678"/>
                  <a:gd name="T81" fmla="*/ 298 h 2140"/>
                  <a:gd name="T82" fmla="*/ 2 w 678"/>
                  <a:gd name="T83" fmla="*/ 372 h 2140"/>
                  <a:gd name="T84" fmla="*/ 24 w 678"/>
                  <a:gd name="T85" fmla="*/ 410 h 2140"/>
                  <a:gd name="T86" fmla="*/ 42 w 678"/>
                  <a:gd name="T87" fmla="*/ 424 h 2140"/>
                  <a:gd name="T88" fmla="*/ 40 w 678"/>
                  <a:gd name="T89" fmla="*/ 440 h 2140"/>
                  <a:gd name="T90" fmla="*/ 50 w 678"/>
                  <a:gd name="T91" fmla="*/ 460 h 2140"/>
                  <a:gd name="T92" fmla="*/ 50 w 678"/>
                  <a:gd name="T93" fmla="*/ 458 h 2140"/>
                  <a:gd name="T94" fmla="*/ 46 w 678"/>
                  <a:gd name="T95" fmla="*/ 470 h 2140"/>
                  <a:gd name="T96" fmla="*/ 60 w 678"/>
                  <a:gd name="T97" fmla="*/ 490 h 2140"/>
                  <a:gd name="T98" fmla="*/ 58 w 678"/>
                  <a:gd name="T99" fmla="*/ 502 h 2140"/>
                  <a:gd name="T100" fmla="*/ 60 w 678"/>
                  <a:gd name="T101" fmla="*/ 548 h 2140"/>
                  <a:gd name="T102" fmla="*/ 112 w 678"/>
                  <a:gd name="T103" fmla="*/ 586 h 2140"/>
                  <a:gd name="T104" fmla="*/ 188 w 678"/>
                  <a:gd name="T105" fmla="*/ 602 h 2140"/>
                  <a:gd name="T106" fmla="*/ 232 w 678"/>
                  <a:gd name="T107" fmla="*/ 744 h 2140"/>
                  <a:gd name="T108" fmla="*/ 214 w 678"/>
                  <a:gd name="T109" fmla="*/ 796 h 2140"/>
                  <a:gd name="T110" fmla="*/ 54 w 678"/>
                  <a:gd name="T111" fmla="*/ 1076 h 2140"/>
                  <a:gd name="T112" fmla="*/ 28 w 678"/>
                  <a:gd name="T113" fmla="*/ 1306 h 2140"/>
                  <a:gd name="T114" fmla="*/ 60 w 678"/>
                  <a:gd name="T115" fmla="*/ 1730 h 2140"/>
                  <a:gd name="T116" fmla="*/ 80 w 678"/>
                  <a:gd name="T117" fmla="*/ 2046 h 2140"/>
                  <a:gd name="T118" fmla="*/ 82 w 678"/>
                  <a:gd name="T119" fmla="*/ 2128 h 2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78" h="2140">
                    <a:moveTo>
                      <a:pt x="88" y="2120"/>
                    </a:moveTo>
                    <a:lnTo>
                      <a:pt x="88" y="2120"/>
                    </a:lnTo>
                    <a:lnTo>
                      <a:pt x="96" y="2048"/>
                    </a:lnTo>
                    <a:lnTo>
                      <a:pt x="96" y="2048"/>
                    </a:lnTo>
                    <a:lnTo>
                      <a:pt x="102" y="1986"/>
                    </a:lnTo>
                    <a:lnTo>
                      <a:pt x="104" y="1932"/>
                    </a:lnTo>
                    <a:lnTo>
                      <a:pt x="104" y="1932"/>
                    </a:lnTo>
                    <a:lnTo>
                      <a:pt x="104" y="1920"/>
                    </a:lnTo>
                    <a:lnTo>
                      <a:pt x="104" y="1920"/>
                    </a:lnTo>
                    <a:lnTo>
                      <a:pt x="100" y="1878"/>
                    </a:lnTo>
                    <a:lnTo>
                      <a:pt x="94" y="1832"/>
                    </a:lnTo>
                    <a:lnTo>
                      <a:pt x="94" y="1832"/>
                    </a:lnTo>
                    <a:lnTo>
                      <a:pt x="84" y="1762"/>
                    </a:lnTo>
                    <a:lnTo>
                      <a:pt x="84" y="1762"/>
                    </a:lnTo>
                    <a:lnTo>
                      <a:pt x="76" y="1726"/>
                    </a:lnTo>
                    <a:lnTo>
                      <a:pt x="76" y="1726"/>
                    </a:lnTo>
                    <a:lnTo>
                      <a:pt x="68" y="1684"/>
                    </a:lnTo>
                    <a:lnTo>
                      <a:pt x="58" y="1628"/>
                    </a:lnTo>
                    <a:lnTo>
                      <a:pt x="52" y="1564"/>
                    </a:lnTo>
                    <a:lnTo>
                      <a:pt x="48" y="1530"/>
                    </a:lnTo>
                    <a:lnTo>
                      <a:pt x="48" y="1494"/>
                    </a:lnTo>
                    <a:lnTo>
                      <a:pt x="48" y="1494"/>
                    </a:lnTo>
                    <a:lnTo>
                      <a:pt x="44" y="1350"/>
                    </a:lnTo>
                    <a:lnTo>
                      <a:pt x="44" y="1350"/>
                    </a:lnTo>
                    <a:lnTo>
                      <a:pt x="44" y="1316"/>
                    </a:lnTo>
                    <a:lnTo>
                      <a:pt x="44" y="1316"/>
                    </a:lnTo>
                    <a:lnTo>
                      <a:pt x="44" y="1306"/>
                    </a:lnTo>
                    <a:lnTo>
                      <a:pt x="44" y="1304"/>
                    </a:lnTo>
                    <a:lnTo>
                      <a:pt x="44" y="1304"/>
                    </a:lnTo>
                    <a:lnTo>
                      <a:pt x="44" y="1296"/>
                    </a:lnTo>
                    <a:lnTo>
                      <a:pt x="44" y="1296"/>
                    </a:lnTo>
                    <a:lnTo>
                      <a:pt x="42" y="1222"/>
                    </a:lnTo>
                    <a:lnTo>
                      <a:pt x="42" y="1222"/>
                    </a:lnTo>
                    <a:lnTo>
                      <a:pt x="44" y="1190"/>
                    </a:lnTo>
                    <a:lnTo>
                      <a:pt x="44" y="1190"/>
                    </a:lnTo>
                    <a:lnTo>
                      <a:pt x="52" y="1152"/>
                    </a:lnTo>
                    <a:lnTo>
                      <a:pt x="62" y="1110"/>
                    </a:lnTo>
                    <a:lnTo>
                      <a:pt x="74" y="1064"/>
                    </a:lnTo>
                    <a:lnTo>
                      <a:pt x="88" y="1020"/>
                    </a:lnTo>
                    <a:lnTo>
                      <a:pt x="88" y="1020"/>
                    </a:lnTo>
                    <a:lnTo>
                      <a:pt x="102" y="990"/>
                    </a:lnTo>
                    <a:lnTo>
                      <a:pt x="118" y="958"/>
                    </a:lnTo>
                    <a:lnTo>
                      <a:pt x="138" y="930"/>
                    </a:lnTo>
                    <a:lnTo>
                      <a:pt x="158" y="900"/>
                    </a:lnTo>
                    <a:lnTo>
                      <a:pt x="158" y="900"/>
                    </a:lnTo>
                    <a:lnTo>
                      <a:pt x="196" y="848"/>
                    </a:lnTo>
                    <a:lnTo>
                      <a:pt x="228" y="806"/>
                    </a:lnTo>
                    <a:lnTo>
                      <a:pt x="228" y="806"/>
                    </a:lnTo>
                    <a:lnTo>
                      <a:pt x="228" y="806"/>
                    </a:lnTo>
                    <a:lnTo>
                      <a:pt x="232" y="800"/>
                    </a:lnTo>
                    <a:lnTo>
                      <a:pt x="238" y="784"/>
                    </a:lnTo>
                    <a:lnTo>
                      <a:pt x="246" y="760"/>
                    </a:lnTo>
                    <a:lnTo>
                      <a:pt x="248" y="746"/>
                    </a:lnTo>
                    <a:lnTo>
                      <a:pt x="248" y="730"/>
                    </a:lnTo>
                    <a:lnTo>
                      <a:pt x="248" y="730"/>
                    </a:lnTo>
                    <a:lnTo>
                      <a:pt x="248" y="712"/>
                    </a:lnTo>
                    <a:lnTo>
                      <a:pt x="244" y="690"/>
                    </a:lnTo>
                    <a:lnTo>
                      <a:pt x="244" y="690"/>
                    </a:lnTo>
                    <a:lnTo>
                      <a:pt x="232" y="648"/>
                    </a:lnTo>
                    <a:lnTo>
                      <a:pt x="224" y="628"/>
                    </a:lnTo>
                    <a:lnTo>
                      <a:pt x="216" y="610"/>
                    </a:lnTo>
                    <a:lnTo>
                      <a:pt x="216" y="610"/>
                    </a:lnTo>
                    <a:lnTo>
                      <a:pt x="210" y="602"/>
                    </a:lnTo>
                    <a:lnTo>
                      <a:pt x="204" y="594"/>
                    </a:lnTo>
                    <a:lnTo>
                      <a:pt x="196" y="588"/>
                    </a:lnTo>
                    <a:lnTo>
                      <a:pt x="186" y="582"/>
                    </a:lnTo>
                    <a:lnTo>
                      <a:pt x="186" y="582"/>
                    </a:lnTo>
                    <a:lnTo>
                      <a:pt x="176" y="576"/>
                    </a:lnTo>
                    <a:lnTo>
                      <a:pt x="166" y="572"/>
                    </a:lnTo>
                    <a:lnTo>
                      <a:pt x="154" y="570"/>
                    </a:lnTo>
                    <a:lnTo>
                      <a:pt x="140" y="568"/>
                    </a:lnTo>
                    <a:lnTo>
                      <a:pt x="138" y="568"/>
                    </a:lnTo>
                    <a:lnTo>
                      <a:pt x="138" y="568"/>
                    </a:lnTo>
                    <a:lnTo>
                      <a:pt x="138" y="568"/>
                    </a:lnTo>
                    <a:lnTo>
                      <a:pt x="124" y="570"/>
                    </a:lnTo>
                    <a:lnTo>
                      <a:pt x="124" y="570"/>
                    </a:lnTo>
                    <a:lnTo>
                      <a:pt x="110" y="568"/>
                    </a:lnTo>
                    <a:lnTo>
                      <a:pt x="94" y="564"/>
                    </a:lnTo>
                    <a:lnTo>
                      <a:pt x="94" y="564"/>
                    </a:lnTo>
                    <a:lnTo>
                      <a:pt x="86" y="560"/>
                    </a:lnTo>
                    <a:lnTo>
                      <a:pt x="82" y="556"/>
                    </a:lnTo>
                    <a:lnTo>
                      <a:pt x="82" y="556"/>
                    </a:lnTo>
                    <a:lnTo>
                      <a:pt x="78" y="550"/>
                    </a:lnTo>
                    <a:lnTo>
                      <a:pt x="76" y="544"/>
                    </a:lnTo>
                    <a:lnTo>
                      <a:pt x="76" y="542"/>
                    </a:lnTo>
                    <a:lnTo>
                      <a:pt x="74" y="542"/>
                    </a:lnTo>
                    <a:lnTo>
                      <a:pt x="76" y="542"/>
                    </a:lnTo>
                    <a:lnTo>
                      <a:pt x="76" y="542"/>
                    </a:lnTo>
                    <a:lnTo>
                      <a:pt x="74" y="542"/>
                    </a:lnTo>
                    <a:lnTo>
                      <a:pt x="76" y="542"/>
                    </a:lnTo>
                    <a:lnTo>
                      <a:pt x="76" y="542"/>
                    </a:lnTo>
                    <a:lnTo>
                      <a:pt x="74" y="536"/>
                    </a:lnTo>
                    <a:lnTo>
                      <a:pt x="74" y="522"/>
                    </a:lnTo>
                    <a:lnTo>
                      <a:pt x="74" y="522"/>
                    </a:lnTo>
                    <a:lnTo>
                      <a:pt x="74" y="506"/>
                    </a:lnTo>
                    <a:lnTo>
                      <a:pt x="66" y="504"/>
                    </a:lnTo>
                    <a:lnTo>
                      <a:pt x="74" y="506"/>
                    </a:lnTo>
                    <a:lnTo>
                      <a:pt x="74" y="506"/>
                    </a:lnTo>
                    <a:lnTo>
                      <a:pt x="76" y="502"/>
                    </a:lnTo>
                    <a:lnTo>
                      <a:pt x="76" y="494"/>
                    </a:lnTo>
                    <a:lnTo>
                      <a:pt x="76" y="494"/>
                    </a:lnTo>
                    <a:lnTo>
                      <a:pt x="76" y="486"/>
                    </a:lnTo>
                    <a:lnTo>
                      <a:pt x="76" y="486"/>
                    </a:lnTo>
                    <a:lnTo>
                      <a:pt x="74" y="482"/>
                    </a:lnTo>
                    <a:lnTo>
                      <a:pt x="70" y="478"/>
                    </a:lnTo>
                    <a:lnTo>
                      <a:pt x="70" y="478"/>
                    </a:lnTo>
                    <a:lnTo>
                      <a:pt x="64" y="472"/>
                    </a:lnTo>
                    <a:lnTo>
                      <a:pt x="64" y="472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2" y="470"/>
                    </a:lnTo>
                    <a:lnTo>
                      <a:pt x="64" y="468"/>
                    </a:lnTo>
                    <a:lnTo>
                      <a:pt x="56" y="464"/>
                    </a:lnTo>
                    <a:lnTo>
                      <a:pt x="62" y="468"/>
                    </a:lnTo>
                    <a:lnTo>
                      <a:pt x="62" y="468"/>
                    </a:lnTo>
                    <a:lnTo>
                      <a:pt x="64" y="466"/>
                    </a:lnTo>
                    <a:lnTo>
                      <a:pt x="64" y="466"/>
                    </a:lnTo>
                    <a:lnTo>
                      <a:pt x="66" y="462"/>
                    </a:lnTo>
                    <a:lnTo>
                      <a:pt x="68" y="458"/>
                    </a:lnTo>
                    <a:lnTo>
                      <a:pt x="68" y="458"/>
                    </a:lnTo>
                    <a:lnTo>
                      <a:pt x="66" y="454"/>
                    </a:lnTo>
                    <a:lnTo>
                      <a:pt x="64" y="450"/>
                    </a:lnTo>
                    <a:lnTo>
                      <a:pt x="64" y="450"/>
                    </a:lnTo>
                    <a:lnTo>
                      <a:pt x="60" y="446"/>
                    </a:lnTo>
                    <a:lnTo>
                      <a:pt x="54" y="442"/>
                    </a:lnTo>
                    <a:lnTo>
                      <a:pt x="52" y="450"/>
                    </a:lnTo>
                    <a:lnTo>
                      <a:pt x="54" y="444"/>
                    </a:lnTo>
                    <a:lnTo>
                      <a:pt x="52" y="448"/>
                    </a:lnTo>
                    <a:lnTo>
                      <a:pt x="58" y="446"/>
                    </a:lnTo>
                    <a:lnTo>
                      <a:pt x="58" y="446"/>
                    </a:lnTo>
                    <a:lnTo>
                      <a:pt x="54" y="444"/>
                    </a:lnTo>
                    <a:lnTo>
                      <a:pt x="52" y="448"/>
                    </a:lnTo>
                    <a:lnTo>
                      <a:pt x="58" y="446"/>
                    </a:lnTo>
                    <a:lnTo>
                      <a:pt x="58" y="446"/>
                    </a:lnTo>
                    <a:lnTo>
                      <a:pt x="56" y="444"/>
                    </a:lnTo>
                    <a:lnTo>
                      <a:pt x="56" y="444"/>
                    </a:lnTo>
                    <a:lnTo>
                      <a:pt x="56" y="440"/>
                    </a:lnTo>
                    <a:lnTo>
                      <a:pt x="56" y="440"/>
                    </a:lnTo>
                    <a:lnTo>
                      <a:pt x="58" y="428"/>
                    </a:lnTo>
                    <a:lnTo>
                      <a:pt x="50" y="428"/>
                    </a:lnTo>
                    <a:lnTo>
                      <a:pt x="58" y="430"/>
                    </a:lnTo>
                    <a:lnTo>
                      <a:pt x="58" y="430"/>
                    </a:lnTo>
                    <a:lnTo>
                      <a:pt x="58" y="422"/>
                    </a:lnTo>
                    <a:lnTo>
                      <a:pt x="58" y="422"/>
                    </a:lnTo>
                    <a:lnTo>
                      <a:pt x="58" y="416"/>
                    </a:lnTo>
                    <a:lnTo>
                      <a:pt x="54" y="408"/>
                    </a:lnTo>
                    <a:lnTo>
                      <a:pt x="54" y="408"/>
                    </a:lnTo>
                    <a:lnTo>
                      <a:pt x="48" y="402"/>
                    </a:lnTo>
                    <a:lnTo>
                      <a:pt x="38" y="396"/>
                    </a:lnTo>
                    <a:lnTo>
                      <a:pt x="38" y="396"/>
                    </a:lnTo>
                    <a:lnTo>
                      <a:pt x="38" y="396"/>
                    </a:lnTo>
                    <a:lnTo>
                      <a:pt x="38" y="396"/>
                    </a:lnTo>
                    <a:lnTo>
                      <a:pt x="32" y="394"/>
                    </a:lnTo>
                    <a:lnTo>
                      <a:pt x="24" y="392"/>
                    </a:lnTo>
                    <a:lnTo>
                      <a:pt x="24" y="392"/>
                    </a:lnTo>
                    <a:lnTo>
                      <a:pt x="18" y="386"/>
                    </a:lnTo>
                    <a:lnTo>
                      <a:pt x="18" y="386"/>
                    </a:lnTo>
                    <a:lnTo>
                      <a:pt x="16" y="382"/>
                    </a:lnTo>
                    <a:lnTo>
                      <a:pt x="16" y="382"/>
                    </a:lnTo>
                    <a:lnTo>
                      <a:pt x="16" y="380"/>
                    </a:lnTo>
                    <a:lnTo>
                      <a:pt x="16" y="380"/>
                    </a:lnTo>
                    <a:lnTo>
                      <a:pt x="16" y="378"/>
                    </a:lnTo>
                    <a:lnTo>
                      <a:pt x="12" y="378"/>
                    </a:lnTo>
                    <a:lnTo>
                      <a:pt x="16" y="380"/>
                    </a:lnTo>
                    <a:lnTo>
                      <a:pt x="16" y="378"/>
                    </a:lnTo>
                    <a:lnTo>
                      <a:pt x="12" y="378"/>
                    </a:lnTo>
                    <a:lnTo>
                      <a:pt x="16" y="380"/>
                    </a:lnTo>
                    <a:lnTo>
                      <a:pt x="16" y="380"/>
                    </a:lnTo>
                    <a:lnTo>
                      <a:pt x="18" y="376"/>
                    </a:lnTo>
                    <a:lnTo>
                      <a:pt x="24" y="364"/>
                    </a:lnTo>
                    <a:lnTo>
                      <a:pt x="24" y="364"/>
                    </a:lnTo>
                    <a:lnTo>
                      <a:pt x="38" y="342"/>
                    </a:lnTo>
                    <a:lnTo>
                      <a:pt x="64" y="308"/>
                    </a:lnTo>
                    <a:lnTo>
                      <a:pt x="56" y="302"/>
                    </a:lnTo>
                    <a:lnTo>
                      <a:pt x="62" y="308"/>
                    </a:lnTo>
                    <a:lnTo>
                      <a:pt x="62" y="308"/>
                    </a:lnTo>
                    <a:lnTo>
                      <a:pt x="66" y="304"/>
                    </a:lnTo>
                    <a:lnTo>
                      <a:pt x="70" y="294"/>
                    </a:lnTo>
                    <a:lnTo>
                      <a:pt x="76" y="276"/>
                    </a:lnTo>
                    <a:lnTo>
                      <a:pt x="78" y="264"/>
                    </a:lnTo>
                    <a:lnTo>
                      <a:pt x="78" y="252"/>
                    </a:lnTo>
                    <a:lnTo>
                      <a:pt x="78" y="252"/>
                    </a:lnTo>
                    <a:lnTo>
                      <a:pt x="78" y="246"/>
                    </a:lnTo>
                    <a:lnTo>
                      <a:pt x="78" y="246"/>
                    </a:lnTo>
                    <a:lnTo>
                      <a:pt x="76" y="216"/>
                    </a:lnTo>
                    <a:lnTo>
                      <a:pt x="76" y="216"/>
                    </a:lnTo>
                    <a:lnTo>
                      <a:pt x="78" y="200"/>
                    </a:lnTo>
                    <a:lnTo>
                      <a:pt x="78" y="184"/>
                    </a:lnTo>
                    <a:lnTo>
                      <a:pt x="82" y="166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96" y="130"/>
                    </a:lnTo>
                    <a:lnTo>
                      <a:pt x="106" y="112"/>
                    </a:lnTo>
                    <a:lnTo>
                      <a:pt x="122" y="92"/>
                    </a:lnTo>
                    <a:lnTo>
                      <a:pt x="142" y="74"/>
                    </a:lnTo>
                    <a:lnTo>
                      <a:pt x="142" y="74"/>
                    </a:lnTo>
                    <a:lnTo>
                      <a:pt x="158" y="62"/>
                    </a:lnTo>
                    <a:lnTo>
                      <a:pt x="178" y="50"/>
                    </a:lnTo>
                    <a:lnTo>
                      <a:pt x="200" y="40"/>
                    </a:lnTo>
                    <a:lnTo>
                      <a:pt x="222" y="32"/>
                    </a:lnTo>
                    <a:lnTo>
                      <a:pt x="246" y="26"/>
                    </a:lnTo>
                    <a:lnTo>
                      <a:pt x="270" y="20"/>
                    </a:lnTo>
                    <a:lnTo>
                      <a:pt x="296" y="18"/>
                    </a:lnTo>
                    <a:lnTo>
                      <a:pt x="322" y="16"/>
                    </a:lnTo>
                    <a:lnTo>
                      <a:pt x="322" y="16"/>
                    </a:lnTo>
                    <a:lnTo>
                      <a:pt x="354" y="18"/>
                    </a:lnTo>
                    <a:lnTo>
                      <a:pt x="388" y="24"/>
                    </a:lnTo>
                    <a:lnTo>
                      <a:pt x="420" y="32"/>
                    </a:lnTo>
                    <a:lnTo>
                      <a:pt x="450" y="44"/>
                    </a:lnTo>
                    <a:lnTo>
                      <a:pt x="450" y="44"/>
                    </a:lnTo>
                    <a:lnTo>
                      <a:pt x="466" y="52"/>
                    </a:lnTo>
                    <a:lnTo>
                      <a:pt x="480" y="62"/>
                    </a:lnTo>
                    <a:lnTo>
                      <a:pt x="494" y="72"/>
                    </a:lnTo>
                    <a:lnTo>
                      <a:pt x="506" y="84"/>
                    </a:lnTo>
                    <a:lnTo>
                      <a:pt x="518" y="98"/>
                    </a:lnTo>
                    <a:lnTo>
                      <a:pt x="528" y="110"/>
                    </a:lnTo>
                    <a:lnTo>
                      <a:pt x="546" y="138"/>
                    </a:lnTo>
                    <a:lnTo>
                      <a:pt x="546" y="138"/>
                    </a:lnTo>
                    <a:lnTo>
                      <a:pt x="560" y="166"/>
                    </a:lnTo>
                    <a:lnTo>
                      <a:pt x="570" y="196"/>
                    </a:lnTo>
                    <a:lnTo>
                      <a:pt x="574" y="222"/>
                    </a:lnTo>
                    <a:lnTo>
                      <a:pt x="576" y="244"/>
                    </a:lnTo>
                    <a:lnTo>
                      <a:pt x="576" y="244"/>
                    </a:lnTo>
                    <a:lnTo>
                      <a:pt x="576" y="264"/>
                    </a:lnTo>
                    <a:lnTo>
                      <a:pt x="576" y="264"/>
                    </a:lnTo>
                    <a:lnTo>
                      <a:pt x="566" y="298"/>
                    </a:lnTo>
                    <a:lnTo>
                      <a:pt x="560" y="316"/>
                    </a:lnTo>
                    <a:lnTo>
                      <a:pt x="552" y="334"/>
                    </a:lnTo>
                    <a:lnTo>
                      <a:pt x="552" y="334"/>
                    </a:lnTo>
                    <a:lnTo>
                      <a:pt x="528" y="376"/>
                    </a:lnTo>
                    <a:lnTo>
                      <a:pt x="490" y="434"/>
                    </a:lnTo>
                    <a:lnTo>
                      <a:pt x="498" y="440"/>
                    </a:lnTo>
                    <a:lnTo>
                      <a:pt x="490" y="434"/>
                    </a:lnTo>
                    <a:lnTo>
                      <a:pt x="490" y="434"/>
                    </a:lnTo>
                    <a:lnTo>
                      <a:pt x="486" y="440"/>
                    </a:lnTo>
                    <a:lnTo>
                      <a:pt x="476" y="458"/>
                    </a:lnTo>
                    <a:lnTo>
                      <a:pt x="476" y="458"/>
                    </a:lnTo>
                    <a:lnTo>
                      <a:pt x="472" y="470"/>
                    </a:lnTo>
                    <a:lnTo>
                      <a:pt x="468" y="486"/>
                    </a:lnTo>
                    <a:lnTo>
                      <a:pt x="464" y="504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4" y="542"/>
                    </a:lnTo>
                    <a:lnTo>
                      <a:pt x="468" y="562"/>
                    </a:lnTo>
                    <a:lnTo>
                      <a:pt x="474" y="584"/>
                    </a:lnTo>
                    <a:lnTo>
                      <a:pt x="482" y="606"/>
                    </a:lnTo>
                    <a:lnTo>
                      <a:pt x="482" y="606"/>
                    </a:lnTo>
                    <a:lnTo>
                      <a:pt x="496" y="634"/>
                    </a:lnTo>
                    <a:lnTo>
                      <a:pt x="510" y="660"/>
                    </a:lnTo>
                    <a:lnTo>
                      <a:pt x="540" y="704"/>
                    </a:lnTo>
                    <a:lnTo>
                      <a:pt x="540" y="704"/>
                    </a:lnTo>
                    <a:lnTo>
                      <a:pt x="584" y="768"/>
                    </a:lnTo>
                    <a:lnTo>
                      <a:pt x="584" y="768"/>
                    </a:lnTo>
                    <a:lnTo>
                      <a:pt x="596" y="788"/>
                    </a:lnTo>
                    <a:lnTo>
                      <a:pt x="606" y="810"/>
                    </a:lnTo>
                    <a:lnTo>
                      <a:pt x="616" y="836"/>
                    </a:lnTo>
                    <a:lnTo>
                      <a:pt x="626" y="864"/>
                    </a:lnTo>
                    <a:lnTo>
                      <a:pt x="626" y="864"/>
                    </a:lnTo>
                    <a:lnTo>
                      <a:pt x="632" y="894"/>
                    </a:lnTo>
                    <a:lnTo>
                      <a:pt x="638" y="926"/>
                    </a:lnTo>
                    <a:lnTo>
                      <a:pt x="642" y="960"/>
                    </a:lnTo>
                    <a:lnTo>
                      <a:pt x="642" y="996"/>
                    </a:lnTo>
                    <a:lnTo>
                      <a:pt x="642" y="996"/>
                    </a:lnTo>
                    <a:lnTo>
                      <a:pt x="642" y="1022"/>
                    </a:lnTo>
                    <a:lnTo>
                      <a:pt x="640" y="1048"/>
                    </a:lnTo>
                    <a:lnTo>
                      <a:pt x="640" y="1048"/>
                    </a:lnTo>
                    <a:lnTo>
                      <a:pt x="630" y="1122"/>
                    </a:lnTo>
                    <a:lnTo>
                      <a:pt x="620" y="1180"/>
                    </a:lnTo>
                    <a:lnTo>
                      <a:pt x="620" y="1180"/>
                    </a:lnTo>
                    <a:lnTo>
                      <a:pt x="606" y="1236"/>
                    </a:lnTo>
                    <a:lnTo>
                      <a:pt x="588" y="1310"/>
                    </a:lnTo>
                    <a:lnTo>
                      <a:pt x="588" y="1310"/>
                    </a:lnTo>
                    <a:lnTo>
                      <a:pt x="580" y="1348"/>
                    </a:lnTo>
                    <a:lnTo>
                      <a:pt x="572" y="1390"/>
                    </a:lnTo>
                    <a:lnTo>
                      <a:pt x="556" y="1482"/>
                    </a:lnTo>
                    <a:lnTo>
                      <a:pt x="546" y="1574"/>
                    </a:lnTo>
                    <a:lnTo>
                      <a:pt x="542" y="1616"/>
                    </a:lnTo>
                    <a:lnTo>
                      <a:pt x="540" y="1654"/>
                    </a:lnTo>
                    <a:lnTo>
                      <a:pt x="540" y="1654"/>
                    </a:lnTo>
                    <a:lnTo>
                      <a:pt x="540" y="1664"/>
                    </a:lnTo>
                    <a:lnTo>
                      <a:pt x="540" y="1664"/>
                    </a:lnTo>
                    <a:lnTo>
                      <a:pt x="540" y="1684"/>
                    </a:lnTo>
                    <a:lnTo>
                      <a:pt x="544" y="1706"/>
                    </a:lnTo>
                    <a:lnTo>
                      <a:pt x="548" y="1726"/>
                    </a:lnTo>
                    <a:lnTo>
                      <a:pt x="554" y="1748"/>
                    </a:lnTo>
                    <a:lnTo>
                      <a:pt x="554" y="1748"/>
                    </a:lnTo>
                    <a:lnTo>
                      <a:pt x="564" y="1772"/>
                    </a:lnTo>
                    <a:lnTo>
                      <a:pt x="576" y="1798"/>
                    </a:lnTo>
                    <a:lnTo>
                      <a:pt x="610" y="1864"/>
                    </a:lnTo>
                    <a:lnTo>
                      <a:pt x="610" y="1864"/>
                    </a:lnTo>
                    <a:lnTo>
                      <a:pt x="624" y="1894"/>
                    </a:lnTo>
                    <a:lnTo>
                      <a:pt x="636" y="1920"/>
                    </a:lnTo>
                    <a:lnTo>
                      <a:pt x="644" y="1944"/>
                    </a:lnTo>
                    <a:lnTo>
                      <a:pt x="652" y="1964"/>
                    </a:lnTo>
                    <a:lnTo>
                      <a:pt x="652" y="1964"/>
                    </a:lnTo>
                    <a:lnTo>
                      <a:pt x="656" y="1984"/>
                    </a:lnTo>
                    <a:lnTo>
                      <a:pt x="660" y="2004"/>
                    </a:lnTo>
                    <a:lnTo>
                      <a:pt x="662" y="2022"/>
                    </a:lnTo>
                    <a:lnTo>
                      <a:pt x="662" y="2040"/>
                    </a:lnTo>
                    <a:lnTo>
                      <a:pt x="662" y="2040"/>
                    </a:lnTo>
                    <a:lnTo>
                      <a:pt x="660" y="2082"/>
                    </a:lnTo>
                    <a:lnTo>
                      <a:pt x="656" y="2130"/>
                    </a:lnTo>
                    <a:lnTo>
                      <a:pt x="656" y="2130"/>
                    </a:lnTo>
                    <a:lnTo>
                      <a:pt x="656" y="2134"/>
                    </a:lnTo>
                    <a:lnTo>
                      <a:pt x="658" y="2136"/>
                    </a:lnTo>
                    <a:lnTo>
                      <a:pt x="660" y="2138"/>
                    </a:lnTo>
                    <a:lnTo>
                      <a:pt x="662" y="2140"/>
                    </a:lnTo>
                    <a:lnTo>
                      <a:pt x="662" y="2140"/>
                    </a:lnTo>
                    <a:lnTo>
                      <a:pt x="666" y="2138"/>
                    </a:lnTo>
                    <a:lnTo>
                      <a:pt x="668" y="2138"/>
                    </a:lnTo>
                    <a:lnTo>
                      <a:pt x="670" y="2134"/>
                    </a:lnTo>
                    <a:lnTo>
                      <a:pt x="672" y="2132"/>
                    </a:lnTo>
                    <a:lnTo>
                      <a:pt x="672" y="2132"/>
                    </a:lnTo>
                    <a:lnTo>
                      <a:pt x="676" y="2084"/>
                    </a:lnTo>
                    <a:lnTo>
                      <a:pt x="678" y="2040"/>
                    </a:lnTo>
                    <a:lnTo>
                      <a:pt x="678" y="2040"/>
                    </a:lnTo>
                    <a:lnTo>
                      <a:pt x="678" y="2020"/>
                    </a:lnTo>
                    <a:lnTo>
                      <a:pt x="676" y="2002"/>
                    </a:lnTo>
                    <a:lnTo>
                      <a:pt x="672" y="1982"/>
                    </a:lnTo>
                    <a:lnTo>
                      <a:pt x="668" y="1960"/>
                    </a:lnTo>
                    <a:lnTo>
                      <a:pt x="668" y="1960"/>
                    </a:lnTo>
                    <a:lnTo>
                      <a:pt x="660" y="1938"/>
                    </a:lnTo>
                    <a:lnTo>
                      <a:pt x="650" y="1914"/>
                    </a:lnTo>
                    <a:lnTo>
                      <a:pt x="638" y="1886"/>
                    </a:lnTo>
                    <a:lnTo>
                      <a:pt x="624" y="1856"/>
                    </a:lnTo>
                    <a:lnTo>
                      <a:pt x="624" y="1856"/>
                    </a:lnTo>
                    <a:lnTo>
                      <a:pt x="592" y="1792"/>
                    </a:lnTo>
                    <a:lnTo>
                      <a:pt x="580" y="1766"/>
                    </a:lnTo>
                    <a:lnTo>
                      <a:pt x="570" y="1742"/>
                    </a:lnTo>
                    <a:lnTo>
                      <a:pt x="570" y="1742"/>
                    </a:lnTo>
                    <a:lnTo>
                      <a:pt x="564" y="1722"/>
                    </a:lnTo>
                    <a:lnTo>
                      <a:pt x="560" y="1702"/>
                    </a:lnTo>
                    <a:lnTo>
                      <a:pt x="558" y="1684"/>
                    </a:lnTo>
                    <a:lnTo>
                      <a:pt x="556" y="1664"/>
                    </a:lnTo>
                    <a:lnTo>
                      <a:pt x="556" y="1664"/>
                    </a:lnTo>
                    <a:lnTo>
                      <a:pt x="556" y="1654"/>
                    </a:lnTo>
                    <a:lnTo>
                      <a:pt x="556" y="1654"/>
                    </a:lnTo>
                    <a:lnTo>
                      <a:pt x="558" y="1618"/>
                    </a:lnTo>
                    <a:lnTo>
                      <a:pt x="562" y="1576"/>
                    </a:lnTo>
                    <a:lnTo>
                      <a:pt x="574" y="1484"/>
                    </a:lnTo>
                    <a:lnTo>
                      <a:pt x="588" y="1394"/>
                    </a:lnTo>
                    <a:lnTo>
                      <a:pt x="596" y="1352"/>
                    </a:lnTo>
                    <a:lnTo>
                      <a:pt x="604" y="1314"/>
                    </a:lnTo>
                    <a:lnTo>
                      <a:pt x="604" y="1314"/>
                    </a:lnTo>
                    <a:lnTo>
                      <a:pt x="624" y="1240"/>
                    </a:lnTo>
                    <a:lnTo>
                      <a:pt x="636" y="1182"/>
                    </a:lnTo>
                    <a:lnTo>
                      <a:pt x="636" y="1182"/>
                    </a:lnTo>
                    <a:lnTo>
                      <a:pt x="648" y="1124"/>
                    </a:lnTo>
                    <a:lnTo>
                      <a:pt x="656" y="1050"/>
                    </a:lnTo>
                    <a:lnTo>
                      <a:pt x="656" y="1050"/>
                    </a:lnTo>
                    <a:lnTo>
                      <a:pt x="658" y="1022"/>
                    </a:lnTo>
                    <a:lnTo>
                      <a:pt x="660" y="996"/>
                    </a:lnTo>
                    <a:lnTo>
                      <a:pt x="660" y="996"/>
                    </a:lnTo>
                    <a:lnTo>
                      <a:pt x="658" y="960"/>
                    </a:lnTo>
                    <a:lnTo>
                      <a:pt x="654" y="924"/>
                    </a:lnTo>
                    <a:lnTo>
                      <a:pt x="648" y="892"/>
                    </a:lnTo>
                    <a:lnTo>
                      <a:pt x="642" y="860"/>
                    </a:lnTo>
                    <a:lnTo>
                      <a:pt x="642" y="860"/>
                    </a:lnTo>
                    <a:lnTo>
                      <a:pt x="632" y="830"/>
                    </a:lnTo>
                    <a:lnTo>
                      <a:pt x="622" y="804"/>
                    </a:lnTo>
                    <a:lnTo>
                      <a:pt x="610" y="780"/>
                    </a:lnTo>
                    <a:lnTo>
                      <a:pt x="598" y="760"/>
                    </a:lnTo>
                    <a:lnTo>
                      <a:pt x="598" y="760"/>
                    </a:lnTo>
                    <a:lnTo>
                      <a:pt x="552" y="694"/>
                    </a:lnTo>
                    <a:lnTo>
                      <a:pt x="552" y="694"/>
                    </a:lnTo>
                    <a:lnTo>
                      <a:pt x="526" y="652"/>
                    </a:lnTo>
                    <a:lnTo>
                      <a:pt x="512" y="626"/>
                    </a:lnTo>
                    <a:lnTo>
                      <a:pt x="498" y="600"/>
                    </a:lnTo>
                    <a:lnTo>
                      <a:pt x="498" y="600"/>
                    </a:lnTo>
                    <a:lnTo>
                      <a:pt x="490" y="578"/>
                    </a:lnTo>
                    <a:lnTo>
                      <a:pt x="484" y="558"/>
                    </a:lnTo>
                    <a:lnTo>
                      <a:pt x="480" y="540"/>
                    </a:lnTo>
                    <a:lnTo>
                      <a:pt x="480" y="522"/>
                    </a:lnTo>
                    <a:lnTo>
                      <a:pt x="480" y="522"/>
                    </a:lnTo>
                    <a:lnTo>
                      <a:pt x="480" y="506"/>
                    </a:lnTo>
                    <a:lnTo>
                      <a:pt x="484" y="490"/>
                    </a:lnTo>
                    <a:lnTo>
                      <a:pt x="488" y="476"/>
                    </a:lnTo>
                    <a:lnTo>
                      <a:pt x="492" y="464"/>
                    </a:lnTo>
                    <a:lnTo>
                      <a:pt x="492" y="464"/>
                    </a:lnTo>
                    <a:lnTo>
                      <a:pt x="500" y="450"/>
                    </a:lnTo>
                    <a:lnTo>
                      <a:pt x="500" y="450"/>
                    </a:lnTo>
                    <a:lnTo>
                      <a:pt x="502" y="446"/>
                    </a:lnTo>
                    <a:lnTo>
                      <a:pt x="504" y="446"/>
                    </a:lnTo>
                    <a:lnTo>
                      <a:pt x="504" y="444"/>
                    </a:lnTo>
                    <a:lnTo>
                      <a:pt x="504" y="444"/>
                    </a:lnTo>
                    <a:lnTo>
                      <a:pt x="504" y="444"/>
                    </a:lnTo>
                    <a:lnTo>
                      <a:pt x="504" y="444"/>
                    </a:lnTo>
                    <a:lnTo>
                      <a:pt x="542" y="384"/>
                    </a:lnTo>
                    <a:lnTo>
                      <a:pt x="566" y="340"/>
                    </a:lnTo>
                    <a:lnTo>
                      <a:pt x="566" y="340"/>
                    </a:lnTo>
                    <a:lnTo>
                      <a:pt x="576" y="322"/>
                    </a:lnTo>
                    <a:lnTo>
                      <a:pt x="582" y="304"/>
                    </a:lnTo>
                    <a:lnTo>
                      <a:pt x="592" y="266"/>
                    </a:lnTo>
                    <a:lnTo>
                      <a:pt x="592" y="266"/>
                    </a:lnTo>
                    <a:lnTo>
                      <a:pt x="594" y="244"/>
                    </a:lnTo>
                    <a:lnTo>
                      <a:pt x="594" y="244"/>
                    </a:lnTo>
                    <a:lnTo>
                      <a:pt x="592" y="220"/>
                    </a:lnTo>
                    <a:lnTo>
                      <a:pt x="586" y="190"/>
                    </a:lnTo>
                    <a:lnTo>
                      <a:pt x="576" y="160"/>
                    </a:lnTo>
                    <a:lnTo>
                      <a:pt x="560" y="130"/>
                    </a:lnTo>
                    <a:lnTo>
                      <a:pt x="560" y="130"/>
                    </a:lnTo>
                    <a:lnTo>
                      <a:pt x="542" y="100"/>
                    </a:lnTo>
                    <a:lnTo>
                      <a:pt x="530" y="86"/>
                    </a:lnTo>
                    <a:lnTo>
                      <a:pt x="518" y="72"/>
                    </a:lnTo>
                    <a:lnTo>
                      <a:pt x="504" y="60"/>
                    </a:lnTo>
                    <a:lnTo>
                      <a:pt x="490" y="48"/>
                    </a:lnTo>
                    <a:lnTo>
                      <a:pt x="474" y="38"/>
                    </a:lnTo>
                    <a:lnTo>
                      <a:pt x="456" y="28"/>
                    </a:lnTo>
                    <a:lnTo>
                      <a:pt x="456" y="28"/>
                    </a:lnTo>
                    <a:lnTo>
                      <a:pt x="424" y="16"/>
                    </a:lnTo>
                    <a:lnTo>
                      <a:pt x="390" y="8"/>
                    </a:lnTo>
                    <a:lnTo>
                      <a:pt x="356" y="2"/>
                    </a:lnTo>
                    <a:lnTo>
                      <a:pt x="322" y="0"/>
                    </a:lnTo>
                    <a:lnTo>
                      <a:pt x="322" y="0"/>
                    </a:lnTo>
                    <a:lnTo>
                      <a:pt x="294" y="2"/>
                    </a:lnTo>
                    <a:lnTo>
                      <a:pt x="268" y="4"/>
                    </a:lnTo>
                    <a:lnTo>
                      <a:pt x="242" y="10"/>
                    </a:lnTo>
                    <a:lnTo>
                      <a:pt x="216" y="16"/>
                    </a:lnTo>
                    <a:lnTo>
                      <a:pt x="192" y="24"/>
                    </a:lnTo>
                    <a:lnTo>
                      <a:pt x="170" y="36"/>
                    </a:lnTo>
                    <a:lnTo>
                      <a:pt x="150" y="48"/>
                    </a:lnTo>
                    <a:lnTo>
                      <a:pt x="130" y="62"/>
                    </a:lnTo>
                    <a:lnTo>
                      <a:pt x="130" y="62"/>
                    </a:lnTo>
                    <a:lnTo>
                      <a:pt x="110" y="82"/>
                    </a:lnTo>
                    <a:lnTo>
                      <a:pt x="94" y="102"/>
                    </a:lnTo>
                    <a:lnTo>
                      <a:pt x="80" y="122"/>
                    </a:lnTo>
                    <a:lnTo>
                      <a:pt x="72" y="142"/>
                    </a:lnTo>
                    <a:lnTo>
                      <a:pt x="72" y="142"/>
                    </a:lnTo>
                    <a:lnTo>
                      <a:pt x="66" y="162"/>
                    </a:lnTo>
                    <a:lnTo>
                      <a:pt x="62" y="182"/>
                    </a:lnTo>
                    <a:lnTo>
                      <a:pt x="60" y="200"/>
                    </a:lnTo>
                    <a:lnTo>
                      <a:pt x="60" y="216"/>
                    </a:lnTo>
                    <a:lnTo>
                      <a:pt x="60" y="216"/>
                    </a:lnTo>
                    <a:lnTo>
                      <a:pt x="60" y="246"/>
                    </a:lnTo>
                    <a:lnTo>
                      <a:pt x="60" y="246"/>
                    </a:lnTo>
                    <a:lnTo>
                      <a:pt x="62" y="252"/>
                    </a:lnTo>
                    <a:lnTo>
                      <a:pt x="62" y="252"/>
                    </a:lnTo>
                    <a:lnTo>
                      <a:pt x="60" y="274"/>
                    </a:lnTo>
                    <a:lnTo>
                      <a:pt x="56" y="288"/>
                    </a:lnTo>
                    <a:lnTo>
                      <a:pt x="56" y="288"/>
                    </a:lnTo>
                    <a:lnTo>
                      <a:pt x="52" y="296"/>
                    </a:lnTo>
                    <a:lnTo>
                      <a:pt x="52" y="296"/>
                    </a:lnTo>
                    <a:lnTo>
                      <a:pt x="50" y="296"/>
                    </a:lnTo>
                    <a:lnTo>
                      <a:pt x="50" y="296"/>
                    </a:lnTo>
                    <a:lnTo>
                      <a:pt x="54" y="298"/>
                    </a:lnTo>
                    <a:lnTo>
                      <a:pt x="50" y="296"/>
                    </a:lnTo>
                    <a:lnTo>
                      <a:pt x="50" y="296"/>
                    </a:lnTo>
                    <a:lnTo>
                      <a:pt x="54" y="298"/>
                    </a:lnTo>
                    <a:lnTo>
                      <a:pt x="50" y="296"/>
                    </a:lnTo>
                    <a:lnTo>
                      <a:pt x="50" y="298"/>
                    </a:lnTo>
                    <a:lnTo>
                      <a:pt x="50" y="298"/>
                    </a:lnTo>
                    <a:lnTo>
                      <a:pt x="22" y="336"/>
                    </a:lnTo>
                    <a:lnTo>
                      <a:pt x="8" y="360"/>
                    </a:lnTo>
                    <a:lnTo>
                      <a:pt x="8" y="360"/>
                    </a:lnTo>
                    <a:lnTo>
                      <a:pt x="2" y="372"/>
                    </a:lnTo>
                    <a:lnTo>
                      <a:pt x="2" y="372"/>
                    </a:lnTo>
                    <a:lnTo>
                      <a:pt x="0" y="378"/>
                    </a:lnTo>
                    <a:lnTo>
                      <a:pt x="8" y="378"/>
                    </a:lnTo>
                    <a:lnTo>
                      <a:pt x="0" y="376"/>
                    </a:lnTo>
                    <a:lnTo>
                      <a:pt x="0" y="376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2" y="392"/>
                    </a:lnTo>
                    <a:lnTo>
                      <a:pt x="6" y="398"/>
                    </a:lnTo>
                    <a:lnTo>
                      <a:pt x="6" y="398"/>
                    </a:lnTo>
                    <a:lnTo>
                      <a:pt x="16" y="406"/>
                    </a:lnTo>
                    <a:lnTo>
                      <a:pt x="24" y="410"/>
                    </a:lnTo>
                    <a:lnTo>
                      <a:pt x="24" y="410"/>
                    </a:lnTo>
                    <a:lnTo>
                      <a:pt x="34" y="412"/>
                    </a:lnTo>
                    <a:lnTo>
                      <a:pt x="36" y="404"/>
                    </a:lnTo>
                    <a:lnTo>
                      <a:pt x="34" y="412"/>
                    </a:lnTo>
                    <a:lnTo>
                      <a:pt x="34" y="412"/>
                    </a:lnTo>
                    <a:lnTo>
                      <a:pt x="38" y="414"/>
                    </a:lnTo>
                    <a:lnTo>
                      <a:pt x="40" y="418"/>
                    </a:lnTo>
                    <a:lnTo>
                      <a:pt x="40" y="418"/>
                    </a:lnTo>
                    <a:lnTo>
                      <a:pt x="42" y="422"/>
                    </a:lnTo>
                    <a:lnTo>
                      <a:pt x="42" y="422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6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6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2" y="426"/>
                    </a:lnTo>
                    <a:lnTo>
                      <a:pt x="40" y="440"/>
                    </a:lnTo>
                    <a:lnTo>
                      <a:pt x="40" y="440"/>
                    </a:lnTo>
                    <a:lnTo>
                      <a:pt x="40" y="448"/>
                    </a:lnTo>
                    <a:lnTo>
                      <a:pt x="42" y="452"/>
                    </a:lnTo>
                    <a:lnTo>
                      <a:pt x="42" y="452"/>
                    </a:lnTo>
                    <a:lnTo>
                      <a:pt x="44" y="456"/>
                    </a:lnTo>
                    <a:lnTo>
                      <a:pt x="48" y="458"/>
                    </a:lnTo>
                    <a:lnTo>
                      <a:pt x="48" y="458"/>
                    </a:lnTo>
                    <a:lnTo>
                      <a:pt x="48" y="458"/>
                    </a:lnTo>
                    <a:lnTo>
                      <a:pt x="50" y="460"/>
                    </a:lnTo>
                    <a:lnTo>
                      <a:pt x="52" y="458"/>
                    </a:lnTo>
                    <a:lnTo>
                      <a:pt x="50" y="460"/>
                    </a:lnTo>
                    <a:lnTo>
                      <a:pt x="50" y="460"/>
                    </a:lnTo>
                    <a:lnTo>
                      <a:pt x="52" y="458"/>
                    </a:lnTo>
                    <a:lnTo>
                      <a:pt x="50" y="460"/>
                    </a:lnTo>
                    <a:lnTo>
                      <a:pt x="54" y="458"/>
                    </a:lnTo>
                    <a:lnTo>
                      <a:pt x="50" y="458"/>
                    </a:lnTo>
                    <a:lnTo>
                      <a:pt x="50" y="460"/>
                    </a:lnTo>
                    <a:lnTo>
                      <a:pt x="54" y="458"/>
                    </a:lnTo>
                    <a:lnTo>
                      <a:pt x="50" y="458"/>
                    </a:lnTo>
                    <a:lnTo>
                      <a:pt x="52" y="458"/>
                    </a:lnTo>
                    <a:lnTo>
                      <a:pt x="50" y="458"/>
                    </a:lnTo>
                    <a:lnTo>
                      <a:pt x="50" y="458"/>
                    </a:lnTo>
                    <a:lnTo>
                      <a:pt x="50" y="458"/>
                    </a:lnTo>
                    <a:lnTo>
                      <a:pt x="52" y="458"/>
                    </a:lnTo>
                    <a:lnTo>
                      <a:pt x="50" y="458"/>
                    </a:lnTo>
                    <a:lnTo>
                      <a:pt x="52" y="458"/>
                    </a:lnTo>
                    <a:lnTo>
                      <a:pt x="50" y="458"/>
                    </a:lnTo>
                    <a:lnTo>
                      <a:pt x="50" y="458"/>
                    </a:lnTo>
                    <a:lnTo>
                      <a:pt x="52" y="458"/>
                    </a:lnTo>
                    <a:lnTo>
                      <a:pt x="50" y="458"/>
                    </a:lnTo>
                    <a:lnTo>
                      <a:pt x="50" y="458"/>
                    </a:lnTo>
                    <a:lnTo>
                      <a:pt x="50" y="458"/>
                    </a:lnTo>
                    <a:lnTo>
                      <a:pt x="46" y="464"/>
                    </a:lnTo>
                    <a:lnTo>
                      <a:pt x="46" y="470"/>
                    </a:lnTo>
                    <a:lnTo>
                      <a:pt x="46" y="470"/>
                    </a:lnTo>
                    <a:lnTo>
                      <a:pt x="46" y="476"/>
                    </a:lnTo>
                    <a:lnTo>
                      <a:pt x="48" y="480"/>
                    </a:lnTo>
                    <a:lnTo>
                      <a:pt x="48" y="480"/>
                    </a:lnTo>
                    <a:lnTo>
                      <a:pt x="52" y="484"/>
                    </a:lnTo>
                    <a:lnTo>
                      <a:pt x="54" y="486"/>
                    </a:lnTo>
                    <a:lnTo>
                      <a:pt x="54" y="486"/>
                    </a:lnTo>
                    <a:lnTo>
                      <a:pt x="60" y="490"/>
                    </a:lnTo>
                    <a:lnTo>
                      <a:pt x="60" y="488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0" y="488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0" y="490"/>
                    </a:lnTo>
                    <a:lnTo>
                      <a:pt x="60" y="494"/>
                    </a:lnTo>
                    <a:lnTo>
                      <a:pt x="60" y="494"/>
                    </a:lnTo>
                    <a:lnTo>
                      <a:pt x="60" y="500"/>
                    </a:lnTo>
                    <a:lnTo>
                      <a:pt x="60" y="500"/>
                    </a:lnTo>
                    <a:lnTo>
                      <a:pt x="58" y="502"/>
                    </a:lnTo>
                    <a:lnTo>
                      <a:pt x="58" y="502"/>
                    </a:lnTo>
                    <a:lnTo>
                      <a:pt x="58" y="502"/>
                    </a:lnTo>
                    <a:lnTo>
                      <a:pt x="58" y="502"/>
                    </a:lnTo>
                    <a:lnTo>
                      <a:pt x="58" y="502"/>
                    </a:lnTo>
                    <a:lnTo>
                      <a:pt x="58" y="502"/>
                    </a:lnTo>
                    <a:lnTo>
                      <a:pt x="58" y="502"/>
                    </a:lnTo>
                    <a:lnTo>
                      <a:pt x="58" y="502"/>
                    </a:lnTo>
                    <a:lnTo>
                      <a:pt x="58" y="504"/>
                    </a:lnTo>
                    <a:lnTo>
                      <a:pt x="58" y="504"/>
                    </a:lnTo>
                    <a:lnTo>
                      <a:pt x="56" y="522"/>
                    </a:lnTo>
                    <a:lnTo>
                      <a:pt x="56" y="522"/>
                    </a:lnTo>
                    <a:lnTo>
                      <a:pt x="58" y="540"/>
                    </a:lnTo>
                    <a:lnTo>
                      <a:pt x="60" y="548"/>
                    </a:lnTo>
                    <a:lnTo>
                      <a:pt x="68" y="544"/>
                    </a:lnTo>
                    <a:lnTo>
                      <a:pt x="60" y="546"/>
                    </a:lnTo>
                    <a:lnTo>
                      <a:pt x="60" y="546"/>
                    </a:lnTo>
                    <a:lnTo>
                      <a:pt x="62" y="558"/>
                    </a:lnTo>
                    <a:lnTo>
                      <a:pt x="70" y="568"/>
                    </a:lnTo>
                    <a:lnTo>
                      <a:pt x="70" y="568"/>
                    </a:lnTo>
                    <a:lnTo>
                      <a:pt x="76" y="572"/>
                    </a:lnTo>
                    <a:lnTo>
                      <a:pt x="82" y="578"/>
                    </a:lnTo>
                    <a:lnTo>
                      <a:pt x="96" y="582"/>
                    </a:lnTo>
                    <a:lnTo>
                      <a:pt x="96" y="582"/>
                    </a:lnTo>
                    <a:lnTo>
                      <a:pt x="112" y="586"/>
                    </a:lnTo>
                    <a:lnTo>
                      <a:pt x="124" y="586"/>
                    </a:lnTo>
                    <a:lnTo>
                      <a:pt x="124" y="586"/>
                    </a:lnTo>
                    <a:lnTo>
                      <a:pt x="140" y="584"/>
                    </a:lnTo>
                    <a:lnTo>
                      <a:pt x="138" y="576"/>
                    </a:lnTo>
                    <a:lnTo>
                      <a:pt x="138" y="584"/>
                    </a:lnTo>
                    <a:lnTo>
                      <a:pt x="138" y="584"/>
                    </a:lnTo>
                    <a:lnTo>
                      <a:pt x="162" y="588"/>
                    </a:lnTo>
                    <a:lnTo>
                      <a:pt x="170" y="592"/>
                    </a:lnTo>
                    <a:lnTo>
                      <a:pt x="178" y="596"/>
                    </a:lnTo>
                    <a:lnTo>
                      <a:pt x="178" y="596"/>
                    </a:lnTo>
                    <a:lnTo>
                      <a:pt x="188" y="602"/>
                    </a:lnTo>
                    <a:lnTo>
                      <a:pt x="198" y="612"/>
                    </a:lnTo>
                    <a:lnTo>
                      <a:pt x="198" y="612"/>
                    </a:lnTo>
                    <a:lnTo>
                      <a:pt x="206" y="628"/>
                    </a:lnTo>
                    <a:lnTo>
                      <a:pt x="214" y="648"/>
                    </a:lnTo>
                    <a:lnTo>
                      <a:pt x="214" y="648"/>
                    </a:lnTo>
                    <a:lnTo>
                      <a:pt x="228" y="696"/>
                    </a:lnTo>
                    <a:lnTo>
                      <a:pt x="228" y="696"/>
                    </a:lnTo>
                    <a:lnTo>
                      <a:pt x="232" y="714"/>
                    </a:lnTo>
                    <a:lnTo>
                      <a:pt x="232" y="730"/>
                    </a:lnTo>
                    <a:lnTo>
                      <a:pt x="232" y="730"/>
                    </a:lnTo>
                    <a:lnTo>
                      <a:pt x="232" y="744"/>
                    </a:lnTo>
                    <a:lnTo>
                      <a:pt x="230" y="758"/>
                    </a:lnTo>
                    <a:lnTo>
                      <a:pt x="224" y="778"/>
                    </a:lnTo>
                    <a:lnTo>
                      <a:pt x="224" y="778"/>
                    </a:lnTo>
                    <a:lnTo>
                      <a:pt x="218" y="792"/>
                    </a:lnTo>
                    <a:lnTo>
                      <a:pt x="218" y="792"/>
                    </a:lnTo>
                    <a:lnTo>
                      <a:pt x="216" y="796"/>
                    </a:lnTo>
                    <a:lnTo>
                      <a:pt x="214" y="796"/>
                    </a:lnTo>
                    <a:lnTo>
                      <a:pt x="214" y="796"/>
                    </a:lnTo>
                    <a:lnTo>
                      <a:pt x="214" y="796"/>
                    </a:lnTo>
                    <a:lnTo>
                      <a:pt x="222" y="802"/>
                    </a:lnTo>
                    <a:lnTo>
                      <a:pt x="214" y="796"/>
                    </a:lnTo>
                    <a:lnTo>
                      <a:pt x="214" y="796"/>
                    </a:lnTo>
                    <a:lnTo>
                      <a:pt x="184" y="838"/>
                    </a:lnTo>
                    <a:lnTo>
                      <a:pt x="144" y="890"/>
                    </a:lnTo>
                    <a:lnTo>
                      <a:pt x="144" y="890"/>
                    </a:lnTo>
                    <a:lnTo>
                      <a:pt x="124" y="920"/>
                    </a:lnTo>
                    <a:lnTo>
                      <a:pt x="104" y="950"/>
                    </a:lnTo>
                    <a:lnTo>
                      <a:pt x="88" y="982"/>
                    </a:lnTo>
                    <a:lnTo>
                      <a:pt x="74" y="1014"/>
                    </a:lnTo>
                    <a:lnTo>
                      <a:pt x="74" y="1014"/>
                    </a:lnTo>
                    <a:lnTo>
                      <a:pt x="62" y="1044"/>
                    </a:lnTo>
                    <a:lnTo>
                      <a:pt x="54" y="1076"/>
                    </a:lnTo>
                    <a:lnTo>
                      <a:pt x="38" y="1136"/>
                    </a:lnTo>
                    <a:lnTo>
                      <a:pt x="38" y="1136"/>
                    </a:lnTo>
                    <a:lnTo>
                      <a:pt x="28" y="1186"/>
                    </a:lnTo>
                    <a:lnTo>
                      <a:pt x="28" y="1186"/>
                    </a:lnTo>
                    <a:lnTo>
                      <a:pt x="26" y="1206"/>
                    </a:lnTo>
                    <a:lnTo>
                      <a:pt x="24" y="1222"/>
                    </a:lnTo>
                    <a:lnTo>
                      <a:pt x="24" y="1222"/>
                    </a:lnTo>
                    <a:lnTo>
                      <a:pt x="26" y="1276"/>
                    </a:lnTo>
                    <a:lnTo>
                      <a:pt x="28" y="1306"/>
                    </a:lnTo>
                    <a:lnTo>
                      <a:pt x="36" y="1306"/>
                    </a:lnTo>
                    <a:lnTo>
                      <a:pt x="28" y="1306"/>
                    </a:lnTo>
                    <a:lnTo>
                      <a:pt x="28" y="1306"/>
                    </a:lnTo>
                    <a:lnTo>
                      <a:pt x="28" y="1350"/>
                    </a:lnTo>
                    <a:lnTo>
                      <a:pt x="30" y="1494"/>
                    </a:lnTo>
                    <a:lnTo>
                      <a:pt x="30" y="1494"/>
                    </a:lnTo>
                    <a:lnTo>
                      <a:pt x="32" y="1542"/>
                    </a:lnTo>
                    <a:lnTo>
                      <a:pt x="36" y="1588"/>
                    </a:lnTo>
                    <a:lnTo>
                      <a:pt x="42" y="1632"/>
                    </a:lnTo>
                    <a:lnTo>
                      <a:pt x="48" y="1668"/>
                    </a:lnTo>
                    <a:lnTo>
                      <a:pt x="48" y="1668"/>
                    </a:lnTo>
                    <a:lnTo>
                      <a:pt x="60" y="1730"/>
                    </a:lnTo>
                    <a:lnTo>
                      <a:pt x="60" y="1730"/>
                    </a:lnTo>
                    <a:lnTo>
                      <a:pt x="66" y="1764"/>
                    </a:lnTo>
                    <a:lnTo>
                      <a:pt x="66" y="1764"/>
                    </a:lnTo>
                    <a:lnTo>
                      <a:pt x="76" y="1834"/>
                    </a:lnTo>
                    <a:lnTo>
                      <a:pt x="76" y="1834"/>
                    </a:lnTo>
                    <a:lnTo>
                      <a:pt x="84" y="1880"/>
                    </a:lnTo>
                    <a:lnTo>
                      <a:pt x="88" y="1922"/>
                    </a:lnTo>
                    <a:lnTo>
                      <a:pt x="88" y="1922"/>
                    </a:lnTo>
                    <a:lnTo>
                      <a:pt x="88" y="1932"/>
                    </a:lnTo>
                    <a:lnTo>
                      <a:pt x="88" y="1932"/>
                    </a:lnTo>
                    <a:lnTo>
                      <a:pt x="84" y="1986"/>
                    </a:lnTo>
                    <a:lnTo>
                      <a:pt x="80" y="2046"/>
                    </a:lnTo>
                    <a:lnTo>
                      <a:pt x="80" y="2046"/>
                    </a:lnTo>
                    <a:lnTo>
                      <a:pt x="74" y="2098"/>
                    </a:lnTo>
                    <a:lnTo>
                      <a:pt x="74" y="2098"/>
                    </a:lnTo>
                    <a:lnTo>
                      <a:pt x="70" y="2118"/>
                    </a:lnTo>
                    <a:lnTo>
                      <a:pt x="70" y="2118"/>
                    </a:lnTo>
                    <a:lnTo>
                      <a:pt x="70" y="2122"/>
                    </a:lnTo>
                    <a:lnTo>
                      <a:pt x="72" y="2124"/>
                    </a:lnTo>
                    <a:lnTo>
                      <a:pt x="74" y="2128"/>
                    </a:lnTo>
                    <a:lnTo>
                      <a:pt x="78" y="2128"/>
                    </a:lnTo>
                    <a:lnTo>
                      <a:pt x="78" y="2128"/>
                    </a:lnTo>
                    <a:lnTo>
                      <a:pt x="82" y="2128"/>
                    </a:lnTo>
                    <a:lnTo>
                      <a:pt x="84" y="2126"/>
                    </a:lnTo>
                    <a:lnTo>
                      <a:pt x="86" y="2124"/>
                    </a:lnTo>
                    <a:lnTo>
                      <a:pt x="88" y="2120"/>
                    </a:lnTo>
                    <a:lnTo>
                      <a:pt x="88" y="21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0" name="Freeform 212"/>
              <p:cNvSpPr>
                <a:spLocks/>
              </p:cNvSpPr>
              <p:nvPr/>
            </p:nvSpPr>
            <p:spPr bwMode="auto">
              <a:xfrm>
                <a:off x="5862638" y="2630488"/>
                <a:ext cx="282575" cy="155575"/>
              </a:xfrm>
              <a:custGeom>
                <a:avLst/>
                <a:gdLst>
                  <a:gd name="T0" fmla="*/ 162 w 178"/>
                  <a:gd name="T1" fmla="*/ 6 h 98"/>
                  <a:gd name="T2" fmla="*/ 162 w 178"/>
                  <a:gd name="T3" fmla="*/ 6 h 98"/>
                  <a:gd name="T4" fmla="*/ 162 w 178"/>
                  <a:gd name="T5" fmla="*/ 6 h 98"/>
                  <a:gd name="T6" fmla="*/ 162 w 178"/>
                  <a:gd name="T7" fmla="*/ 6 h 98"/>
                  <a:gd name="T8" fmla="*/ 162 w 178"/>
                  <a:gd name="T9" fmla="*/ 6 h 98"/>
                  <a:gd name="T10" fmla="*/ 162 w 178"/>
                  <a:gd name="T11" fmla="*/ 6 h 98"/>
                  <a:gd name="T12" fmla="*/ 162 w 178"/>
                  <a:gd name="T13" fmla="*/ 6 h 98"/>
                  <a:gd name="T14" fmla="*/ 160 w 178"/>
                  <a:gd name="T15" fmla="*/ 12 h 98"/>
                  <a:gd name="T16" fmla="*/ 154 w 178"/>
                  <a:gd name="T17" fmla="*/ 24 h 98"/>
                  <a:gd name="T18" fmla="*/ 154 w 178"/>
                  <a:gd name="T19" fmla="*/ 24 h 98"/>
                  <a:gd name="T20" fmla="*/ 148 w 178"/>
                  <a:gd name="T21" fmla="*/ 32 h 98"/>
                  <a:gd name="T22" fmla="*/ 142 w 178"/>
                  <a:gd name="T23" fmla="*/ 38 h 98"/>
                  <a:gd name="T24" fmla="*/ 134 w 178"/>
                  <a:gd name="T25" fmla="*/ 46 h 98"/>
                  <a:gd name="T26" fmla="*/ 122 w 178"/>
                  <a:gd name="T27" fmla="*/ 52 h 98"/>
                  <a:gd name="T28" fmla="*/ 122 w 178"/>
                  <a:gd name="T29" fmla="*/ 52 h 98"/>
                  <a:gd name="T30" fmla="*/ 74 w 178"/>
                  <a:gd name="T31" fmla="*/ 72 h 98"/>
                  <a:gd name="T32" fmla="*/ 74 w 178"/>
                  <a:gd name="T33" fmla="*/ 72 h 98"/>
                  <a:gd name="T34" fmla="*/ 50 w 178"/>
                  <a:gd name="T35" fmla="*/ 80 h 98"/>
                  <a:gd name="T36" fmla="*/ 36 w 178"/>
                  <a:gd name="T37" fmla="*/ 82 h 98"/>
                  <a:gd name="T38" fmla="*/ 24 w 178"/>
                  <a:gd name="T39" fmla="*/ 82 h 98"/>
                  <a:gd name="T40" fmla="*/ 24 w 178"/>
                  <a:gd name="T41" fmla="*/ 82 h 98"/>
                  <a:gd name="T42" fmla="*/ 8 w 178"/>
                  <a:gd name="T43" fmla="*/ 82 h 98"/>
                  <a:gd name="T44" fmla="*/ 8 w 178"/>
                  <a:gd name="T45" fmla="*/ 82 h 98"/>
                  <a:gd name="T46" fmla="*/ 6 w 178"/>
                  <a:gd name="T47" fmla="*/ 82 h 98"/>
                  <a:gd name="T48" fmla="*/ 2 w 178"/>
                  <a:gd name="T49" fmla="*/ 84 h 98"/>
                  <a:gd name="T50" fmla="*/ 0 w 178"/>
                  <a:gd name="T51" fmla="*/ 86 h 98"/>
                  <a:gd name="T52" fmla="*/ 0 w 178"/>
                  <a:gd name="T53" fmla="*/ 88 h 98"/>
                  <a:gd name="T54" fmla="*/ 0 w 178"/>
                  <a:gd name="T55" fmla="*/ 88 h 98"/>
                  <a:gd name="T56" fmla="*/ 0 w 178"/>
                  <a:gd name="T57" fmla="*/ 92 h 98"/>
                  <a:gd name="T58" fmla="*/ 2 w 178"/>
                  <a:gd name="T59" fmla="*/ 94 h 98"/>
                  <a:gd name="T60" fmla="*/ 4 w 178"/>
                  <a:gd name="T61" fmla="*/ 98 h 98"/>
                  <a:gd name="T62" fmla="*/ 6 w 178"/>
                  <a:gd name="T63" fmla="*/ 98 h 98"/>
                  <a:gd name="T64" fmla="*/ 6 w 178"/>
                  <a:gd name="T65" fmla="*/ 98 h 98"/>
                  <a:gd name="T66" fmla="*/ 24 w 178"/>
                  <a:gd name="T67" fmla="*/ 98 h 98"/>
                  <a:gd name="T68" fmla="*/ 24 w 178"/>
                  <a:gd name="T69" fmla="*/ 98 h 98"/>
                  <a:gd name="T70" fmla="*/ 38 w 178"/>
                  <a:gd name="T71" fmla="*/ 98 h 98"/>
                  <a:gd name="T72" fmla="*/ 52 w 178"/>
                  <a:gd name="T73" fmla="*/ 96 h 98"/>
                  <a:gd name="T74" fmla="*/ 80 w 178"/>
                  <a:gd name="T75" fmla="*/ 88 h 98"/>
                  <a:gd name="T76" fmla="*/ 80 w 178"/>
                  <a:gd name="T77" fmla="*/ 88 h 98"/>
                  <a:gd name="T78" fmla="*/ 128 w 178"/>
                  <a:gd name="T79" fmla="*/ 66 h 98"/>
                  <a:gd name="T80" fmla="*/ 128 w 178"/>
                  <a:gd name="T81" fmla="*/ 66 h 98"/>
                  <a:gd name="T82" fmla="*/ 142 w 178"/>
                  <a:gd name="T83" fmla="*/ 60 h 98"/>
                  <a:gd name="T84" fmla="*/ 154 w 178"/>
                  <a:gd name="T85" fmla="*/ 50 h 98"/>
                  <a:gd name="T86" fmla="*/ 162 w 178"/>
                  <a:gd name="T87" fmla="*/ 42 h 98"/>
                  <a:gd name="T88" fmla="*/ 168 w 178"/>
                  <a:gd name="T89" fmla="*/ 32 h 98"/>
                  <a:gd name="T90" fmla="*/ 168 w 178"/>
                  <a:gd name="T91" fmla="*/ 32 h 98"/>
                  <a:gd name="T92" fmla="*/ 176 w 178"/>
                  <a:gd name="T93" fmla="*/ 16 h 98"/>
                  <a:gd name="T94" fmla="*/ 178 w 178"/>
                  <a:gd name="T95" fmla="*/ 8 h 98"/>
                  <a:gd name="T96" fmla="*/ 178 w 178"/>
                  <a:gd name="T97" fmla="*/ 8 h 98"/>
                  <a:gd name="T98" fmla="*/ 178 w 178"/>
                  <a:gd name="T99" fmla="*/ 6 h 98"/>
                  <a:gd name="T100" fmla="*/ 176 w 178"/>
                  <a:gd name="T101" fmla="*/ 2 h 98"/>
                  <a:gd name="T102" fmla="*/ 174 w 178"/>
                  <a:gd name="T103" fmla="*/ 0 h 98"/>
                  <a:gd name="T104" fmla="*/ 170 w 178"/>
                  <a:gd name="T105" fmla="*/ 0 h 98"/>
                  <a:gd name="T106" fmla="*/ 170 w 178"/>
                  <a:gd name="T107" fmla="*/ 0 h 98"/>
                  <a:gd name="T108" fmla="*/ 168 w 178"/>
                  <a:gd name="T109" fmla="*/ 0 h 98"/>
                  <a:gd name="T110" fmla="*/ 164 w 178"/>
                  <a:gd name="T111" fmla="*/ 0 h 98"/>
                  <a:gd name="T112" fmla="*/ 162 w 178"/>
                  <a:gd name="T113" fmla="*/ 4 h 98"/>
                  <a:gd name="T114" fmla="*/ 162 w 178"/>
                  <a:gd name="T115" fmla="*/ 6 h 98"/>
                  <a:gd name="T116" fmla="*/ 162 w 178"/>
                  <a:gd name="T117" fmla="*/ 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" h="98">
                    <a:moveTo>
                      <a:pt x="162" y="6"/>
                    </a:moveTo>
                    <a:lnTo>
                      <a:pt x="162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60" y="12"/>
                    </a:lnTo>
                    <a:lnTo>
                      <a:pt x="154" y="24"/>
                    </a:lnTo>
                    <a:lnTo>
                      <a:pt x="154" y="24"/>
                    </a:lnTo>
                    <a:lnTo>
                      <a:pt x="148" y="32"/>
                    </a:lnTo>
                    <a:lnTo>
                      <a:pt x="142" y="38"/>
                    </a:lnTo>
                    <a:lnTo>
                      <a:pt x="134" y="46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50" y="80"/>
                    </a:lnTo>
                    <a:lnTo>
                      <a:pt x="36" y="82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6" y="82"/>
                    </a:lnTo>
                    <a:lnTo>
                      <a:pt x="2" y="84"/>
                    </a:lnTo>
                    <a:lnTo>
                      <a:pt x="0" y="86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92"/>
                    </a:lnTo>
                    <a:lnTo>
                      <a:pt x="2" y="94"/>
                    </a:lnTo>
                    <a:lnTo>
                      <a:pt x="4" y="98"/>
                    </a:lnTo>
                    <a:lnTo>
                      <a:pt x="6" y="98"/>
                    </a:lnTo>
                    <a:lnTo>
                      <a:pt x="6" y="98"/>
                    </a:lnTo>
                    <a:lnTo>
                      <a:pt x="24" y="98"/>
                    </a:lnTo>
                    <a:lnTo>
                      <a:pt x="24" y="98"/>
                    </a:lnTo>
                    <a:lnTo>
                      <a:pt x="38" y="98"/>
                    </a:lnTo>
                    <a:lnTo>
                      <a:pt x="52" y="96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128" y="66"/>
                    </a:lnTo>
                    <a:lnTo>
                      <a:pt x="128" y="66"/>
                    </a:lnTo>
                    <a:lnTo>
                      <a:pt x="142" y="60"/>
                    </a:lnTo>
                    <a:lnTo>
                      <a:pt x="154" y="50"/>
                    </a:lnTo>
                    <a:lnTo>
                      <a:pt x="162" y="42"/>
                    </a:lnTo>
                    <a:lnTo>
                      <a:pt x="168" y="32"/>
                    </a:lnTo>
                    <a:lnTo>
                      <a:pt x="168" y="32"/>
                    </a:lnTo>
                    <a:lnTo>
                      <a:pt x="176" y="16"/>
                    </a:lnTo>
                    <a:lnTo>
                      <a:pt x="178" y="8"/>
                    </a:lnTo>
                    <a:lnTo>
                      <a:pt x="178" y="8"/>
                    </a:lnTo>
                    <a:lnTo>
                      <a:pt x="178" y="6"/>
                    </a:lnTo>
                    <a:lnTo>
                      <a:pt x="176" y="2"/>
                    </a:lnTo>
                    <a:lnTo>
                      <a:pt x="174" y="0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68" y="0"/>
                    </a:lnTo>
                    <a:lnTo>
                      <a:pt x="164" y="0"/>
                    </a:lnTo>
                    <a:lnTo>
                      <a:pt x="162" y="4"/>
                    </a:lnTo>
                    <a:lnTo>
                      <a:pt x="162" y="6"/>
                    </a:lnTo>
                    <a:lnTo>
                      <a:pt x="16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90" name="Group 2389"/>
            <p:cNvGrpSpPr/>
            <p:nvPr/>
          </p:nvGrpSpPr>
          <p:grpSpPr>
            <a:xfrm>
              <a:off x="6227134" y="4459139"/>
              <a:ext cx="701675" cy="120650"/>
              <a:chOff x="1751013" y="4310063"/>
              <a:chExt cx="701675" cy="120650"/>
            </a:xfrm>
            <a:solidFill>
              <a:srgbClr val="BD5790"/>
            </a:solidFill>
          </p:grpSpPr>
          <p:sp>
            <p:nvSpPr>
              <p:cNvPr id="2241" name="Freeform 213"/>
              <p:cNvSpPr>
                <a:spLocks/>
              </p:cNvSpPr>
              <p:nvPr/>
            </p:nvSpPr>
            <p:spPr bwMode="auto">
              <a:xfrm>
                <a:off x="1751013" y="4357688"/>
                <a:ext cx="542925" cy="28575"/>
              </a:xfrm>
              <a:custGeom>
                <a:avLst/>
                <a:gdLst>
                  <a:gd name="T0" fmla="*/ 2 w 342"/>
                  <a:gd name="T1" fmla="*/ 12 h 18"/>
                  <a:gd name="T2" fmla="*/ 2 w 342"/>
                  <a:gd name="T3" fmla="*/ 14 h 18"/>
                  <a:gd name="T4" fmla="*/ 342 w 342"/>
                  <a:gd name="T5" fmla="*/ 18 h 18"/>
                  <a:gd name="T6" fmla="*/ 342 w 342"/>
                  <a:gd name="T7" fmla="*/ 0 h 18"/>
                  <a:gd name="T8" fmla="*/ 0 w 342"/>
                  <a:gd name="T9" fmla="*/ 2 h 18"/>
                  <a:gd name="T10" fmla="*/ 0 w 342"/>
                  <a:gd name="T11" fmla="*/ 14 h 18"/>
                  <a:gd name="T12" fmla="*/ 2 w 342"/>
                  <a:gd name="T13" fmla="*/ 14 h 18"/>
                  <a:gd name="T14" fmla="*/ 2 w 342"/>
                  <a:gd name="T15" fmla="*/ 12 h 18"/>
                  <a:gd name="T16" fmla="*/ 4 w 342"/>
                  <a:gd name="T17" fmla="*/ 12 h 18"/>
                  <a:gd name="T18" fmla="*/ 4 w 342"/>
                  <a:gd name="T19" fmla="*/ 6 h 18"/>
                  <a:gd name="T20" fmla="*/ 338 w 342"/>
                  <a:gd name="T21" fmla="*/ 4 h 18"/>
                  <a:gd name="T22" fmla="*/ 338 w 342"/>
                  <a:gd name="T23" fmla="*/ 14 h 18"/>
                  <a:gd name="T24" fmla="*/ 2 w 342"/>
                  <a:gd name="T25" fmla="*/ 10 h 18"/>
                  <a:gd name="T26" fmla="*/ 2 w 342"/>
                  <a:gd name="T27" fmla="*/ 12 h 18"/>
                  <a:gd name="T28" fmla="*/ 4 w 342"/>
                  <a:gd name="T29" fmla="*/ 12 h 18"/>
                  <a:gd name="T30" fmla="*/ 2 w 342"/>
                  <a:gd name="T3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2" h="18">
                    <a:moveTo>
                      <a:pt x="2" y="12"/>
                    </a:moveTo>
                    <a:lnTo>
                      <a:pt x="2" y="14"/>
                    </a:lnTo>
                    <a:lnTo>
                      <a:pt x="342" y="18"/>
                    </a:lnTo>
                    <a:lnTo>
                      <a:pt x="342" y="0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6"/>
                    </a:lnTo>
                    <a:lnTo>
                      <a:pt x="338" y="4"/>
                    </a:lnTo>
                    <a:lnTo>
                      <a:pt x="338" y="14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2" name="Freeform 214"/>
              <p:cNvSpPr>
                <a:spLocks/>
              </p:cNvSpPr>
              <p:nvPr/>
            </p:nvSpPr>
            <p:spPr bwMode="auto">
              <a:xfrm>
                <a:off x="2284413" y="4338638"/>
                <a:ext cx="69850" cy="69850"/>
              </a:xfrm>
              <a:custGeom>
                <a:avLst/>
                <a:gdLst>
                  <a:gd name="T0" fmla="*/ 42 w 44"/>
                  <a:gd name="T1" fmla="*/ 0 h 44"/>
                  <a:gd name="T2" fmla="*/ 24 w 44"/>
                  <a:gd name="T3" fmla="*/ 2 h 44"/>
                  <a:gd name="T4" fmla="*/ 10 w 44"/>
                  <a:gd name="T5" fmla="*/ 6 h 44"/>
                  <a:gd name="T6" fmla="*/ 4 w 44"/>
                  <a:gd name="T7" fmla="*/ 8 h 44"/>
                  <a:gd name="T8" fmla="*/ 2 w 44"/>
                  <a:gd name="T9" fmla="*/ 14 h 44"/>
                  <a:gd name="T10" fmla="*/ 2 w 44"/>
                  <a:gd name="T11" fmla="*/ 12 h 44"/>
                  <a:gd name="T12" fmla="*/ 0 w 44"/>
                  <a:gd name="T13" fmla="*/ 14 h 44"/>
                  <a:gd name="T14" fmla="*/ 0 w 44"/>
                  <a:gd name="T15" fmla="*/ 20 h 44"/>
                  <a:gd name="T16" fmla="*/ 2 w 44"/>
                  <a:gd name="T17" fmla="*/ 30 h 44"/>
                  <a:gd name="T18" fmla="*/ 6 w 44"/>
                  <a:gd name="T19" fmla="*/ 34 h 44"/>
                  <a:gd name="T20" fmla="*/ 12 w 44"/>
                  <a:gd name="T21" fmla="*/ 36 h 44"/>
                  <a:gd name="T22" fmla="*/ 32 w 44"/>
                  <a:gd name="T23" fmla="*/ 42 h 44"/>
                  <a:gd name="T24" fmla="*/ 44 w 44"/>
                  <a:gd name="T25" fmla="*/ 44 h 44"/>
                  <a:gd name="T26" fmla="*/ 42 w 44"/>
                  <a:gd name="T27" fmla="*/ 0 h 44"/>
                  <a:gd name="T28" fmla="*/ 40 w 44"/>
                  <a:gd name="T29" fmla="*/ 2 h 44"/>
                  <a:gd name="T30" fmla="*/ 42 w 44"/>
                  <a:gd name="T31" fmla="*/ 42 h 44"/>
                  <a:gd name="T32" fmla="*/ 42 w 44"/>
                  <a:gd name="T33" fmla="*/ 40 h 44"/>
                  <a:gd name="T34" fmla="*/ 38 w 44"/>
                  <a:gd name="T35" fmla="*/ 38 h 44"/>
                  <a:gd name="T36" fmla="*/ 20 w 44"/>
                  <a:gd name="T37" fmla="*/ 34 h 44"/>
                  <a:gd name="T38" fmla="*/ 6 w 44"/>
                  <a:gd name="T39" fmla="*/ 28 h 44"/>
                  <a:gd name="T40" fmla="*/ 4 w 44"/>
                  <a:gd name="T41" fmla="*/ 20 h 44"/>
                  <a:gd name="T42" fmla="*/ 4 w 44"/>
                  <a:gd name="T43" fmla="*/ 16 h 44"/>
                  <a:gd name="T44" fmla="*/ 6 w 44"/>
                  <a:gd name="T45" fmla="*/ 14 h 44"/>
                  <a:gd name="T46" fmla="*/ 4 w 44"/>
                  <a:gd name="T47" fmla="*/ 14 h 44"/>
                  <a:gd name="T48" fmla="*/ 6 w 44"/>
                  <a:gd name="T49" fmla="*/ 14 h 44"/>
                  <a:gd name="T50" fmla="*/ 6 w 44"/>
                  <a:gd name="T51" fmla="*/ 14 h 44"/>
                  <a:gd name="T52" fmla="*/ 6 w 44"/>
                  <a:gd name="T53" fmla="*/ 14 h 44"/>
                  <a:gd name="T54" fmla="*/ 8 w 44"/>
                  <a:gd name="T55" fmla="*/ 12 h 44"/>
                  <a:gd name="T56" fmla="*/ 16 w 44"/>
                  <a:gd name="T57" fmla="*/ 8 h 44"/>
                  <a:gd name="T58" fmla="*/ 28 w 44"/>
                  <a:gd name="T59" fmla="*/ 6 h 44"/>
                  <a:gd name="T60" fmla="*/ 38 w 44"/>
                  <a:gd name="T61" fmla="*/ 4 h 44"/>
                  <a:gd name="T62" fmla="*/ 42 w 44"/>
                  <a:gd name="T63" fmla="*/ 2 h 44"/>
                  <a:gd name="T64" fmla="*/ 42 w 44"/>
                  <a:gd name="T65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" h="44">
                    <a:moveTo>
                      <a:pt x="42" y="2"/>
                    </a:moveTo>
                    <a:lnTo>
                      <a:pt x="42" y="0"/>
                    </a:lnTo>
                    <a:lnTo>
                      <a:pt x="42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22" y="40"/>
                    </a:lnTo>
                    <a:lnTo>
                      <a:pt x="32" y="42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2" y="40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10" y="32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6" y="8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3" name="Freeform 215"/>
              <p:cNvSpPr>
                <a:spLocks/>
              </p:cNvSpPr>
              <p:nvPr/>
            </p:nvSpPr>
            <p:spPr bwMode="auto">
              <a:xfrm>
                <a:off x="2347913" y="4310063"/>
                <a:ext cx="104775" cy="120650"/>
              </a:xfrm>
              <a:custGeom>
                <a:avLst/>
                <a:gdLst>
                  <a:gd name="T0" fmla="*/ 2 w 66"/>
                  <a:gd name="T1" fmla="*/ 2 h 76"/>
                  <a:gd name="T2" fmla="*/ 0 w 66"/>
                  <a:gd name="T3" fmla="*/ 2 h 76"/>
                  <a:gd name="T4" fmla="*/ 0 w 66"/>
                  <a:gd name="T5" fmla="*/ 76 h 76"/>
                  <a:gd name="T6" fmla="*/ 66 w 66"/>
                  <a:gd name="T7" fmla="*/ 76 h 76"/>
                  <a:gd name="T8" fmla="*/ 66 w 66"/>
                  <a:gd name="T9" fmla="*/ 0 h 76"/>
                  <a:gd name="T10" fmla="*/ 0 w 66"/>
                  <a:gd name="T11" fmla="*/ 0 h 76"/>
                  <a:gd name="T12" fmla="*/ 0 w 66"/>
                  <a:gd name="T13" fmla="*/ 2 h 76"/>
                  <a:gd name="T14" fmla="*/ 2 w 66"/>
                  <a:gd name="T15" fmla="*/ 2 h 76"/>
                  <a:gd name="T16" fmla="*/ 2 w 66"/>
                  <a:gd name="T17" fmla="*/ 4 h 76"/>
                  <a:gd name="T18" fmla="*/ 62 w 66"/>
                  <a:gd name="T19" fmla="*/ 4 h 76"/>
                  <a:gd name="T20" fmla="*/ 62 w 66"/>
                  <a:gd name="T21" fmla="*/ 72 h 76"/>
                  <a:gd name="T22" fmla="*/ 4 w 66"/>
                  <a:gd name="T23" fmla="*/ 72 h 76"/>
                  <a:gd name="T24" fmla="*/ 4 w 66"/>
                  <a:gd name="T25" fmla="*/ 2 h 76"/>
                  <a:gd name="T26" fmla="*/ 2 w 66"/>
                  <a:gd name="T27" fmla="*/ 2 h 76"/>
                  <a:gd name="T28" fmla="*/ 2 w 66"/>
                  <a:gd name="T29" fmla="*/ 4 h 76"/>
                  <a:gd name="T30" fmla="*/ 2 w 66"/>
                  <a:gd name="T31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76">
                    <a:moveTo>
                      <a:pt x="2" y="2"/>
                    </a:moveTo>
                    <a:lnTo>
                      <a:pt x="0" y="2"/>
                    </a:lnTo>
                    <a:lnTo>
                      <a:pt x="0" y="76"/>
                    </a:lnTo>
                    <a:lnTo>
                      <a:pt x="66" y="76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62" y="4"/>
                    </a:lnTo>
                    <a:lnTo>
                      <a:pt x="62" y="72"/>
                    </a:lnTo>
                    <a:lnTo>
                      <a:pt x="4" y="7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955577" y="4714726"/>
              <a:ext cx="333375" cy="784225"/>
              <a:chOff x="6966149" y="4714726"/>
              <a:chExt cx="333375" cy="784225"/>
            </a:xfrm>
          </p:grpSpPr>
          <p:sp>
            <p:nvSpPr>
              <p:cNvPr id="2244" name="Freeform 216"/>
              <p:cNvSpPr>
                <a:spLocks/>
              </p:cNvSpPr>
              <p:nvPr/>
            </p:nvSpPr>
            <p:spPr bwMode="auto">
              <a:xfrm>
                <a:off x="6975674" y="5018088"/>
                <a:ext cx="307975" cy="477688"/>
              </a:xfrm>
              <a:custGeom>
                <a:avLst/>
                <a:gdLst>
                  <a:gd name="T0" fmla="*/ 0 w 194"/>
                  <a:gd name="T1" fmla="*/ 0 h 394"/>
                  <a:gd name="T2" fmla="*/ 0 w 194"/>
                  <a:gd name="T3" fmla="*/ 0 h 394"/>
                  <a:gd name="T4" fmla="*/ 0 w 194"/>
                  <a:gd name="T5" fmla="*/ 178 h 394"/>
                  <a:gd name="T6" fmla="*/ 0 w 194"/>
                  <a:gd name="T7" fmla="*/ 302 h 394"/>
                  <a:gd name="T8" fmla="*/ 2 w 194"/>
                  <a:gd name="T9" fmla="*/ 362 h 394"/>
                  <a:gd name="T10" fmla="*/ 2 w 194"/>
                  <a:gd name="T11" fmla="*/ 362 h 394"/>
                  <a:gd name="T12" fmla="*/ 6 w 194"/>
                  <a:gd name="T13" fmla="*/ 368 h 394"/>
                  <a:gd name="T14" fmla="*/ 14 w 194"/>
                  <a:gd name="T15" fmla="*/ 372 h 394"/>
                  <a:gd name="T16" fmla="*/ 34 w 194"/>
                  <a:gd name="T17" fmla="*/ 382 h 394"/>
                  <a:gd name="T18" fmla="*/ 48 w 194"/>
                  <a:gd name="T19" fmla="*/ 386 h 394"/>
                  <a:gd name="T20" fmla="*/ 62 w 194"/>
                  <a:gd name="T21" fmla="*/ 390 h 394"/>
                  <a:gd name="T22" fmla="*/ 78 w 194"/>
                  <a:gd name="T23" fmla="*/ 392 h 394"/>
                  <a:gd name="T24" fmla="*/ 96 w 194"/>
                  <a:gd name="T25" fmla="*/ 394 h 394"/>
                  <a:gd name="T26" fmla="*/ 96 w 194"/>
                  <a:gd name="T27" fmla="*/ 394 h 394"/>
                  <a:gd name="T28" fmla="*/ 112 w 194"/>
                  <a:gd name="T29" fmla="*/ 392 h 394"/>
                  <a:gd name="T30" fmla="*/ 130 w 194"/>
                  <a:gd name="T31" fmla="*/ 390 h 394"/>
                  <a:gd name="T32" fmla="*/ 146 w 194"/>
                  <a:gd name="T33" fmla="*/ 386 h 394"/>
                  <a:gd name="T34" fmla="*/ 160 w 194"/>
                  <a:gd name="T35" fmla="*/ 382 h 394"/>
                  <a:gd name="T36" fmla="*/ 172 w 194"/>
                  <a:gd name="T37" fmla="*/ 376 h 394"/>
                  <a:gd name="T38" fmla="*/ 182 w 194"/>
                  <a:gd name="T39" fmla="*/ 372 h 394"/>
                  <a:gd name="T40" fmla="*/ 188 w 194"/>
                  <a:gd name="T41" fmla="*/ 366 h 394"/>
                  <a:gd name="T42" fmla="*/ 192 w 194"/>
                  <a:gd name="T43" fmla="*/ 362 h 394"/>
                  <a:gd name="T44" fmla="*/ 194 w 194"/>
                  <a:gd name="T45" fmla="*/ 0 h 394"/>
                  <a:gd name="T46" fmla="*/ 0 w 194"/>
                  <a:gd name="T47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4" h="394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0" y="302"/>
                    </a:lnTo>
                    <a:lnTo>
                      <a:pt x="2" y="362"/>
                    </a:lnTo>
                    <a:lnTo>
                      <a:pt x="2" y="362"/>
                    </a:lnTo>
                    <a:lnTo>
                      <a:pt x="6" y="368"/>
                    </a:lnTo>
                    <a:lnTo>
                      <a:pt x="14" y="372"/>
                    </a:lnTo>
                    <a:lnTo>
                      <a:pt x="34" y="382"/>
                    </a:lnTo>
                    <a:lnTo>
                      <a:pt x="48" y="386"/>
                    </a:lnTo>
                    <a:lnTo>
                      <a:pt x="62" y="390"/>
                    </a:lnTo>
                    <a:lnTo>
                      <a:pt x="78" y="392"/>
                    </a:lnTo>
                    <a:lnTo>
                      <a:pt x="96" y="394"/>
                    </a:lnTo>
                    <a:lnTo>
                      <a:pt x="96" y="394"/>
                    </a:lnTo>
                    <a:lnTo>
                      <a:pt x="112" y="392"/>
                    </a:lnTo>
                    <a:lnTo>
                      <a:pt x="130" y="390"/>
                    </a:lnTo>
                    <a:lnTo>
                      <a:pt x="146" y="386"/>
                    </a:lnTo>
                    <a:lnTo>
                      <a:pt x="160" y="382"/>
                    </a:lnTo>
                    <a:lnTo>
                      <a:pt x="172" y="376"/>
                    </a:lnTo>
                    <a:lnTo>
                      <a:pt x="182" y="372"/>
                    </a:lnTo>
                    <a:lnTo>
                      <a:pt x="188" y="366"/>
                    </a:lnTo>
                    <a:lnTo>
                      <a:pt x="192" y="362"/>
                    </a:lnTo>
                    <a:lnTo>
                      <a:pt x="19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 w="127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5" name="Freeform 217"/>
              <p:cNvSpPr>
                <a:spLocks/>
              </p:cNvSpPr>
              <p:nvPr/>
            </p:nvSpPr>
            <p:spPr bwMode="auto">
              <a:xfrm>
                <a:off x="6982024" y="5391001"/>
                <a:ext cx="295275" cy="104775"/>
              </a:xfrm>
              <a:custGeom>
                <a:avLst/>
                <a:gdLst>
                  <a:gd name="T0" fmla="*/ 184 w 186"/>
                  <a:gd name="T1" fmla="*/ 32 h 66"/>
                  <a:gd name="T2" fmla="*/ 182 w 186"/>
                  <a:gd name="T3" fmla="*/ 38 h 66"/>
                  <a:gd name="T4" fmla="*/ 178 w 186"/>
                  <a:gd name="T5" fmla="*/ 44 h 66"/>
                  <a:gd name="T6" fmla="*/ 144 w 186"/>
                  <a:gd name="T7" fmla="*/ 58 h 66"/>
                  <a:gd name="T8" fmla="*/ 94 w 186"/>
                  <a:gd name="T9" fmla="*/ 64 h 66"/>
                  <a:gd name="T10" fmla="*/ 74 w 186"/>
                  <a:gd name="T11" fmla="*/ 64 h 66"/>
                  <a:gd name="T12" fmla="*/ 42 w 186"/>
                  <a:gd name="T13" fmla="*/ 58 h 66"/>
                  <a:gd name="T14" fmla="*/ 28 w 186"/>
                  <a:gd name="T15" fmla="*/ 54 h 66"/>
                  <a:gd name="T16" fmla="*/ 8 w 186"/>
                  <a:gd name="T17" fmla="*/ 44 h 66"/>
                  <a:gd name="T18" fmla="*/ 4 w 186"/>
                  <a:gd name="T19" fmla="*/ 38 h 66"/>
                  <a:gd name="T20" fmla="*/ 2 w 186"/>
                  <a:gd name="T21" fmla="*/ 32 h 66"/>
                  <a:gd name="T22" fmla="*/ 8 w 186"/>
                  <a:gd name="T23" fmla="*/ 20 h 66"/>
                  <a:gd name="T24" fmla="*/ 22 w 186"/>
                  <a:gd name="T25" fmla="*/ 12 h 66"/>
                  <a:gd name="T26" fmla="*/ 66 w 186"/>
                  <a:gd name="T27" fmla="*/ 2 h 66"/>
                  <a:gd name="T28" fmla="*/ 94 w 186"/>
                  <a:gd name="T29" fmla="*/ 2 h 66"/>
                  <a:gd name="T30" fmla="*/ 130 w 186"/>
                  <a:gd name="T31" fmla="*/ 4 h 66"/>
                  <a:gd name="T32" fmla="*/ 158 w 186"/>
                  <a:gd name="T33" fmla="*/ 10 h 66"/>
                  <a:gd name="T34" fmla="*/ 170 w 186"/>
                  <a:gd name="T35" fmla="*/ 14 h 66"/>
                  <a:gd name="T36" fmla="*/ 178 w 186"/>
                  <a:gd name="T37" fmla="*/ 20 h 66"/>
                  <a:gd name="T38" fmla="*/ 184 w 186"/>
                  <a:gd name="T39" fmla="*/ 32 h 66"/>
                  <a:gd name="T40" fmla="*/ 186 w 186"/>
                  <a:gd name="T41" fmla="*/ 32 h 66"/>
                  <a:gd name="T42" fmla="*/ 184 w 186"/>
                  <a:gd name="T43" fmla="*/ 24 h 66"/>
                  <a:gd name="T44" fmla="*/ 180 w 186"/>
                  <a:gd name="T45" fmla="*/ 18 h 66"/>
                  <a:gd name="T46" fmla="*/ 146 w 186"/>
                  <a:gd name="T47" fmla="*/ 4 h 66"/>
                  <a:gd name="T48" fmla="*/ 94 w 186"/>
                  <a:gd name="T49" fmla="*/ 0 h 66"/>
                  <a:gd name="T50" fmla="*/ 74 w 186"/>
                  <a:gd name="T51" fmla="*/ 0 h 66"/>
                  <a:gd name="T52" fmla="*/ 42 w 186"/>
                  <a:gd name="T53" fmla="*/ 4 h 66"/>
                  <a:gd name="T54" fmla="*/ 28 w 186"/>
                  <a:gd name="T55" fmla="*/ 8 h 66"/>
                  <a:gd name="T56" fmla="*/ 8 w 186"/>
                  <a:gd name="T57" fmla="*/ 18 h 66"/>
                  <a:gd name="T58" fmla="*/ 2 w 186"/>
                  <a:gd name="T59" fmla="*/ 24 h 66"/>
                  <a:gd name="T60" fmla="*/ 0 w 186"/>
                  <a:gd name="T61" fmla="*/ 32 h 66"/>
                  <a:gd name="T62" fmla="*/ 8 w 186"/>
                  <a:gd name="T63" fmla="*/ 46 h 66"/>
                  <a:gd name="T64" fmla="*/ 22 w 186"/>
                  <a:gd name="T65" fmla="*/ 54 h 66"/>
                  <a:gd name="T66" fmla="*/ 66 w 186"/>
                  <a:gd name="T67" fmla="*/ 64 h 66"/>
                  <a:gd name="T68" fmla="*/ 94 w 186"/>
                  <a:gd name="T69" fmla="*/ 66 h 66"/>
                  <a:gd name="T70" fmla="*/ 130 w 186"/>
                  <a:gd name="T71" fmla="*/ 64 h 66"/>
                  <a:gd name="T72" fmla="*/ 158 w 186"/>
                  <a:gd name="T73" fmla="*/ 56 h 66"/>
                  <a:gd name="T74" fmla="*/ 170 w 186"/>
                  <a:gd name="T75" fmla="*/ 52 h 66"/>
                  <a:gd name="T76" fmla="*/ 180 w 186"/>
                  <a:gd name="T77" fmla="*/ 46 h 66"/>
                  <a:gd name="T78" fmla="*/ 186 w 186"/>
                  <a:gd name="T79" fmla="*/ 3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6" h="66">
                    <a:moveTo>
                      <a:pt x="186" y="32"/>
                    </a:moveTo>
                    <a:lnTo>
                      <a:pt x="184" y="32"/>
                    </a:lnTo>
                    <a:lnTo>
                      <a:pt x="184" y="32"/>
                    </a:lnTo>
                    <a:lnTo>
                      <a:pt x="182" y="38"/>
                    </a:lnTo>
                    <a:lnTo>
                      <a:pt x="178" y="44"/>
                    </a:lnTo>
                    <a:lnTo>
                      <a:pt x="178" y="44"/>
                    </a:lnTo>
                    <a:lnTo>
                      <a:pt x="164" y="52"/>
                    </a:lnTo>
                    <a:lnTo>
                      <a:pt x="144" y="58"/>
                    </a:lnTo>
                    <a:lnTo>
                      <a:pt x="120" y="62"/>
                    </a:lnTo>
                    <a:lnTo>
                      <a:pt x="94" y="64"/>
                    </a:lnTo>
                    <a:lnTo>
                      <a:pt x="94" y="64"/>
                    </a:lnTo>
                    <a:lnTo>
                      <a:pt x="74" y="64"/>
                    </a:lnTo>
                    <a:lnTo>
                      <a:pt x="58" y="62"/>
                    </a:lnTo>
                    <a:lnTo>
                      <a:pt x="42" y="58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16" y="50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3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2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22" y="12"/>
                    </a:lnTo>
                    <a:lnTo>
                      <a:pt x="42" y="6"/>
                    </a:lnTo>
                    <a:lnTo>
                      <a:pt x="66" y="2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112" y="2"/>
                    </a:lnTo>
                    <a:lnTo>
                      <a:pt x="130" y="4"/>
                    </a:lnTo>
                    <a:lnTo>
                      <a:pt x="144" y="6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70" y="14"/>
                    </a:lnTo>
                    <a:lnTo>
                      <a:pt x="178" y="20"/>
                    </a:lnTo>
                    <a:lnTo>
                      <a:pt x="178" y="20"/>
                    </a:lnTo>
                    <a:lnTo>
                      <a:pt x="182" y="26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2"/>
                    </a:lnTo>
                    <a:lnTo>
                      <a:pt x="186" y="32"/>
                    </a:lnTo>
                    <a:lnTo>
                      <a:pt x="184" y="24"/>
                    </a:lnTo>
                    <a:lnTo>
                      <a:pt x="180" y="18"/>
                    </a:lnTo>
                    <a:lnTo>
                      <a:pt x="180" y="18"/>
                    </a:lnTo>
                    <a:lnTo>
                      <a:pt x="164" y="10"/>
                    </a:lnTo>
                    <a:lnTo>
                      <a:pt x="146" y="4"/>
                    </a:lnTo>
                    <a:lnTo>
                      <a:pt x="120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74" y="0"/>
                    </a:lnTo>
                    <a:lnTo>
                      <a:pt x="58" y="2"/>
                    </a:lnTo>
                    <a:lnTo>
                      <a:pt x="42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16" y="14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22" y="54"/>
                    </a:lnTo>
                    <a:lnTo>
                      <a:pt x="42" y="60"/>
                    </a:lnTo>
                    <a:lnTo>
                      <a:pt x="66" y="64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112" y="66"/>
                    </a:lnTo>
                    <a:lnTo>
                      <a:pt x="130" y="64"/>
                    </a:lnTo>
                    <a:lnTo>
                      <a:pt x="146" y="60"/>
                    </a:lnTo>
                    <a:lnTo>
                      <a:pt x="158" y="56"/>
                    </a:lnTo>
                    <a:lnTo>
                      <a:pt x="158" y="56"/>
                    </a:lnTo>
                    <a:lnTo>
                      <a:pt x="170" y="52"/>
                    </a:lnTo>
                    <a:lnTo>
                      <a:pt x="180" y="46"/>
                    </a:lnTo>
                    <a:lnTo>
                      <a:pt x="180" y="46"/>
                    </a:lnTo>
                    <a:lnTo>
                      <a:pt x="184" y="38"/>
                    </a:lnTo>
                    <a:lnTo>
                      <a:pt x="186" y="32"/>
                    </a:lnTo>
                    <a:lnTo>
                      <a:pt x="186" y="32"/>
                    </a:lnTo>
                    <a:close/>
                  </a:path>
                </a:pathLst>
              </a:custGeom>
              <a:solidFill>
                <a:srgbClr val="93959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9" name="Freeform 221"/>
              <p:cNvSpPr>
                <a:spLocks/>
              </p:cNvSpPr>
              <p:nvPr/>
            </p:nvSpPr>
            <p:spPr bwMode="auto">
              <a:xfrm>
                <a:off x="6966149" y="4768701"/>
                <a:ext cx="333375" cy="730250"/>
              </a:xfrm>
              <a:custGeom>
                <a:avLst/>
                <a:gdLst>
                  <a:gd name="T0" fmla="*/ 0 w 210"/>
                  <a:gd name="T1" fmla="*/ 420 h 460"/>
                  <a:gd name="T2" fmla="*/ 0 w 210"/>
                  <a:gd name="T3" fmla="*/ 420 h 460"/>
                  <a:gd name="T4" fmla="*/ 12 w 210"/>
                  <a:gd name="T5" fmla="*/ 438 h 460"/>
                  <a:gd name="T6" fmla="*/ 20 w 210"/>
                  <a:gd name="T7" fmla="*/ 442 h 460"/>
                  <a:gd name="T8" fmla="*/ 52 w 210"/>
                  <a:gd name="T9" fmla="*/ 454 h 460"/>
                  <a:gd name="T10" fmla="*/ 104 w 210"/>
                  <a:gd name="T11" fmla="*/ 460 h 460"/>
                  <a:gd name="T12" fmla="*/ 122 w 210"/>
                  <a:gd name="T13" fmla="*/ 460 h 460"/>
                  <a:gd name="T14" fmla="*/ 154 w 210"/>
                  <a:gd name="T15" fmla="*/ 454 h 460"/>
                  <a:gd name="T16" fmla="*/ 170 w 210"/>
                  <a:gd name="T17" fmla="*/ 450 h 460"/>
                  <a:gd name="T18" fmla="*/ 194 w 210"/>
                  <a:gd name="T19" fmla="*/ 438 h 460"/>
                  <a:gd name="T20" fmla="*/ 202 w 210"/>
                  <a:gd name="T21" fmla="*/ 428 h 460"/>
                  <a:gd name="T22" fmla="*/ 206 w 210"/>
                  <a:gd name="T23" fmla="*/ 420 h 460"/>
                  <a:gd name="T24" fmla="*/ 210 w 210"/>
                  <a:gd name="T25" fmla="*/ 2 h 460"/>
                  <a:gd name="T26" fmla="*/ 208 w 210"/>
                  <a:gd name="T27" fmla="*/ 0 h 460"/>
                  <a:gd name="T28" fmla="*/ 206 w 210"/>
                  <a:gd name="T29" fmla="*/ 0 h 460"/>
                  <a:gd name="T30" fmla="*/ 200 w 210"/>
                  <a:gd name="T31" fmla="*/ 420 h 460"/>
                  <a:gd name="T32" fmla="*/ 200 w 210"/>
                  <a:gd name="T33" fmla="*/ 418 h 460"/>
                  <a:gd name="T34" fmla="*/ 198 w 210"/>
                  <a:gd name="T35" fmla="*/ 426 h 460"/>
                  <a:gd name="T36" fmla="*/ 190 w 210"/>
                  <a:gd name="T37" fmla="*/ 434 h 460"/>
                  <a:gd name="T38" fmla="*/ 174 w 210"/>
                  <a:gd name="T39" fmla="*/ 442 h 460"/>
                  <a:gd name="T40" fmla="*/ 130 w 210"/>
                  <a:gd name="T41" fmla="*/ 454 h 460"/>
                  <a:gd name="T42" fmla="*/ 104 w 210"/>
                  <a:gd name="T43" fmla="*/ 456 h 460"/>
                  <a:gd name="T44" fmla="*/ 70 w 210"/>
                  <a:gd name="T45" fmla="*/ 454 h 460"/>
                  <a:gd name="T46" fmla="*/ 38 w 210"/>
                  <a:gd name="T47" fmla="*/ 446 h 460"/>
                  <a:gd name="T48" fmla="*/ 26 w 210"/>
                  <a:gd name="T49" fmla="*/ 440 h 460"/>
                  <a:gd name="T50" fmla="*/ 16 w 210"/>
                  <a:gd name="T51" fmla="*/ 434 h 460"/>
                  <a:gd name="T52" fmla="*/ 6 w 210"/>
                  <a:gd name="T53" fmla="*/ 418 h 460"/>
                  <a:gd name="T54" fmla="*/ 6 w 210"/>
                  <a:gd name="T55" fmla="*/ 420 h 460"/>
                  <a:gd name="T56" fmla="*/ 4 w 210"/>
                  <a:gd name="T57" fmla="*/ 2 h 460"/>
                  <a:gd name="T58" fmla="*/ 2 w 210"/>
                  <a:gd name="T59" fmla="*/ 0 h 460"/>
                  <a:gd name="T60" fmla="*/ 0 w 210"/>
                  <a:gd name="T61" fmla="*/ 0 h 460"/>
                  <a:gd name="T62" fmla="*/ 0 w 210"/>
                  <a:gd name="T63" fmla="*/ 2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0" h="460">
                    <a:moveTo>
                      <a:pt x="0" y="2"/>
                    </a:moveTo>
                    <a:lnTo>
                      <a:pt x="0" y="420"/>
                    </a:lnTo>
                    <a:lnTo>
                      <a:pt x="0" y="420"/>
                    </a:lnTo>
                    <a:lnTo>
                      <a:pt x="0" y="420"/>
                    </a:lnTo>
                    <a:lnTo>
                      <a:pt x="4" y="430"/>
                    </a:lnTo>
                    <a:lnTo>
                      <a:pt x="12" y="438"/>
                    </a:lnTo>
                    <a:lnTo>
                      <a:pt x="12" y="438"/>
                    </a:lnTo>
                    <a:lnTo>
                      <a:pt x="20" y="442"/>
                    </a:lnTo>
                    <a:lnTo>
                      <a:pt x="30" y="448"/>
                    </a:lnTo>
                    <a:lnTo>
                      <a:pt x="52" y="454"/>
                    </a:lnTo>
                    <a:lnTo>
                      <a:pt x="78" y="460"/>
                    </a:lnTo>
                    <a:lnTo>
                      <a:pt x="104" y="460"/>
                    </a:lnTo>
                    <a:lnTo>
                      <a:pt x="104" y="460"/>
                    </a:lnTo>
                    <a:lnTo>
                      <a:pt x="122" y="460"/>
                    </a:lnTo>
                    <a:lnTo>
                      <a:pt x="138" y="458"/>
                    </a:lnTo>
                    <a:lnTo>
                      <a:pt x="154" y="454"/>
                    </a:lnTo>
                    <a:lnTo>
                      <a:pt x="170" y="450"/>
                    </a:lnTo>
                    <a:lnTo>
                      <a:pt x="170" y="450"/>
                    </a:lnTo>
                    <a:lnTo>
                      <a:pt x="182" y="444"/>
                    </a:lnTo>
                    <a:lnTo>
                      <a:pt x="194" y="438"/>
                    </a:lnTo>
                    <a:lnTo>
                      <a:pt x="194" y="438"/>
                    </a:lnTo>
                    <a:lnTo>
                      <a:pt x="202" y="428"/>
                    </a:lnTo>
                    <a:lnTo>
                      <a:pt x="206" y="420"/>
                    </a:lnTo>
                    <a:lnTo>
                      <a:pt x="206" y="420"/>
                    </a:lnTo>
                    <a:lnTo>
                      <a:pt x="210" y="2"/>
                    </a:lnTo>
                    <a:lnTo>
                      <a:pt x="210" y="2"/>
                    </a:lnTo>
                    <a:lnTo>
                      <a:pt x="210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6" y="0"/>
                    </a:lnTo>
                    <a:lnTo>
                      <a:pt x="206" y="2"/>
                    </a:lnTo>
                    <a:lnTo>
                      <a:pt x="200" y="420"/>
                    </a:lnTo>
                    <a:lnTo>
                      <a:pt x="202" y="420"/>
                    </a:lnTo>
                    <a:lnTo>
                      <a:pt x="200" y="418"/>
                    </a:lnTo>
                    <a:lnTo>
                      <a:pt x="200" y="418"/>
                    </a:lnTo>
                    <a:lnTo>
                      <a:pt x="198" y="426"/>
                    </a:lnTo>
                    <a:lnTo>
                      <a:pt x="190" y="434"/>
                    </a:lnTo>
                    <a:lnTo>
                      <a:pt x="190" y="434"/>
                    </a:lnTo>
                    <a:lnTo>
                      <a:pt x="184" y="438"/>
                    </a:lnTo>
                    <a:lnTo>
                      <a:pt x="174" y="442"/>
                    </a:lnTo>
                    <a:lnTo>
                      <a:pt x="154" y="450"/>
                    </a:lnTo>
                    <a:lnTo>
                      <a:pt x="130" y="454"/>
                    </a:lnTo>
                    <a:lnTo>
                      <a:pt x="104" y="456"/>
                    </a:lnTo>
                    <a:lnTo>
                      <a:pt x="104" y="456"/>
                    </a:lnTo>
                    <a:lnTo>
                      <a:pt x="86" y="456"/>
                    </a:lnTo>
                    <a:lnTo>
                      <a:pt x="70" y="454"/>
                    </a:lnTo>
                    <a:lnTo>
                      <a:pt x="54" y="450"/>
                    </a:lnTo>
                    <a:lnTo>
                      <a:pt x="38" y="446"/>
                    </a:lnTo>
                    <a:lnTo>
                      <a:pt x="38" y="446"/>
                    </a:lnTo>
                    <a:lnTo>
                      <a:pt x="26" y="440"/>
                    </a:lnTo>
                    <a:lnTo>
                      <a:pt x="16" y="434"/>
                    </a:lnTo>
                    <a:lnTo>
                      <a:pt x="16" y="434"/>
                    </a:lnTo>
                    <a:lnTo>
                      <a:pt x="8" y="426"/>
                    </a:lnTo>
                    <a:lnTo>
                      <a:pt x="6" y="418"/>
                    </a:lnTo>
                    <a:lnTo>
                      <a:pt x="2" y="420"/>
                    </a:lnTo>
                    <a:lnTo>
                      <a:pt x="6" y="42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0" name="Freeform 222"/>
              <p:cNvSpPr>
                <a:spLocks/>
              </p:cNvSpPr>
              <p:nvPr/>
            </p:nvSpPr>
            <p:spPr bwMode="auto">
              <a:xfrm>
                <a:off x="6966149" y="4714726"/>
                <a:ext cx="333375" cy="123825"/>
              </a:xfrm>
              <a:custGeom>
                <a:avLst/>
                <a:gdLst>
                  <a:gd name="T0" fmla="*/ 206 w 210"/>
                  <a:gd name="T1" fmla="*/ 38 h 78"/>
                  <a:gd name="T2" fmla="*/ 204 w 210"/>
                  <a:gd name="T3" fmla="*/ 44 h 78"/>
                  <a:gd name="T4" fmla="*/ 198 w 210"/>
                  <a:gd name="T5" fmla="*/ 52 h 78"/>
                  <a:gd name="T6" fmla="*/ 184 w 210"/>
                  <a:gd name="T7" fmla="*/ 60 h 78"/>
                  <a:gd name="T8" fmla="*/ 162 w 210"/>
                  <a:gd name="T9" fmla="*/ 66 h 78"/>
                  <a:gd name="T10" fmla="*/ 106 w 210"/>
                  <a:gd name="T11" fmla="*/ 72 h 78"/>
                  <a:gd name="T12" fmla="*/ 84 w 210"/>
                  <a:gd name="T13" fmla="*/ 72 h 78"/>
                  <a:gd name="T14" fmla="*/ 48 w 210"/>
                  <a:gd name="T15" fmla="*/ 66 h 78"/>
                  <a:gd name="T16" fmla="*/ 32 w 210"/>
                  <a:gd name="T17" fmla="*/ 62 h 78"/>
                  <a:gd name="T18" fmla="*/ 12 w 210"/>
                  <a:gd name="T19" fmla="*/ 52 h 78"/>
                  <a:gd name="T20" fmla="*/ 6 w 210"/>
                  <a:gd name="T21" fmla="*/ 44 h 78"/>
                  <a:gd name="T22" fmla="*/ 4 w 210"/>
                  <a:gd name="T23" fmla="*/ 38 h 78"/>
                  <a:gd name="T24" fmla="*/ 12 w 210"/>
                  <a:gd name="T25" fmla="*/ 26 h 78"/>
                  <a:gd name="T26" fmla="*/ 18 w 210"/>
                  <a:gd name="T27" fmla="*/ 22 h 78"/>
                  <a:gd name="T28" fmla="*/ 48 w 210"/>
                  <a:gd name="T29" fmla="*/ 10 h 78"/>
                  <a:gd name="T30" fmla="*/ 74 w 210"/>
                  <a:gd name="T31" fmla="*/ 6 h 78"/>
                  <a:gd name="T32" fmla="*/ 106 w 210"/>
                  <a:gd name="T33" fmla="*/ 4 h 78"/>
                  <a:gd name="T34" fmla="*/ 144 w 210"/>
                  <a:gd name="T35" fmla="*/ 8 h 78"/>
                  <a:gd name="T36" fmla="*/ 178 w 210"/>
                  <a:gd name="T37" fmla="*/ 16 h 78"/>
                  <a:gd name="T38" fmla="*/ 190 w 210"/>
                  <a:gd name="T39" fmla="*/ 20 h 78"/>
                  <a:gd name="T40" fmla="*/ 198 w 210"/>
                  <a:gd name="T41" fmla="*/ 26 h 78"/>
                  <a:gd name="T42" fmla="*/ 206 w 210"/>
                  <a:gd name="T43" fmla="*/ 38 h 78"/>
                  <a:gd name="T44" fmla="*/ 210 w 210"/>
                  <a:gd name="T45" fmla="*/ 38 h 78"/>
                  <a:gd name="T46" fmla="*/ 210 w 210"/>
                  <a:gd name="T47" fmla="*/ 34 h 78"/>
                  <a:gd name="T48" fmla="*/ 202 w 210"/>
                  <a:gd name="T49" fmla="*/ 22 h 78"/>
                  <a:gd name="T50" fmla="*/ 194 w 210"/>
                  <a:gd name="T51" fmla="*/ 18 h 78"/>
                  <a:gd name="T52" fmla="*/ 164 w 210"/>
                  <a:gd name="T53" fmla="*/ 6 h 78"/>
                  <a:gd name="T54" fmla="*/ 136 w 210"/>
                  <a:gd name="T55" fmla="*/ 2 h 78"/>
                  <a:gd name="T56" fmla="*/ 106 w 210"/>
                  <a:gd name="T57" fmla="*/ 0 h 78"/>
                  <a:gd name="T58" fmla="*/ 64 w 210"/>
                  <a:gd name="T59" fmla="*/ 2 h 78"/>
                  <a:gd name="T60" fmla="*/ 32 w 210"/>
                  <a:gd name="T61" fmla="*/ 10 h 78"/>
                  <a:gd name="T62" fmla="*/ 18 w 210"/>
                  <a:gd name="T63" fmla="*/ 16 h 78"/>
                  <a:gd name="T64" fmla="*/ 8 w 210"/>
                  <a:gd name="T65" fmla="*/ 22 h 78"/>
                  <a:gd name="T66" fmla="*/ 0 w 210"/>
                  <a:gd name="T67" fmla="*/ 34 h 78"/>
                  <a:gd name="T68" fmla="*/ 0 w 210"/>
                  <a:gd name="T69" fmla="*/ 38 h 78"/>
                  <a:gd name="T70" fmla="*/ 2 w 210"/>
                  <a:gd name="T71" fmla="*/ 48 h 78"/>
                  <a:gd name="T72" fmla="*/ 8 w 210"/>
                  <a:gd name="T73" fmla="*/ 54 h 78"/>
                  <a:gd name="T74" fmla="*/ 24 w 210"/>
                  <a:gd name="T75" fmla="*/ 64 h 78"/>
                  <a:gd name="T76" fmla="*/ 46 w 210"/>
                  <a:gd name="T77" fmla="*/ 72 h 78"/>
                  <a:gd name="T78" fmla="*/ 106 w 210"/>
                  <a:gd name="T79" fmla="*/ 78 h 78"/>
                  <a:gd name="T80" fmla="*/ 126 w 210"/>
                  <a:gd name="T81" fmla="*/ 78 h 78"/>
                  <a:gd name="T82" fmla="*/ 164 w 210"/>
                  <a:gd name="T83" fmla="*/ 72 h 78"/>
                  <a:gd name="T84" fmla="*/ 178 w 210"/>
                  <a:gd name="T85" fmla="*/ 66 h 78"/>
                  <a:gd name="T86" fmla="*/ 202 w 210"/>
                  <a:gd name="T87" fmla="*/ 54 h 78"/>
                  <a:gd name="T88" fmla="*/ 208 w 210"/>
                  <a:gd name="T89" fmla="*/ 48 h 78"/>
                  <a:gd name="T90" fmla="*/ 210 w 210"/>
                  <a:gd name="T91" fmla="*/ 3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0" h="78">
                    <a:moveTo>
                      <a:pt x="208" y="38"/>
                    </a:moveTo>
                    <a:lnTo>
                      <a:pt x="206" y="38"/>
                    </a:lnTo>
                    <a:lnTo>
                      <a:pt x="206" y="38"/>
                    </a:lnTo>
                    <a:lnTo>
                      <a:pt x="204" y="44"/>
                    </a:lnTo>
                    <a:lnTo>
                      <a:pt x="198" y="52"/>
                    </a:lnTo>
                    <a:lnTo>
                      <a:pt x="198" y="52"/>
                    </a:lnTo>
                    <a:lnTo>
                      <a:pt x="192" y="56"/>
                    </a:lnTo>
                    <a:lnTo>
                      <a:pt x="184" y="60"/>
                    </a:lnTo>
                    <a:lnTo>
                      <a:pt x="162" y="66"/>
                    </a:lnTo>
                    <a:lnTo>
                      <a:pt x="162" y="66"/>
                    </a:lnTo>
                    <a:lnTo>
                      <a:pt x="136" y="72"/>
                    </a:lnTo>
                    <a:lnTo>
                      <a:pt x="106" y="72"/>
                    </a:lnTo>
                    <a:lnTo>
                      <a:pt x="106" y="72"/>
                    </a:lnTo>
                    <a:lnTo>
                      <a:pt x="84" y="72"/>
                    </a:lnTo>
                    <a:lnTo>
                      <a:pt x="66" y="70"/>
                    </a:lnTo>
                    <a:lnTo>
                      <a:pt x="48" y="66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0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8" y="22"/>
                    </a:lnTo>
                    <a:lnTo>
                      <a:pt x="26" y="18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74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26" y="6"/>
                    </a:lnTo>
                    <a:lnTo>
                      <a:pt x="144" y="8"/>
                    </a:lnTo>
                    <a:lnTo>
                      <a:pt x="162" y="10"/>
                    </a:lnTo>
                    <a:lnTo>
                      <a:pt x="178" y="16"/>
                    </a:lnTo>
                    <a:lnTo>
                      <a:pt x="178" y="16"/>
                    </a:lnTo>
                    <a:lnTo>
                      <a:pt x="190" y="20"/>
                    </a:lnTo>
                    <a:lnTo>
                      <a:pt x="198" y="26"/>
                    </a:lnTo>
                    <a:lnTo>
                      <a:pt x="198" y="26"/>
                    </a:lnTo>
                    <a:lnTo>
                      <a:pt x="204" y="32"/>
                    </a:lnTo>
                    <a:lnTo>
                      <a:pt x="206" y="38"/>
                    </a:lnTo>
                    <a:lnTo>
                      <a:pt x="208" y="38"/>
                    </a:lnTo>
                    <a:lnTo>
                      <a:pt x="210" y="38"/>
                    </a:lnTo>
                    <a:lnTo>
                      <a:pt x="210" y="38"/>
                    </a:lnTo>
                    <a:lnTo>
                      <a:pt x="210" y="34"/>
                    </a:lnTo>
                    <a:lnTo>
                      <a:pt x="208" y="30"/>
                    </a:lnTo>
                    <a:lnTo>
                      <a:pt x="202" y="22"/>
                    </a:lnTo>
                    <a:lnTo>
                      <a:pt x="202" y="22"/>
                    </a:lnTo>
                    <a:lnTo>
                      <a:pt x="194" y="18"/>
                    </a:lnTo>
                    <a:lnTo>
                      <a:pt x="186" y="14"/>
                    </a:lnTo>
                    <a:lnTo>
                      <a:pt x="164" y="6"/>
                    </a:lnTo>
                    <a:lnTo>
                      <a:pt x="164" y="6"/>
                    </a:lnTo>
                    <a:lnTo>
                      <a:pt x="136" y="2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84" y="0"/>
                    </a:lnTo>
                    <a:lnTo>
                      <a:pt x="64" y="2"/>
                    </a:lnTo>
                    <a:lnTo>
                      <a:pt x="46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18" y="16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6" y="60"/>
                    </a:lnTo>
                    <a:lnTo>
                      <a:pt x="24" y="64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74" y="76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26" y="78"/>
                    </a:lnTo>
                    <a:lnTo>
                      <a:pt x="146" y="74"/>
                    </a:lnTo>
                    <a:lnTo>
                      <a:pt x="164" y="72"/>
                    </a:lnTo>
                    <a:lnTo>
                      <a:pt x="178" y="66"/>
                    </a:lnTo>
                    <a:lnTo>
                      <a:pt x="178" y="66"/>
                    </a:lnTo>
                    <a:lnTo>
                      <a:pt x="192" y="62"/>
                    </a:lnTo>
                    <a:lnTo>
                      <a:pt x="202" y="54"/>
                    </a:lnTo>
                    <a:lnTo>
                      <a:pt x="202" y="54"/>
                    </a:lnTo>
                    <a:lnTo>
                      <a:pt x="208" y="48"/>
                    </a:lnTo>
                    <a:lnTo>
                      <a:pt x="210" y="44"/>
                    </a:lnTo>
                    <a:lnTo>
                      <a:pt x="210" y="38"/>
                    </a:lnTo>
                    <a:lnTo>
                      <a:pt x="208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" name="Oval 1"/>
              <p:cNvSpPr/>
              <p:nvPr/>
            </p:nvSpPr>
            <p:spPr bwMode="auto">
              <a:xfrm>
                <a:off x="6975674" y="4979683"/>
                <a:ext cx="301625" cy="76809"/>
              </a:xfrm>
              <a:prstGeom prst="ellipse">
                <a:avLst/>
              </a:prstGeom>
              <a:solidFill>
                <a:srgbClr val="E68900"/>
              </a:solidFill>
              <a:ln w="127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" name="Bent Arrow 2"/>
            <p:cNvSpPr/>
            <p:nvPr/>
          </p:nvSpPr>
          <p:spPr bwMode="auto">
            <a:xfrm rot="5400000">
              <a:off x="6981803" y="4500435"/>
              <a:ext cx="192922" cy="195263"/>
            </a:xfrm>
            <a:prstGeom prst="bentArrow">
              <a:avLst>
                <a:gd name="adj1" fmla="val 18151"/>
                <a:gd name="adj2" fmla="val 25000"/>
                <a:gd name="adj3" fmla="val 25000"/>
                <a:gd name="adj4" fmla="val 43750"/>
              </a:avLst>
            </a:prstGeom>
            <a:solidFill>
              <a:srgbClr val="E68900"/>
            </a:solidFill>
            <a:ln w="6350" cap="flat" cmpd="sng" algn="ctr">
              <a:solidFill>
                <a:srgbClr val="E68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122264" y="4295716"/>
              <a:ext cx="699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CSF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4261939" y="2562030"/>
              <a:ext cx="140214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Drug</a:t>
              </a:r>
            </a:p>
            <a:p>
              <a:r>
                <a:rPr lang="en-US" i="1" dirty="0">
                  <a:solidFill>
                    <a:srgbClr val="0000FF"/>
                  </a:solidFill>
                </a:rPr>
                <a:t>Low dose</a:t>
              </a:r>
            </a:p>
            <a:p>
              <a:r>
                <a:rPr lang="en-US" i="1" dirty="0">
                  <a:solidFill>
                    <a:srgbClr val="FF0000"/>
                  </a:solidFill>
                </a:rPr>
                <a:t>High </a:t>
              </a:r>
              <a:r>
                <a:rPr lang="en-US" i="1" dirty="0" smtClean="0">
                  <a:solidFill>
                    <a:srgbClr val="FF0000"/>
                  </a:solidFill>
                </a:rPr>
                <a:t>dose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189" name="Right Arrow 188"/>
            <p:cNvSpPr/>
            <p:nvPr/>
          </p:nvSpPr>
          <p:spPr bwMode="auto">
            <a:xfrm>
              <a:off x="5113913" y="2665808"/>
              <a:ext cx="304800" cy="2159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6793031" y="6258288"/>
            <a:ext cx="1353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Biomarker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7" name="Oval 196"/>
          <p:cNvSpPr/>
          <p:nvPr/>
        </p:nvSpPr>
        <p:spPr bwMode="auto">
          <a:xfrm>
            <a:off x="7040911" y="5283739"/>
            <a:ext cx="913990" cy="913990"/>
          </a:xfrm>
          <a:prstGeom prst="ellipse">
            <a:avLst/>
          </a:prstGeom>
          <a:solidFill>
            <a:srgbClr val="FFD597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3225011" y="6258288"/>
            <a:ext cx="1353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Biomarker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01" name="Group 200"/>
          <p:cNvGrpSpPr/>
          <p:nvPr/>
        </p:nvGrpSpPr>
        <p:grpSpPr>
          <a:xfrm>
            <a:off x="3473384" y="5295702"/>
            <a:ext cx="913990" cy="913990"/>
            <a:chOff x="4715423" y="4901763"/>
            <a:chExt cx="913990" cy="913990"/>
          </a:xfrm>
        </p:grpSpPr>
        <p:sp>
          <p:nvSpPr>
            <p:cNvPr id="202" name="Oval 201"/>
            <p:cNvSpPr/>
            <p:nvPr/>
          </p:nvSpPr>
          <p:spPr bwMode="auto">
            <a:xfrm>
              <a:off x="4715423" y="4901763"/>
              <a:ext cx="913990" cy="913990"/>
            </a:xfrm>
            <a:prstGeom prst="ellipse">
              <a:avLst/>
            </a:prstGeom>
            <a:solidFill>
              <a:srgbClr val="AFD7FF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676" y="5410208"/>
              <a:ext cx="481544" cy="390112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994" y="5095715"/>
              <a:ext cx="432780" cy="45716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959" y="5264100"/>
              <a:ext cx="231629" cy="536404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29" y="5078188"/>
              <a:ext cx="499831" cy="371825"/>
            </a:xfrm>
            <a:prstGeom prst="rect">
              <a:avLst/>
            </a:prstGeom>
          </p:spPr>
        </p:pic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306" y="4970414"/>
              <a:ext cx="390112" cy="493735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208" y="4966651"/>
              <a:ext cx="420589" cy="463258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920" y="5350632"/>
              <a:ext cx="518117" cy="329157"/>
            </a:xfrm>
            <a:prstGeom prst="rect">
              <a:avLst/>
            </a:prstGeom>
          </p:spPr>
        </p:pic>
      </p:grpSp>
      <p:grpSp>
        <p:nvGrpSpPr>
          <p:cNvPr id="210" name="Group 209"/>
          <p:cNvGrpSpPr/>
          <p:nvPr/>
        </p:nvGrpSpPr>
        <p:grpSpPr>
          <a:xfrm rot="11390568">
            <a:off x="7068419" y="5328691"/>
            <a:ext cx="835491" cy="833853"/>
            <a:chOff x="4782306" y="4966651"/>
            <a:chExt cx="835491" cy="833853"/>
          </a:xfrm>
        </p:grpSpPr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676" y="5410208"/>
              <a:ext cx="481544" cy="390112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994" y="5095715"/>
              <a:ext cx="432780" cy="457162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959" y="5264100"/>
              <a:ext cx="231629" cy="536404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29" y="5078188"/>
              <a:ext cx="499831" cy="371825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306" y="4970414"/>
              <a:ext cx="390112" cy="493735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208" y="4966651"/>
              <a:ext cx="420589" cy="463258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920" y="5350632"/>
              <a:ext cx="518117" cy="329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231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1067" r="66165"/>
          <a:stretch/>
        </p:blipFill>
        <p:spPr>
          <a:xfrm>
            <a:off x="471631" y="1940057"/>
            <a:ext cx="4510767" cy="35238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91228" y="1344672"/>
            <a:ext cx="387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Multi-dose, healthy volunteers</a:t>
            </a:r>
            <a:endParaRPr lang="en-US" b="1" u="sng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612934" y="3102901"/>
            <a:ext cx="21518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CSF A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40 levels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29200" y="1349137"/>
            <a:ext cx="3829257" cy="4984005"/>
            <a:chOff x="5029200" y="1541728"/>
            <a:chExt cx="3829257" cy="4984005"/>
          </a:xfrm>
        </p:grpSpPr>
        <p:sp>
          <p:nvSpPr>
            <p:cNvPr id="36" name="TextBox 35"/>
            <p:cNvSpPr txBox="1"/>
            <p:nvPr/>
          </p:nvSpPr>
          <p:spPr>
            <a:xfrm>
              <a:off x="5423018" y="1541728"/>
              <a:ext cx="30221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Multi-dose, AD patients</a:t>
              </a:r>
              <a:endParaRPr lang="en-US" b="1" u="sng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5183" t="4811"/>
            <a:stretch/>
          </p:blipFill>
          <p:spPr>
            <a:xfrm>
              <a:off x="5029200" y="2103788"/>
              <a:ext cx="3829257" cy="3582181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443332" y="5725633"/>
              <a:ext cx="1602231" cy="800100"/>
              <a:chOff x="6370194" y="5900738"/>
              <a:chExt cx="1602231" cy="800100"/>
            </a:xfrm>
          </p:grpSpPr>
          <p:pic>
            <p:nvPicPr>
              <p:cNvPr id="38" name="Picture 7" descr="MK8931P010CSFpctbaseAPP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91" t="14119" r="55253" b="71675"/>
              <a:stretch/>
            </p:blipFill>
            <p:spPr bwMode="auto">
              <a:xfrm>
                <a:off x="6370194" y="5900738"/>
                <a:ext cx="1602231" cy="8001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474413" y="5936776"/>
                <a:ext cx="498012" cy="1774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5145178" y="5529013"/>
            <a:ext cx="3597301" cy="822960"/>
          </a:xfrm>
          <a:prstGeom prst="rect">
            <a:avLst/>
          </a:prstGeom>
          <a:solidFill>
            <a:schemeClr val="accent5"/>
          </a:solidFill>
          <a:ln w="38100" cmpd="sng"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dirty="0" smtClean="0"/>
              <a:t>&gt;90% lowering</a:t>
            </a:r>
            <a:endParaRPr lang="en-US" sz="3600" dirty="0"/>
          </a:p>
        </p:txBody>
      </p:sp>
      <p:grpSp>
        <p:nvGrpSpPr>
          <p:cNvPr id="32" name="Group 18"/>
          <p:cNvGrpSpPr>
            <a:grpSpLocks/>
          </p:cNvGrpSpPr>
          <p:nvPr/>
        </p:nvGrpSpPr>
        <p:grpSpPr bwMode="auto">
          <a:xfrm>
            <a:off x="593414" y="5610829"/>
            <a:ext cx="4267200" cy="760413"/>
            <a:chOff x="1872" y="913"/>
            <a:chExt cx="2688" cy="479"/>
          </a:xfrm>
        </p:grpSpPr>
        <p:pic>
          <p:nvPicPr>
            <p:cNvPr id="33" name="Picture 19" descr="MK8931P06500CSFpctbase40cf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9" t="12355" r="18182" b="73186"/>
            <a:stretch>
              <a:fillRect/>
            </a:stretch>
          </p:blipFill>
          <p:spPr bwMode="auto">
            <a:xfrm>
              <a:off x="1873" y="913"/>
              <a:ext cx="2687" cy="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1872" y="1248"/>
              <a:ext cx="9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4386" y="1248"/>
              <a:ext cx="9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6811" y="309457"/>
            <a:ext cx="8131175" cy="861774"/>
          </a:xfrm>
        </p:spPr>
        <p:txBody>
          <a:bodyPr/>
          <a:lstStyle/>
          <a:p>
            <a:r>
              <a:rPr lang="en-US" sz="2800" dirty="0"/>
              <a:t>MK-8931 lowers A</a:t>
            </a:r>
            <a:r>
              <a:rPr lang="en-US" sz="2800" dirty="0">
                <a:latin typeface="Symbol" charset="2"/>
                <a:cs typeface="Symbol" charset="2"/>
              </a:rPr>
              <a:t>b</a:t>
            </a:r>
            <a:r>
              <a:rPr lang="en-US" sz="2800" dirty="0"/>
              <a:t> levels in CSF from healthy volunteers and Alzheimer’s disease </a:t>
            </a:r>
            <a:r>
              <a:rPr lang="en-US" sz="2800" dirty="0" smtClean="0"/>
              <a:t>patients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49208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3522" y="722611"/>
            <a:ext cx="8732761" cy="4985981"/>
          </a:xfrm>
        </p:spPr>
        <p:txBody>
          <a:bodyPr/>
          <a:lstStyle/>
          <a:p>
            <a:pPr algn="l"/>
            <a:r>
              <a:rPr lang="en-US" sz="3600" b="1" dirty="0" smtClean="0">
                <a:latin typeface="Arial Narrow"/>
                <a:cs typeface="Arial Narrow"/>
              </a:rPr>
              <a:t>A note of caution, however:</a:t>
            </a:r>
            <a:br>
              <a:rPr lang="en-US" sz="3600" b="1" dirty="0" smtClean="0">
                <a:latin typeface="Arial Narrow"/>
                <a:cs typeface="Arial Narrow"/>
              </a:rPr>
            </a:br>
            <a:r>
              <a:rPr lang="en-US" sz="3600" b="1" dirty="0">
                <a:latin typeface="Arial Narrow"/>
                <a:cs typeface="Arial Narrow"/>
              </a:rPr>
              <a:t/>
            </a:r>
            <a:br>
              <a:rPr lang="en-US" sz="3600" b="1" dirty="0">
                <a:latin typeface="Arial Narrow"/>
                <a:cs typeface="Arial Narrow"/>
              </a:rPr>
            </a:br>
            <a:r>
              <a:rPr lang="en-US" sz="3600" b="1" dirty="0" smtClean="0">
                <a:latin typeface="Arial Narrow"/>
                <a:cs typeface="Arial Narrow"/>
              </a:rPr>
              <a:t>(1) Human mutations are in </a:t>
            </a:r>
            <a:r>
              <a:rPr lang="en-US" sz="3600" b="1" i="1" dirty="0" smtClean="0">
                <a:latin typeface="Arial Narrow"/>
                <a:cs typeface="Arial Narrow"/>
              </a:rPr>
              <a:t>APP</a:t>
            </a:r>
            <a:r>
              <a:rPr lang="en-US" sz="3600" b="1" dirty="0" smtClean="0">
                <a:latin typeface="Arial Narrow"/>
                <a:cs typeface="Arial Narrow"/>
              </a:rPr>
              <a:t>, not </a:t>
            </a:r>
            <a:r>
              <a:rPr lang="en-US" sz="3600" b="1" i="1" dirty="0" smtClean="0">
                <a:latin typeface="Arial Narrow"/>
                <a:cs typeface="Arial Narrow"/>
              </a:rPr>
              <a:t>BACE</a:t>
            </a:r>
            <a:r>
              <a:rPr lang="en-US" sz="3600" b="1" dirty="0" smtClean="0">
                <a:latin typeface="Arial Narrow"/>
                <a:cs typeface="Arial Narrow"/>
              </a:rPr>
              <a:t/>
            </a:r>
            <a:br>
              <a:rPr lang="en-US" sz="3600" b="1" dirty="0" smtClean="0">
                <a:latin typeface="Arial Narrow"/>
                <a:cs typeface="Arial Narrow"/>
              </a:rPr>
            </a:br>
            <a:r>
              <a:rPr lang="en-US" sz="3600" b="1" dirty="0">
                <a:latin typeface="Arial Narrow"/>
                <a:cs typeface="Arial Narrow"/>
              </a:rPr>
              <a:t/>
            </a:r>
            <a:br>
              <a:rPr lang="en-US" sz="3600" b="1" dirty="0">
                <a:latin typeface="Arial Narrow"/>
                <a:cs typeface="Arial Narrow"/>
              </a:rPr>
            </a:br>
            <a:r>
              <a:rPr lang="en-US" sz="3600" b="1" dirty="0" smtClean="0">
                <a:latin typeface="Arial Narrow"/>
                <a:cs typeface="Arial Narrow"/>
              </a:rPr>
              <a:t>(2) No </a:t>
            </a:r>
            <a:r>
              <a:rPr lang="en-US" sz="3600" b="1" dirty="0" err="1" smtClean="0">
                <a:latin typeface="Arial Narrow"/>
                <a:cs typeface="Arial Narrow"/>
              </a:rPr>
              <a:t>Mendelian</a:t>
            </a:r>
            <a:r>
              <a:rPr lang="en-US" sz="3600" b="1" dirty="0" smtClean="0">
                <a:latin typeface="Arial Narrow"/>
                <a:cs typeface="Arial Narrow"/>
              </a:rPr>
              <a:t> randomization study with </a:t>
            </a:r>
            <a:r>
              <a:rPr lang="en-US" sz="3600" b="1" i="1" dirty="0" smtClean="0">
                <a:latin typeface="Arial Narrow"/>
                <a:cs typeface="Arial Narrow"/>
              </a:rPr>
              <a:t>APP</a:t>
            </a:r>
            <a:r>
              <a:rPr lang="en-US" sz="3600" b="1" dirty="0" smtClean="0">
                <a:latin typeface="Arial Narrow"/>
                <a:cs typeface="Arial Narrow"/>
              </a:rPr>
              <a:t> mutations and CSF </a:t>
            </a:r>
            <a:r>
              <a:rPr lang="en-US" sz="3600" b="1" dirty="0" err="1" smtClean="0">
                <a:latin typeface="Arial Narrow"/>
                <a:cs typeface="Arial Narrow"/>
              </a:rPr>
              <a:t>Ab</a:t>
            </a:r>
            <a:r>
              <a:rPr lang="en-US" sz="3600" b="1" dirty="0" smtClean="0">
                <a:latin typeface="Arial Narrow"/>
                <a:cs typeface="Arial Narrow"/>
              </a:rPr>
              <a:t> peptide levels</a:t>
            </a:r>
            <a:br>
              <a:rPr lang="en-US" sz="3600" b="1" dirty="0" smtClean="0">
                <a:latin typeface="Arial Narrow"/>
                <a:cs typeface="Arial Narrow"/>
              </a:rPr>
            </a:br>
            <a:r>
              <a:rPr lang="en-US" sz="3600" b="1" dirty="0">
                <a:latin typeface="Arial Narrow"/>
                <a:cs typeface="Arial Narrow"/>
              </a:rPr>
              <a:t/>
            </a:r>
            <a:br>
              <a:rPr lang="en-US" sz="3600" b="1" dirty="0">
                <a:latin typeface="Arial Narrow"/>
                <a:cs typeface="Arial Narrow"/>
              </a:rPr>
            </a:br>
            <a:r>
              <a:rPr lang="en-US" sz="3600" b="1" dirty="0" smtClean="0">
                <a:latin typeface="Arial Narrow"/>
                <a:cs typeface="Arial Narrow"/>
              </a:rPr>
              <a:t>(3) Phase III clinical trials are now underway – </a:t>
            </a:r>
            <a:r>
              <a:rPr lang="en-US" sz="3600" b="1" i="1" dirty="0" smtClean="0">
                <a:latin typeface="Arial Narrow"/>
                <a:cs typeface="Arial Narrow"/>
              </a:rPr>
              <a:t>the ultimate test of a therapeutic hypothesis!</a:t>
            </a:r>
            <a:endParaRPr lang="en-US" sz="3600" b="1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641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61872" y="3921574"/>
            <a:ext cx="8297928" cy="914400"/>
            <a:chOff x="492424" y="3921574"/>
            <a:chExt cx="8297928" cy="914400"/>
          </a:xfrm>
        </p:grpSpPr>
        <p:sp>
          <p:nvSpPr>
            <p:cNvPr id="81" name="Chevron 80"/>
            <p:cNvSpPr/>
            <p:nvPr/>
          </p:nvSpPr>
          <p:spPr>
            <a:xfrm>
              <a:off x="6275752" y="3921574"/>
              <a:ext cx="2514600" cy="914400"/>
            </a:xfrm>
            <a:prstGeom prst="chevron">
              <a:avLst>
                <a:gd name="adj" fmla="val 36501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P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roof-of-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concept 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Clinical 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T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rials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2424" y="4038036"/>
              <a:ext cx="5783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How can we safely test therapeutic hypotheses in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humans</a:t>
              </a:r>
              <a:r>
                <a:rPr lang="en-US" i="1" dirty="0" smtClean="0">
                  <a:solidFill>
                    <a:srgbClr val="CA731C"/>
                  </a:solidFill>
                </a:rPr>
                <a:t> as quickly and efficiently as possible?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9115" y="1294534"/>
            <a:ext cx="7490485" cy="914400"/>
            <a:chOff x="957182" y="1294534"/>
            <a:chExt cx="7490485" cy="914400"/>
          </a:xfrm>
        </p:grpSpPr>
        <p:sp>
          <p:nvSpPr>
            <p:cNvPr id="60" name="Chevron 59"/>
            <p:cNvSpPr/>
            <p:nvPr/>
          </p:nvSpPr>
          <p:spPr>
            <a:xfrm>
              <a:off x="957182" y="1294534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Causal Human Biology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590163" y="1410996"/>
              <a:ext cx="4857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i="1" dirty="0">
                  <a:solidFill>
                    <a:srgbClr val="CA731C"/>
                  </a:solidFill>
                </a:rPr>
                <a:t>Which targets, when perturbed, have a desired effect on </a:t>
              </a:r>
              <a:r>
                <a:rPr lang="en-US" b="1" i="1" u="sng" dirty="0">
                  <a:solidFill>
                    <a:srgbClr val="CA731C"/>
                  </a:solidFill>
                </a:rPr>
                <a:t>human</a:t>
              </a:r>
              <a:r>
                <a:rPr lang="en-US" i="1" dirty="0">
                  <a:solidFill>
                    <a:srgbClr val="CA731C"/>
                  </a:solidFill>
                </a:rPr>
                <a:t> physiology?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64425" y="2603589"/>
            <a:ext cx="6275942" cy="923330"/>
            <a:chOff x="101599" y="2680126"/>
            <a:chExt cx="6275942" cy="923330"/>
          </a:xfrm>
        </p:grpSpPr>
        <p:sp>
          <p:nvSpPr>
            <p:cNvPr id="74" name="Chevron 73"/>
            <p:cNvSpPr/>
            <p:nvPr/>
          </p:nvSpPr>
          <p:spPr>
            <a:xfrm>
              <a:off x="3862941" y="2680126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Target Modulation Assays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01599" y="2680126"/>
              <a:ext cx="3650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Which biomarkers measure therapeutic modulation in</a:t>
              </a:r>
              <a:br>
                <a:rPr lang="en-US" i="1" dirty="0" smtClean="0">
                  <a:solidFill>
                    <a:srgbClr val="CA731C"/>
                  </a:solidFill>
                </a:rPr>
              </a:br>
              <a:r>
                <a:rPr lang="en-US" i="1" dirty="0" smtClean="0">
                  <a:solidFill>
                    <a:srgbClr val="CA731C"/>
                  </a:solidFill>
                </a:rPr>
                <a:t>a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</a:t>
              </a:r>
              <a:r>
                <a:rPr lang="en-US" i="1" dirty="0" smtClean="0">
                  <a:solidFill>
                    <a:srgbClr val="CA731C"/>
                  </a:solidFill>
                </a:rPr>
                <a:t> system?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sp>
        <p:nvSpPr>
          <p:cNvPr id="16" name="Chevron 15"/>
          <p:cNvSpPr/>
          <p:nvPr/>
        </p:nvSpPr>
        <p:spPr>
          <a:xfrm>
            <a:off x="324724" y="329044"/>
            <a:ext cx="2926080" cy="548640"/>
          </a:xfrm>
          <a:prstGeom prst="chevron">
            <a:avLst/>
          </a:prstGeom>
          <a:solidFill>
            <a:srgbClr val="BEBEB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ID and Validation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102411" y="329044"/>
            <a:ext cx="2926080" cy="548640"/>
          </a:xfrm>
          <a:prstGeom prst="chevron">
            <a:avLst/>
          </a:prstGeom>
          <a:solidFill>
            <a:srgbClr val="92929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Optimization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5880098" y="329044"/>
            <a:ext cx="2926080" cy="54864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Development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36478" y="3733800"/>
            <a:ext cx="8871044" cy="1328310"/>
          </a:xfrm>
          <a:prstGeom prst="roundRect">
            <a:avLst/>
          </a:prstGeom>
          <a:solidFill>
            <a:schemeClr val="accent5">
              <a:lumMod val="90000"/>
              <a:alpha val="25000"/>
            </a:schemeClr>
          </a:solidFill>
          <a:ln w="38100" cap="flat" cmpd="sng" algn="ctr">
            <a:solidFill>
              <a:srgbClr val="3790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49499" y="5318490"/>
            <a:ext cx="6197601" cy="814833"/>
            <a:chOff x="2298699" y="5318490"/>
            <a:chExt cx="6197601" cy="81483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298699" y="5318490"/>
              <a:ext cx="6197601" cy="8148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endParaRPr lang="en-US" sz="1400" b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6877" y="5375607"/>
              <a:ext cx="546672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bg1"/>
                  </a:solidFill>
                </a:rPr>
                <a:t>Prediction: </a:t>
              </a:r>
              <a:r>
                <a:rPr lang="en-US" i="1" dirty="0">
                  <a:solidFill>
                    <a:schemeClr val="bg1"/>
                  </a:solidFill>
                </a:rPr>
                <a:t>increase probability of success for breakthrough therapies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hevron 25"/>
          <p:cNvSpPr/>
          <p:nvPr/>
        </p:nvSpPr>
        <p:spPr>
          <a:xfrm>
            <a:off x="543223" y="5318491"/>
            <a:ext cx="2524453" cy="814833"/>
          </a:xfrm>
          <a:prstGeom prst="chevron">
            <a:avLst>
              <a:gd name="adj" fmla="val 45324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Phase II-III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Clinical Trials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1853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 2047"/>
          <p:cNvGrpSpPr/>
          <p:nvPr/>
        </p:nvGrpSpPr>
        <p:grpSpPr>
          <a:xfrm>
            <a:off x="3263736" y="3715150"/>
            <a:ext cx="5725767" cy="2785078"/>
            <a:chOff x="3263736" y="3715150"/>
            <a:chExt cx="5725767" cy="2785078"/>
          </a:xfrm>
        </p:grpSpPr>
        <p:grpSp>
          <p:nvGrpSpPr>
            <p:cNvPr id="31" name="Group 30"/>
            <p:cNvGrpSpPr/>
            <p:nvPr/>
          </p:nvGrpSpPr>
          <p:grpSpPr>
            <a:xfrm>
              <a:off x="4270692" y="3715150"/>
              <a:ext cx="4718811" cy="2785078"/>
              <a:chOff x="5343675" y="3445601"/>
              <a:chExt cx="4718811" cy="2785078"/>
            </a:xfrm>
          </p:grpSpPr>
          <p:sp>
            <p:nvSpPr>
              <p:cNvPr id="11" name="Isosceles Triangle 10"/>
              <p:cNvSpPr/>
              <p:nvPr/>
            </p:nvSpPr>
            <p:spPr bwMode="auto">
              <a:xfrm>
                <a:off x="6934200" y="5794744"/>
                <a:ext cx="893135" cy="435935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 rot="20791331">
                <a:off x="5679807" y="5648925"/>
                <a:ext cx="3413051" cy="127591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5343675" y="4704356"/>
                <a:ext cx="1524001" cy="1206034"/>
              </a:xfrm>
              <a:prstGeom prst="ellipse">
                <a:avLst/>
              </a:prstGeom>
              <a:solidFill>
                <a:srgbClr val="FF99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rPr>
                  <a:t>VLPO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b="1" dirty="0" err="1" smtClean="0">
                    <a:latin typeface="Arial Narrow" panose="020B0606020202030204" pitchFamily="34" charset="0"/>
                  </a:rPr>
                  <a:t>GABAergic</a:t>
                </a:r>
                <a:endParaRPr lang="en-US" sz="1800" b="1" dirty="0" smtClean="0">
                  <a:latin typeface="Arial Narrow" panose="020B0606020202030204" pitchFamily="34" charset="0"/>
                </a:endParaRP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</a:rPr>
                  <a:t>neurons</a:t>
                </a: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7010400" y="3657600"/>
                <a:ext cx="691830" cy="691830"/>
              </a:xfrm>
              <a:prstGeom prst="ellipse">
                <a:avLst/>
              </a:prstGeom>
              <a:solidFill>
                <a:srgbClr val="6CDE6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8368900" y="4610033"/>
                <a:ext cx="691830" cy="691830"/>
              </a:xfrm>
              <a:prstGeom prst="ellipse">
                <a:avLst/>
              </a:prstGeom>
              <a:solidFill>
                <a:srgbClr val="BD579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7827335" y="4153487"/>
                <a:ext cx="541565" cy="39188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grpSp>
            <p:nvGrpSpPr>
              <p:cNvPr id="20" name="Group 19"/>
              <p:cNvGrpSpPr/>
              <p:nvPr/>
            </p:nvGrpSpPr>
            <p:grpSpPr>
              <a:xfrm>
                <a:off x="7647337" y="4293282"/>
                <a:ext cx="596458" cy="467744"/>
                <a:chOff x="7647337" y="4293282"/>
                <a:chExt cx="596458" cy="467744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 bwMode="auto">
                <a:xfrm>
                  <a:off x="7702230" y="4369141"/>
                  <a:ext cx="541565" cy="391885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Arrow Connector 21"/>
                <p:cNvCxnSpPr/>
                <p:nvPr/>
              </p:nvCxnSpPr>
              <p:spPr bwMode="auto">
                <a:xfrm flipV="1">
                  <a:off x="7647337" y="4293282"/>
                  <a:ext cx="109786" cy="151718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5" name="Group 24"/>
              <p:cNvGrpSpPr/>
              <p:nvPr/>
            </p:nvGrpSpPr>
            <p:grpSpPr>
              <a:xfrm rot="6300000">
                <a:off x="6483207" y="4254415"/>
                <a:ext cx="596458" cy="467744"/>
                <a:chOff x="7647337" y="4293282"/>
                <a:chExt cx="596458" cy="467744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 bwMode="auto">
                <a:xfrm>
                  <a:off x="7702230" y="4369141"/>
                  <a:ext cx="541565" cy="391885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Arrow Connector 26"/>
                <p:cNvCxnSpPr/>
                <p:nvPr/>
              </p:nvCxnSpPr>
              <p:spPr bwMode="auto">
                <a:xfrm flipV="1">
                  <a:off x="7647337" y="4293282"/>
                  <a:ext cx="109786" cy="151718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8" name="Group 27"/>
              <p:cNvGrpSpPr/>
              <p:nvPr/>
            </p:nvGrpSpPr>
            <p:grpSpPr>
              <a:xfrm rot="7874490">
                <a:off x="7401924" y="4643241"/>
                <a:ext cx="600611" cy="987767"/>
                <a:chOff x="7647337" y="4163793"/>
                <a:chExt cx="600611" cy="987767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 bwMode="auto">
                <a:xfrm rot="13725510" flipH="1">
                  <a:off x="7628413" y="4532025"/>
                  <a:ext cx="987767" cy="251303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Arrow Connector 29"/>
                <p:cNvCxnSpPr/>
                <p:nvPr/>
              </p:nvCxnSpPr>
              <p:spPr bwMode="auto">
                <a:xfrm flipV="1">
                  <a:off x="7647337" y="4293282"/>
                  <a:ext cx="109786" cy="151718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2" name="Group 31"/>
              <p:cNvGrpSpPr/>
              <p:nvPr/>
            </p:nvGrpSpPr>
            <p:grpSpPr>
              <a:xfrm rot="18900000">
                <a:off x="7125864" y="4632776"/>
                <a:ext cx="600611" cy="987767"/>
                <a:chOff x="7647337" y="4163793"/>
                <a:chExt cx="600611" cy="987767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 bwMode="auto">
                <a:xfrm rot="13725510" flipH="1">
                  <a:off x="7628413" y="4532025"/>
                  <a:ext cx="987767" cy="25130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Straight Arrow Connector 33"/>
                <p:cNvCxnSpPr/>
                <p:nvPr/>
              </p:nvCxnSpPr>
              <p:spPr bwMode="auto">
                <a:xfrm flipV="1">
                  <a:off x="7647337" y="4293282"/>
                  <a:ext cx="109786" cy="151718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5856621" y="3445601"/>
                <a:ext cx="111120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Orexin</a:t>
                </a:r>
                <a:endParaRPr lang="en-US" dirty="0"/>
              </a:p>
              <a:p>
                <a:pPr algn="ctr"/>
                <a:r>
                  <a:rPr lang="en-US" dirty="0" smtClean="0"/>
                  <a:t>neurons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124135" y="3929093"/>
                <a:ext cx="193835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Monoaminergic</a:t>
                </a:r>
              </a:p>
              <a:p>
                <a:pPr algn="ctr"/>
                <a:r>
                  <a:rPr lang="en-US" dirty="0" smtClean="0"/>
                  <a:t>neurons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641832" y="6059790"/>
              <a:ext cx="83080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Wake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63736" y="6059790"/>
              <a:ext cx="100695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SLEEP</a:t>
              </a:r>
              <a:endParaRPr lang="en-US" dirty="0"/>
            </a:p>
          </p:txBody>
        </p:sp>
      </p:grpSp>
      <p:pic>
        <p:nvPicPr>
          <p:cNvPr id="1177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15471" r="13348" b="16349"/>
          <a:stretch/>
        </p:blipFill>
        <p:spPr bwMode="auto">
          <a:xfrm>
            <a:off x="304800" y="1956391"/>
            <a:ext cx="3879618" cy="28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50" name="Group 2049"/>
          <p:cNvGrpSpPr/>
          <p:nvPr/>
        </p:nvGrpSpPr>
        <p:grpSpPr>
          <a:xfrm>
            <a:off x="3263736" y="1830138"/>
            <a:ext cx="5724477" cy="4629762"/>
            <a:chOff x="3263736" y="1830138"/>
            <a:chExt cx="5724477" cy="4629762"/>
          </a:xfrm>
        </p:grpSpPr>
        <p:grpSp>
          <p:nvGrpSpPr>
            <p:cNvPr id="2049" name="Group 2048"/>
            <p:cNvGrpSpPr/>
            <p:nvPr/>
          </p:nvGrpSpPr>
          <p:grpSpPr>
            <a:xfrm>
              <a:off x="4270281" y="1830138"/>
              <a:ext cx="4717932" cy="2247250"/>
              <a:chOff x="4270281" y="1830138"/>
              <a:chExt cx="4717932" cy="224725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270281" y="1830138"/>
                <a:ext cx="4717932" cy="1631216"/>
              </a:xfrm>
              <a:prstGeom prst="rect">
                <a:avLst/>
              </a:prstGeom>
              <a:solidFill>
                <a:srgbClr val="C5FFDF"/>
              </a:solidFill>
              <a:ln w="3810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marL="166688" indent="-166688" algn="ctr">
                  <a:spcBef>
                    <a:spcPts val="0"/>
                  </a:spcBef>
                </a:pPr>
                <a:r>
                  <a:rPr lang="en-US" b="1" u="sng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</a:rPr>
                  <a:t>Causal human biology</a:t>
                </a:r>
              </a:p>
              <a:p>
                <a:pPr marL="166688" indent="-166688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</a:rPr>
                  <a:t>Autoimmune </a:t>
                </a:r>
                <a:r>
                  <a:rPr lang="en-US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</a:rPr>
                  <a:t>orexin</a:t>
                </a:r>
                <a:r>
                  <a:rPr lang="en-US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</a:rPr>
                  <a:t> deficiency in humans results in narcolepsy</a:t>
                </a:r>
              </a:p>
              <a:p>
                <a:pPr marL="166688" indent="-166688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</a:rPr>
                  <a:t>Genetic deficiency in dogs leads to narcolepsy, and </a:t>
                </a:r>
                <a:r>
                  <a:rPr lang="en-US" dirty="0" err="1" smtClea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</a:rPr>
                  <a:t>orexin</a:t>
                </a:r>
                <a:r>
                  <a:rPr lang="en-US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</a:rPr>
                  <a:t> pathway conserved across species</a:t>
                </a:r>
                <a:endParaRPr lang="en-US" dirty="0">
                  <a:latin typeface="Arial Narrow" panose="020B0606020202030204" pitchFamily="34" charset="0"/>
                  <a:cs typeface="Arial"/>
                </a:endParaRPr>
              </a:p>
            </p:txBody>
          </p:sp>
          <p:sp>
            <p:nvSpPr>
              <p:cNvPr id="3" name="Down Arrow 2"/>
              <p:cNvSpPr/>
              <p:nvPr/>
            </p:nvSpPr>
            <p:spPr bwMode="auto">
              <a:xfrm>
                <a:off x="6756339" y="3567938"/>
                <a:ext cx="457200" cy="509450"/>
              </a:xfrm>
              <a:prstGeom prst="downArrow">
                <a:avLst>
                  <a:gd name="adj1" fmla="val 50000"/>
                  <a:gd name="adj2" fmla="val 81169"/>
                </a:avLst>
              </a:prstGeom>
              <a:solidFill>
                <a:srgbClr val="2B802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263736" y="6059790"/>
              <a:ext cx="1006956" cy="400110"/>
            </a:xfrm>
            <a:prstGeom prst="rect">
              <a:avLst/>
            </a:prstGeom>
            <a:solidFill>
              <a:srgbClr val="2B802C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SLEEP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4148" y="5592027"/>
            <a:ext cx="231743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 smtClean="0">
                <a:latin typeface="Arial Narrow"/>
                <a:ea typeface="Trebuchet MS" charset="0"/>
                <a:cs typeface="Arial Narrow"/>
              </a:rPr>
              <a:t>Acknowledgements:</a:t>
            </a:r>
            <a:br>
              <a:rPr lang="en-US" sz="1400" dirty="0" smtClean="0">
                <a:latin typeface="Arial Narrow"/>
                <a:ea typeface="Trebuchet MS" charset="0"/>
                <a:cs typeface="Arial Narrow"/>
              </a:rPr>
            </a:br>
            <a:r>
              <a:rPr lang="en-US" sz="1400" i="1" dirty="0" smtClean="0">
                <a:latin typeface="Arial Narrow"/>
                <a:ea typeface="Trebuchet MS" charset="0"/>
                <a:cs typeface="Arial Narrow"/>
              </a:rPr>
              <a:t>John Renger, Matt Kennedy, Mark Forman</a:t>
            </a:r>
            <a:endParaRPr lang="en-US" sz="1400" i="1" u="sng" dirty="0" smtClean="0">
              <a:latin typeface="Arial Narrow"/>
              <a:ea typeface="Trebuchet MS" charset="0"/>
              <a:cs typeface="Arial Narro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1477328"/>
          </a:xfrm>
        </p:spPr>
        <p:txBody>
          <a:bodyPr/>
          <a:lstStyle/>
          <a:p>
            <a:r>
              <a:rPr lang="en-US" altLang="en-US" u="sng" dirty="0" err="1"/>
              <a:t>O</a:t>
            </a:r>
            <a:r>
              <a:rPr lang="en-US" altLang="en-US" dirty="0" err="1"/>
              <a:t>rexin</a:t>
            </a:r>
            <a:r>
              <a:rPr lang="en-US" altLang="en-US" dirty="0"/>
              <a:t> </a:t>
            </a:r>
            <a:r>
              <a:rPr lang="en-US" altLang="en-US" u="sng" dirty="0"/>
              <a:t>R</a:t>
            </a:r>
            <a:r>
              <a:rPr lang="en-US" altLang="en-US" dirty="0"/>
              <a:t>eceptor </a:t>
            </a:r>
            <a:r>
              <a:rPr lang="en-US" altLang="en-US" u="sng" dirty="0"/>
              <a:t>A</a:t>
            </a:r>
            <a:r>
              <a:rPr lang="en-US" altLang="en-US" dirty="0"/>
              <a:t>ntagonists (ORAs</a:t>
            </a:r>
            <a:r>
              <a:rPr lang="en-US" altLang="en-US" dirty="0" smtClean="0"/>
              <a:t>):</a:t>
            </a:r>
            <a:br>
              <a:rPr lang="en-US" altLang="en-US" dirty="0" smtClean="0"/>
            </a:br>
            <a:r>
              <a:rPr lang="en-US" altLang="en-US" i="1" dirty="0" smtClean="0"/>
              <a:t>a </a:t>
            </a:r>
            <a:r>
              <a:rPr lang="en-US" altLang="en-US" i="1" dirty="0"/>
              <a:t>new therapeutic approach to treat </a:t>
            </a:r>
            <a:r>
              <a:rPr lang="en-US" altLang="en-US" i="1" dirty="0" smtClean="0"/>
              <a:t>insomnia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647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1369" r="3117" b="1197"/>
          <a:stretch/>
        </p:blipFill>
        <p:spPr bwMode="auto">
          <a:xfrm>
            <a:off x="843246" y="1439333"/>
            <a:ext cx="6748412" cy="51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Text Box 6"/>
          <p:cNvSpPr txBox="1">
            <a:spLocks noChangeArrowheads="1"/>
          </p:cNvSpPr>
          <p:nvPr/>
        </p:nvSpPr>
        <p:spPr bwMode="auto">
          <a:xfrm rot="16200000">
            <a:off x="49646" y="5072658"/>
            <a:ext cx="1767614" cy="35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News Gothic" pitchFamily="34" charset="0"/>
              </a:rPr>
              <a:t>Orexin A (pg/ml)</a:t>
            </a:r>
          </a:p>
        </p:txBody>
      </p:sp>
      <p:sp>
        <p:nvSpPr>
          <p:cNvPr id="13323" name="Text Box 7"/>
          <p:cNvSpPr txBox="1">
            <a:spLocks noChangeArrowheads="1"/>
          </p:cNvSpPr>
          <p:nvPr/>
        </p:nvSpPr>
        <p:spPr bwMode="auto">
          <a:xfrm>
            <a:off x="1854110" y="6351653"/>
            <a:ext cx="1349019" cy="35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News Gothic" pitchFamily="34" charset="0"/>
              </a:rPr>
              <a:t>Time of Day</a:t>
            </a:r>
          </a:p>
        </p:txBody>
      </p:sp>
      <p:sp>
        <p:nvSpPr>
          <p:cNvPr id="13324" name="Text Box 8"/>
          <p:cNvSpPr txBox="1">
            <a:spLocks noChangeArrowheads="1"/>
          </p:cNvSpPr>
          <p:nvPr/>
        </p:nvSpPr>
        <p:spPr bwMode="auto">
          <a:xfrm>
            <a:off x="1606897" y="5751851"/>
            <a:ext cx="824756" cy="35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News Gothic" pitchFamily="34" charset="0"/>
              </a:rPr>
              <a:t>Active</a:t>
            </a:r>
          </a:p>
        </p:txBody>
      </p:sp>
      <p:sp>
        <p:nvSpPr>
          <p:cNvPr id="13325" name="Text Box 9"/>
          <p:cNvSpPr txBox="1">
            <a:spLocks noChangeArrowheads="1"/>
          </p:cNvSpPr>
          <p:nvPr/>
        </p:nvSpPr>
        <p:spPr bwMode="auto">
          <a:xfrm>
            <a:off x="2612800" y="5760329"/>
            <a:ext cx="967543" cy="35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News Gothic" pitchFamily="34" charset="0"/>
              </a:rPr>
              <a:t>Inactive</a:t>
            </a:r>
          </a:p>
        </p:txBody>
      </p:sp>
      <p:sp>
        <p:nvSpPr>
          <p:cNvPr id="13320" name="TextBox 1"/>
          <p:cNvSpPr txBox="1">
            <a:spLocks noChangeArrowheads="1"/>
          </p:cNvSpPr>
          <p:nvPr/>
        </p:nvSpPr>
        <p:spPr bwMode="auto">
          <a:xfrm>
            <a:off x="4964543" y="6256909"/>
            <a:ext cx="886182" cy="3964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latin typeface="Arial" pitchFamily="34" charset="0"/>
              </a:rPr>
              <a:t>=ORA</a:t>
            </a:r>
            <a:endParaRPr lang="en-US" altLang="en-US" sz="1400" b="1" dirty="0"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221446" y="3950304"/>
            <a:ext cx="3581400" cy="27552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738664"/>
          </a:xfrm>
        </p:spPr>
        <p:txBody>
          <a:bodyPr/>
          <a:lstStyle/>
          <a:p>
            <a:r>
              <a:rPr lang="en-US" sz="2400" dirty="0"/>
              <a:t>Therapeutic hypothesis: </a:t>
            </a:r>
            <a:r>
              <a:rPr lang="en-US" sz="2400" i="1" dirty="0" err="1"/>
              <a:t>Orexin</a:t>
            </a:r>
            <a:r>
              <a:rPr lang="en-US" sz="2400" i="1" dirty="0"/>
              <a:t> receptor antagonism (ORA) blocks wake promoting signal, enabling </a:t>
            </a:r>
            <a:r>
              <a:rPr lang="en-US" sz="2400" i="1" dirty="0" smtClean="0"/>
              <a:t>sleep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3728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Attrition Problem</a:t>
            </a:r>
            <a:endParaRPr lang="en-US" dirty="0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4094" r="53498" b="15853"/>
          <a:stretch/>
        </p:blipFill>
        <p:spPr bwMode="auto">
          <a:xfrm>
            <a:off x="524577" y="1223032"/>
            <a:ext cx="3047999" cy="290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44578" y="1758638"/>
            <a:ext cx="4557024" cy="492443"/>
          </a:xfrm>
          <a:prstGeom prst="rect">
            <a:avLst/>
          </a:prstGeom>
          <a:solidFill>
            <a:srgbClr val="BCDEE2"/>
          </a:solidFill>
          <a:ln w="38100" cmpd="sng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3200" i="1"/>
            </a:lvl1pPr>
          </a:lstStyle>
          <a:p>
            <a:r>
              <a:rPr lang="en-US" sz="2600" dirty="0"/>
              <a:t>…now it is efficacy/safety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6537" y="4473012"/>
            <a:ext cx="3211984" cy="1692771"/>
          </a:xfrm>
          <a:prstGeom prst="rect">
            <a:avLst/>
          </a:prstGeom>
          <a:solidFill>
            <a:srgbClr val="C5B98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smtClean="0"/>
              <a:t>It was drug metabolism &amp;</a:t>
            </a:r>
            <a:br>
              <a:rPr lang="en-US" sz="2600" i="1" dirty="0" smtClean="0"/>
            </a:br>
            <a:r>
              <a:rPr lang="en-US" sz="2600" i="1" dirty="0" smtClean="0"/>
              <a:t>pharmacokinetics (DMPK)…</a:t>
            </a:r>
            <a:endParaRPr lang="en-US" sz="26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829039" y="2775565"/>
            <a:ext cx="5063272" cy="2903324"/>
            <a:chOff x="3661284" y="3628064"/>
            <a:chExt cx="5063272" cy="290332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67" t="3288" r="16035" b="40184"/>
            <a:stretch/>
          </p:blipFill>
          <p:spPr bwMode="auto">
            <a:xfrm>
              <a:off x="6082955" y="3628064"/>
              <a:ext cx="2641601" cy="2412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9" t="3288" r="56019" b="40184"/>
            <a:stretch/>
          </p:blipFill>
          <p:spPr bwMode="auto">
            <a:xfrm>
              <a:off x="3661284" y="3628064"/>
              <a:ext cx="2525027" cy="2412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27" t="58848" r="10840" b="32911"/>
            <a:stretch/>
          </p:blipFill>
          <p:spPr bwMode="auto">
            <a:xfrm>
              <a:off x="6588389" y="6179627"/>
              <a:ext cx="1957600" cy="35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71" t="58848" r="50237" b="33110"/>
            <a:stretch/>
          </p:blipFill>
          <p:spPr bwMode="auto">
            <a:xfrm>
              <a:off x="3907798" y="6160602"/>
              <a:ext cx="2031998" cy="343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8" t="58848" r="70929" b="33829"/>
            <a:stretch/>
          </p:blipFill>
          <p:spPr bwMode="auto">
            <a:xfrm>
              <a:off x="3779753" y="5964812"/>
              <a:ext cx="1706962" cy="312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09" t="58848" r="29853" b="34378"/>
            <a:stretch/>
          </p:blipFill>
          <p:spPr bwMode="auto">
            <a:xfrm>
              <a:off x="6543233" y="5970000"/>
              <a:ext cx="1614311" cy="28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97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466001" y="1414153"/>
            <a:ext cx="7571509" cy="129342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5425" indent="-225425" eaLnBrk="1" hangingPunct="1">
              <a:lnSpc>
                <a:spcPct val="120000"/>
              </a:lnSpc>
            </a:pPr>
            <a:r>
              <a:rPr lang="en-US" altLang="en-US" sz="2000" b="1" kern="0" dirty="0" smtClean="0"/>
              <a:t>Study Design</a:t>
            </a:r>
            <a:r>
              <a:rPr lang="en-US" altLang="en-US" sz="2000" kern="0" dirty="0" smtClean="0"/>
              <a:t>: double-blinded, placebo-controlled, 5-period cross-over study in </a:t>
            </a:r>
            <a:r>
              <a:rPr lang="en-US" altLang="en-US" sz="2000" i="1" u="sng" kern="0" dirty="0" smtClean="0"/>
              <a:t>20 healthy subjects</a:t>
            </a:r>
          </a:p>
          <a:p>
            <a:pPr marL="225425" indent="-225425" eaLnBrk="1" hangingPunct="1">
              <a:lnSpc>
                <a:spcPct val="120000"/>
              </a:lnSpc>
            </a:pPr>
            <a:r>
              <a:rPr lang="en-US" altLang="en-US" sz="2000" b="1" kern="0" dirty="0" smtClean="0"/>
              <a:t>Measurement</a:t>
            </a:r>
            <a:r>
              <a:rPr lang="en-US" altLang="en-US" sz="2000" kern="0" dirty="0" smtClean="0"/>
              <a:t>: 8-hr PSG recording</a:t>
            </a:r>
            <a:endParaRPr lang="en-US" altLang="en-US" sz="1800" kern="0" dirty="0" smtClean="0"/>
          </a:p>
          <a:p>
            <a:pPr marL="225425" lvl="1" indent="-225425" eaLnBrk="1" hangingPunct="1">
              <a:lnSpc>
                <a:spcPct val="120000"/>
              </a:lnSpc>
            </a:pPr>
            <a:endParaRPr lang="en-US" altLang="en-US" sz="1800" kern="0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365927" cy="932135"/>
          </a:xfrm>
        </p:spPr>
        <p:txBody>
          <a:bodyPr/>
          <a:lstStyle/>
          <a:p>
            <a:r>
              <a:rPr lang="en-US" sz="2800" dirty="0"/>
              <a:t>Clinical proof-of-concept (POC) in healthy volunteers: polysomnography (PSG) sleep </a:t>
            </a:r>
            <a:r>
              <a:rPr lang="en-US" sz="2800" dirty="0" smtClean="0"/>
              <a:t>study</a:t>
            </a:r>
            <a:endParaRPr lang="en-US" sz="2800" dirty="0"/>
          </a:p>
        </p:txBody>
      </p:sp>
      <p:grpSp>
        <p:nvGrpSpPr>
          <p:cNvPr id="79" name="Group 78"/>
          <p:cNvGrpSpPr/>
          <p:nvPr/>
        </p:nvGrpSpPr>
        <p:grpSpPr>
          <a:xfrm>
            <a:off x="119880" y="3052253"/>
            <a:ext cx="4380269" cy="3202292"/>
            <a:chOff x="-70662" y="3563375"/>
            <a:chExt cx="4380269" cy="3202292"/>
          </a:xfrm>
        </p:grpSpPr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939057" y="3563375"/>
              <a:ext cx="153298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7FFE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b="1" dirty="0" smtClean="0"/>
                <a:t>Total Sleep</a:t>
              </a:r>
              <a:br>
                <a:rPr lang="en-US" altLang="en-US" b="1" dirty="0" smtClean="0"/>
              </a:br>
              <a:r>
                <a:rPr lang="en-US" altLang="en-US" b="1" dirty="0" smtClean="0"/>
                <a:t>Time</a:t>
              </a:r>
              <a:endParaRPr lang="en-US" altLang="en-US" b="1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flipV="1">
              <a:off x="764310" y="6198920"/>
              <a:ext cx="354529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8" name="Group 47"/>
            <p:cNvGrpSpPr/>
            <p:nvPr/>
          </p:nvGrpSpPr>
          <p:grpSpPr>
            <a:xfrm>
              <a:off x="679734" y="3593990"/>
              <a:ext cx="102382" cy="2611334"/>
              <a:chOff x="679734" y="3593990"/>
              <a:chExt cx="102382" cy="2611334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82116" y="3593990"/>
                <a:ext cx="0" cy="260493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679734" y="3990567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679734" y="3625864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679734" y="4355269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679734" y="4725257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>
                <a:off x="679734" y="5088437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>
                <a:off x="679734" y="5458426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>
                <a:off x="679734" y="5823128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>
                <a:off x="679734" y="6205324"/>
                <a:ext cx="1023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" name="Group 42"/>
            <p:cNvGrpSpPr/>
            <p:nvPr/>
          </p:nvGrpSpPr>
          <p:grpSpPr>
            <a:xfrm>
              <a:off x="913300" y="5407117"/>
              <a:ext cx="634266" cy="1098033"/>
              <a:chOff x="961006" y="5407117"/>
              <a:chExt cx="634266" cy="1098033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961006" y="5407117"/>
                <a:ext cx="634266" cy="79025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97863" y="6197373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PBO</a:t>
                </a:r>
                <a:endParaRPr lang="en-US" sz="1400" b="1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749661" y="4852134"/>
              <a:ext cx="652743" cy="1653016"/>
              <a:chOff x="1778003" y="4852134"/>
              <a:chExt cx="652743" cy="1653016"/>
            </a:xfrm>
          </p:grpSpPr>
          <p:sp>
            <p:nvSpPr>
              <p:cNvPr id="29" name="Rectangle 28"/>
              <p:cNvSpPr/>
              <p:nvPr/>
            </p:nvSpPr>
            <p:spPr bwMode="auto">
              <a:xfrm>
                <a:off x="1790026" y="4852134"/>
                <a:ext cx="634266" cy="1345239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78003" y="6197373"/>
                <a:ext cx="652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10mg</a:t>
                </a:r>
                <a:endParaRPr lang="en-US" sz="1400" b="1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2634125" y="4064588"/>
              <a:ext cx="652743" cy="2440562"/>
              <a:chOff x="2781531" y="4064588"/>
              <a:chExt cx="652743" cy="2440562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2790770" y="4064588"/>
                <a:ext cx="634266" cy="21327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781531" y="6197373"/>
                <a:ext cx="652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50mg</a:t>
                </a:r>
                <a:endParaRPr lang="en-US" sz="1400" b="1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478096" y="3879593"/>
              <a:ext cx="752129" cy="2625557"/>
              <a:chOff x="3573508" y="3879593"/>
              <a:chExt cx="752129" cy="2625557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3632439" y="3879593"/>
                <a:ext cx="634266" cy="231778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573508" y="6197373"/>
                <a:ext cx="752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100mg</a:t>
                </a:r>
                <a:endParaRPr lang="en-US" sz="1400" b="1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49770" y="6028096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430</a:t>
              </a:r>
              <a:endParaRPr lang="en-US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9770" y="5289149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440</a:t>
              </a:r>
              <a:endParaRPr lang="en-US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9770" y="4542043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450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9770" y="3810718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460</a:t>
              </a:r>
              <a:endParaRPr lang="en-US" sz="1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-467406" y="4901010"/>
              <a:ext cx="11320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TST (min)</a:t>
              </a:r>
              <a:endParaRPr lang="en-US" sz="16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84419" y="6457890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MK-4305</a:t>
              </a:r>
              <a:endParaRPr lang="en-US" sz="1400" b="1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548758" y="2972742"/>
            <a:ext cx="4380268" cy="3281803"/>
            <a:chOff x="4358216" y="3483864"/>
            <a:chExt cx="4380268" cy="3281803"/>
          </a:xfrm>
        </p:grpSpPr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239426" y="3483864"/>
              <a:ext cx="214994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7FFE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eaLnBrk="0" hangingPunct="0">
                <a:defRPr b="1">
                  <a:latin typeface="Arial" pitchFamily="34" charset="0"/>
                </a:defRPr>
              </a:lvl1pPr>
              <a:lvl2pPr marL="742950" indent="-285750" eaLnBrk="0" hangingPunct="0">
                <a:defRPr>
                  <a:latin typeface="Arial" pitchFamily="34" charset="0"/>
                </a:defRPr>
              </a:lvl2pPr>
              <a:lvl3pPr marL="1143000" indent="-228600" eaLnBrk="0" hangingPunct="0">
                <a:defRPr>
                  <a:latin typeface="Arial" pitchFamily="34" charset="0"/>
                </a:defRPr>
              </a:lvl3pPr>
              <a:lvl4pPr marL="1600200" indent="-228600" eaLnBrk="0" hangingPunct="0">
                <a:defRPr>
                  <a:latin typeface="Arial" pitchFamily="34" charset="0"/>
                </a:defRPr>
              </a:lvl4pPr>
              <a:lvl5pPr marL="2057400" indent="-228600" eaLnBrk="0" hangingPunct="0">
                <a:defRPr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</a:defRPr>
              </a:lvl9pPr>
            </a:lstStyle>
            <a:p>
              <a:r>
                <a:rPr lang="en-US" altLang="en-US" dirty="0"/>
                <a:t>Sleep </a:t>
              </a:r>
              <a:r>
                <a:rPr lang="en-US" altLang="en-US" dirty="0" smtClean="0"/>
                <a:t>Efficiency</a:t>
              </a:r>
              <a:br>
                <a:rPr lang="en-US" altLang="en-US" dirty="0" smtClean="0"/>
              </a:br>
              <a:r>
                <a:rPr lang="en-US" altLang="en-US" dirty="0" smtClean="0"/>
                <a:t>Index</a:t>
              </a:r>
              <a:endParaRPr lang="en-US" altLang="en-US" dirty="0"/>
            </a:p>
          </p:txBody>
        </p:sp>
        <p:cxnSp>
          <p:nvCxnSpPr>
            <p:cNvPr id="82" name="Straight Connector 81"/>
            <p:cNvCxnSpPr/>
            <p:nvPr/>
          </p:nvCxnSpPr>
          <p:spPr bwMode="auto">
            <a:xfrm flipV="1">
              <a:off x="5193187" y="6198920"/>
              <a:ext cx="3545297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V="1">
              <a:off x="5210993" y="3593990"/>
              <a:ext cx="0" cy="260493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 flipH="1">
              <a:off x="5108611" y="4475533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>
              <a:off x="5108611" y="3613450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 flipH="1">
              <a:off x="5108611" y="4760750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>
              <a:off x="5108611" y="5039653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 flipH="1">
              <a:off x="5108611" y="5328415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 flipH="1">
              <a:off x="5108611" y="5634306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 flipH="1">
              <a:off x="5108611" y="5905678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H="1">
              <a:off x="5108611" y="6201186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4" name="Group 83"/>
            <p:cNvGrpSpPr/>
            <p:nvPr/>
          </p:nvGrpSpPr>
          <p:grpSpPr>
            <a:xfrm>
              <a:off x="5342177" y="5328415"/>
              <a:ext cx="634266" cy="1176735"/>
              <a:chOff x="961006" y="5328415"/>
              <a:chExt cx="634266" cy="1176735"/>
            </a:xfrm>
          </p:grpSpPr>
          <p:sp>
            <p:nvSpPr>
              <p:cNvPr id="100" name="Rectangle 99"/>
              <p:cNvSpPr/>
              <p:nvPr/>
            </p:nvSpPr>
            <p:spPr bwMode="auto">
              <a:xfrm>
                <a:off x="961006" y="5328415"/>
                <a:ext cx="634266" cy="868958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997863" y="6197373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PBO</a:t>
                </a:r>
                <a:endParaRPr lang="en-US" sz="1400" b="1" dirty="0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6178538" y="4760750"/>
              <a:ext cx="652743" cy="1744400"/>
              <a:chOff x="1778003" y="4760750"/>
              <a:chExt cx="652743" cy="1744400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1790026" y="4760750"/>
                <a:ext cx="634266" cy="1436623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778003" y="6197373"/>
                <a:ext cx="652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10mg</a:t>
                </a:r>
                <a:endParaRPr lang="en-US" sz="1400" b="1" dirty="0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7063002" y="4181492"/>
              <a:ext cx="652743" cy="2323658"/>
              <a:chOff x="2781531" y="4181492"/>
              <a:chExt cx="652743" cy="2323658"/>
            </a:xfrm>
          </p:grpSpPr>
          <p:sp>
            <p:nvSpPr>
              <p:cNvPr id="96" name="Rectangle 95"/>
              <p:cNvSpPr/>
              <p:nvPr/>
            </p:nvSpPr>
            <p:spPr bwMode="auto">
              <a:xfrm>
                <a:off x="2790770" y="4181492"/>
                <a:ext cx="634266" cy="20158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781531" y="6197373"/>
                <a:ext cx="652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50mg</a:t>
                </a:r>
                <a:endParaRPr lang="en-US" sz="1400" b="1" dirty="0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7906973" y="3901415"/>
              <a:ext cx="752129" cy="2603735"/>
              <a:chOff x="3573508" y="3901415"/>
              <a:chExt cx="752129" cy="2603735"/>
            </a:xfrm>
          </p:grpSpPr>
          <p:sp>
            <p:nvSpPr>
              <p:cNvPr id="94" name="Rectangle 93"/>
              <p:cNvSpPr/>
              <p:nvPr/>
            </p:nvSpPr>
            <p:spPr bwMode="auto">
              <a:xfrm>
                <a:off x="3632439" y="3901415"/>
                <a:ext cx="634266" cy="229595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573508" y="6197373"/>
                <a:ext cx="752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100mg</a:t>
                </a:r>
                <a:endParaRPr lang="en-US" sz="1400" b="1" dirty="0"/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778033" y="602809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88</a:t>
              </a:r>
              <a:endParaRPr lang="en-US" sz="1400" b="1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78033" y="546502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90</a:t>
              </a:r>
              <a:endParaRPr lang="en-US" sz="1400" b="1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78033" y="485643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92</a:t>
              </a:r>
              <a:endParaRPr lang="en-US" sz="14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78033" y="429568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94</a:t>
              </a:r>
              <a:endParaRPr lang="en-US" sz="14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 rot="16200000">
              <a:off x="4080896" y="4819363"/>
              <a:ext cx="8931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SEI (%)</a:t>
              </a:r>
              <a:endParaRPr lang="en-US" sz="16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13296" y="6457890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MK-4305</a:t>
              </a:r>
              <a:endParaRPr lang="en-US" sz="1400" b="1" dirty="0"/>
            </a:p>
          </p:txBody>
        </p:sp>
        <p:cxnSp>
          <p:nvCxnSpPr>
            <p:cNvPr id="111" name="Straight Connector 110"/>
            <p:cNvCxnSpPr/>
            <p:nvPr/>
          </p:nvCxnSpPr>
          <p:spPr bwMode="auto">
            <a:xfrm flipH="1">
              <a:off x="5108611" y="3901415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4778033" y="372156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/>
                <a:t>96</a:t>
              </a:r>
              <a:endParaRPr lang="en-US" sz="1400" b="1" dirty="0"/>
            </a:p>
          </p:txBody>
        </p:sp>
        <p:cxnSp>
          <p:nvCxnSpPr>
            <p:cNvPr id="113" name="Straight Connector 112"/>
            <p:cNvCxnSpPr/>
            <p:nvPr/>
          </p:nvCxnSpPr>
          <p:spPr bwMode="auto">
            <a:xfrm flipH="1">
              <a:off x="5108611" y="4181492"/>
              <a:ext cx="1023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967247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738664"/>
          </a:xfrm>
          <a:noFill/>
          <a:ln w="38100" cmpd="sng">
            <a:noFill/>
            <a:prstDash val="sysDash"/>
          </a:ln>
        </p:spPr>
        <p:txBody>
          <a:bodyPr/>
          <a:lstStyle/>
          <a:p>
            <a:pPr algn="l"/>
            <a:r>
              <a:rPr lang="en-US" sz="2400" b="1" dirty="0" smtClean="0"/>
              <a:t>There are new technologies to measure clinical outcomes, including real-time patient monitoring </a:t>
            </a:r>
            <a:endParaRPr lang="en-US" sz="2400" b="1" i="1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5715000" y="6248400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6" name="Picture 15" descr="multitasking-mobile-devices-557x3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2" y="3780542"/>
            <a:ext cx="3886200" cy="2525680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pic>
        <p:nvPicPr>
          <p:cNvPr id="2" name="Picture 1" descr="glucose1161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"/>
          <a:stretch/>
        </p:blipFill>
        <p:spPr>
          <a:xfrm>
            <a:off x="460956" y="1507242"/>
            <a:ext cx="3884306" cy="2273300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Picture 7" descr="Survey_Infographic_for_4-15-1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1639" r="3435" b="1913"/>
          <a:stretch/>
        </p:blipFill>
        <p:spPr>
          <a:xfrm>
            <a:off x="4345262" y="1496144"/>
            <a:ext cx="4443896" cy="4810077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05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76617" y="511955"/>
            <a:ext cx="8131175" cy="615553"/>
          </a:xfrm>
        </p:spPr>
        <p:txBody>
          <a:bodyPr/>
          <a:lstStyle/>
          <a:p>
            <a:pPr algn="l"/>
            <a:r>
              <a:rPr lang="en-US" sz="4000" b="1" dirty="0" smtClean="0"/>
              <a:t>We live in an amazing time…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7" y="1635812"/>
            <a:ext cx="8377517" cy="4758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1217" y="575187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@</a:t>
            </a:r>
            <a:r>
              <a:rPr lang="en-US" sz="3200" b="1" dirty="0" err="1" smtClean="0">
                <a:solidFill>
                  <a:schemeClr val="bg1"/>
                </a:solidFill>
              </a:rPr>
              <a:t>rplenge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1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Innovation Problem</a:t>
            </a:r>
            <a:endParaRPr lang="en-US" dirty="0"/>
          </a:p>
        </p:txBody>
      </p:sp>
      <p:pic>
        <p:nvPicPr>
          <p:cNvPr id="2" name="Picture 1" descr="prime-air_high-resolution0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b="20860"/>
          <a:stretch/>
        </p:blipFill>
        <p:spPr>
          <a:xfrm>
            <a:off x="0" y="1494900"/>
            <a:ext cx="9144000" cy="3430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903" y="5385073"/>
            <a:ext cx="854819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“</a:t>
            </a:r>
            <a:r>
              <a:rPr lang="en-US" sz="2300" i="1" dirty="0" smtClean="0"/>
              <a:t>to </a:t>
            </a:r>
            <a:r>
              <a:rPr lang="en-US" sz="2300" i="1" dirty="0"/>
              <a:t>be Earth’s most </a:t>
            </a:r>
            <a:r>
              <a:rPr lang="en-US" sz="2300" i="1" u="sng" dirty="0"/>
              <a:t>customer-centric company</a:t>
            </a:r>
            <a:r>
              <a:rPr lang="en-US" sz="2300" i="1" dirty="0"/>
              <a:t>, where customers can find and discover anything they might want to buy online, and endeavors to offer its customers the </a:t>
            </a:r>
            <a:r>
              <a:rPr lang="en-US" sz="2300" i="1" u="sng" dirty="0"/>
              <a:t>lowest possible </a:t>
            </a:r>
            <a:r>
              <a:rPr lang="en-US" sz="2300" i="1" u="sng" dirty="0" smtClean="0"/>
              <a:t>prices</a:t>
            </a:r>
            <a:r>
              <a:rPr lang="en-US" sz="2300" dirty="0" smtClean="0"/>
              <a:t>”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860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0375" y="3197567"/>
            <a:ext cx="8131175" cy="677108"/>
          </a:xfrm>
        </p:spPr>
        <p:txBody>
          <a:bodyPr/>
          <a:lstStyle/>
          <a:p>
            <a:r>
              <a:rPr lang="en-US" b="1" dirty="0" smtClean="0"/>
              <a:t>What are guiding principles?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79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61872" y="3921574"/>
            <a:ext cx="8297928" cy="914400"/>
            <a:chOff x="492424" y="3921574"/>
            <a:chExt cx="8297928" cy="914400"/>
          </a:xfrm>
        </p:grpSpPr>
        <p:sp>
          <p:nvSpPr>
            <p:cNvPr id="81" name="Chevron 80"/>
            <p:cNvSpPr/>
            <p:nvPr/>
          </p:nvSpPr>
          <p:spPr>
            <a:xfrm>
              <a:off x="6275752" y="3921574"/>
              <a:ext cx="2514600" cy="914400"/>
            </a:xfrm>
            <a:prstGeom prst="chevron">
              <a:avLst>
                <a:gd name="adj" fmla="val 36501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P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roof-of-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concept 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Clinical 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T</a:t>
              </a: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rials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2424" y="4038036"/>
              <a:ext cx="5783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How can we safely test therapeutic hypotheses in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humans</a:t>
              </a:r>
              <a:r>
                <a:rPr lang="en-US" i="1" dirty="0" smtClean="0">
                  <a:solidFill>
                    <a:srgbClr val="CA731C"/>
                  </a:solidFill>
                </a:rPr>
                <a:t> as quickly and efficiently as possible?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9115" y="1294534"/>
            <a:ext cx="7490485" cy="914400"/>
            <a:chOff x="957182" y="1294534"/>
            <a:chExt cx="7490485" cy="914400"/>
          </a:xfrm>
        </p:grpSpPr>
        <p:sp>
          <p:nvSpPr>
            <p:cNvPr id="60" name="Chevron 59"/>
            <p:cNvSpPr/>
            <p:nvPr/>
          </p:nvSpPr>
          <p:spPr>
            <a:xfrm>
              <a:off x="957182" y="1294534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Causal Human Biology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590163" y="1410996"/>
              <a:ext cx="4857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i="1" dirty="0">
                  <a:solidFill>
                    <a:srgbClr val="CA731C"/>
                  </a:solidFill>
                </a:rPr>
                <a:t>Which targets, when perturbed, have a desired effect on </a:t>
              </a:r>
              <a:r>
                <a:rPr lang="en-US" b="1" i="1" u="sng" dirty="0">
                  <a:solidFill>
                    <a:srgbClr val="CA731C"/>
                  </a:solidFill>
                </a:rPr>
                <a:t>human</a:t>
              </a:r>
              <a:r>
                <a:rPr lang="en-US" i="1" dirty="0">
                  <a:solidFill>
                    <a:srgbClr val="CA731C"/>
                  </a:solidFill>
                </a:rPr>
                <a:t> physiology?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64425" y="2603589"/>
            <a:ext cx="6275942" cy="923330"/>
            <a:chOff x="101599" y="2680126"/>
            <a:chExt cx="6275942" cy="923330"/>
          </a:xfrm>
        </p:grpSpPr>
        <p:sp>
          <p:nvSpPr>
            <p:cNvPr id="74" name="Chevron 73"/>
            <p:cNvSpPr/>
            <p:nvPr/>
          </p:nvSpPr>
          <p:spPr>
            <a:xfrm>
              <a:off x="3862941" y="2680126"/>
              <a:ext cx="2514600" cy="914400"/>
            </a:xfrm>
            <a:prstGeom prst="chevron">
              <a:avLst>
                <a:gd name="adj" fmla="val 38889"/>
              </a:avLst>
            </a:prstGeom>
            <a:solidFill>
              <a:srgbClr val="CA731C"/>
            </a:solidFill>
            <a:ln>
              <a:noFill/>
            </a:ln>
            <a:effectLst>
              <a:innerShdw blurRad="393700" dist="63500" dir="189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Target Modulation Assays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01599" y="2680126"/>
              <a:ext cx="3650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None/>
              </a:pPr>
              <a:r>
                <a:rPr lang="en-US" i="1" dirty="0" smtClean="0">
                  <a:solidFill>
                    <a:srgbClr val="CA731C"/>
                  </a:solidFill>
                </a:rPr>
                <a:t>Which biomarkers measure therapeutic modulation in</a:t>
              </a:r>
              <a:br>
                <a:rPr lang="en-US" i="1" dirty="0" smtClean="0">
                  <a:solidFill>
                    <a:srgbClr val="CA731C"/>
                  </a:solidFill>
                </a:rPr>
              </a:br>
              <a:r>
                <a:rPr lang="en-US" i="1" dirty="0" smtClean="0">
                  <a:solidFill>
                    <a:srgbClr val="CA731C"/>
                  </a:solidFill>
                </a:rPr>
                <a:t>a </a:t>
              </a:r>
              <a:r>
                <a:rPr lang="en-US" b="1" i="1" u="sng" dirty="0" smtClean="0">
                  <a:solidFill>
                    <a:srgbClr val="CA731C"/>
                  </a:solidFill>
                </a:rPr>
                <a:t>human</a:t>
              </a:r>
              <a:r>
                <a:rPr lang="en-US" i="1" dirty="0" smtClean="0">
                  <a:solidFill>
                    <a:srgbClr val="CA731C"/>
                  </a:solidFill>
                </a:rPr>
                <a:t> system?</a:t>
              </a:r>
              <a:endParaRPr lang="en-US" i="1" dirty="0">
                <a:solidFill>
                  <a:srgbClr val="CA731C"/>
                </a:solidFill>
              </a:endParaRPr>
            </a:p>
          </p:txBody>
        </p:sp>
      </p:grpSp>
      <p:sp>
        <p:nvSpPr>
          <p:cNvPr id="16" name="Chevron 15"/>
          <p:cNvSpPr/>
          <p:nvPr/>
        </p:nvSpPr>
        <p:spPr>
          <a:xfrm>
            <a:off x="324724" y="329044"/>
            <a:ext cx="2926080" cy="548640"/>
          </a:xfrm>
          <a:prstGeom prst="chevron">
            <a:avLst/>
          </a:prstGeom>
          <a:solidFill>
            <a:srgbClr val="BEBEB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ID and Validation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102411" y="329044"/>
            <a:ext cx="2926080" cy="548640"/>
          </a:xfrm>
          <a:prstGeom prst="chevron">
            <a:avLst/>
          </a:prstGeom>
          <a:solidFill>
            <a:srgbClr val="92929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Optimization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5880098" y="329044"/>
            <a:ext cx="2926080" cy="54864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Development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49499" y="5318490"/>
            <a:ext cx="6197601" cy="814833"/>
            <a:chOff x="2298699" y="5318490"/>
            <a:chExt cx="6197601" cy="814833"/>
          </a:xfrm>
        </p:grpSpPr>
        <p:sp>
          <p:nvSpPr>
            <p:cNvPr id="7" name="Rectangle 6"/>
            <p:cNvSpPr/>
            <p:nvPr/>
          </p:nvSpPr>
          <p:spPr bwMode="auto">
            <a:xfrm>
              <a:off x="2298699" y="5318490"/>
              <a:ext cx="6197601" cy="8148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endParaRPr lang="en-US" sz="1400" b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16877" y="5375607"/>
              <a:ext cx="546672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sz="2000" b="1" i="1" dirty="0" smtClean="0">
                  <a:solidFill>
                    <a:schemeClr val="bg1"/>
                  </a:solidFill>
                </a:rPr>
                <a:t>Prediction: </a:t>
              </a:r>
              <a:r>
                <a:rPr lang="en-US" i="1" dirty="0">
                  <a:solidFill>
                    <a:schemeClr val="bg1"/>
                  </a:solidFill>
                </a:rPr>
                <a:t>i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ncrease </a:t>
              </a:r>
              <a:r>
                <a:rPr lang="en-US" i="1" dirty="0" smtClean="0">
                  <a:solidFill>
                    <a:schemeClr val="bg1"/>
                  </a:solidFill>
                </a:rPr>
                <a:t>probability of success 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for breakthrough therapies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Chevron 18"/>
          <p:cNvSpPr/>
          <p:nvPr/>
        </p:nvSpPr>
        <p:spPr>
          <a:xfrm>
            <a:off x="543223" y="5318491"/>
            <a:ext cx="2524453" cy="814833"/>
          </a:xfrm>
          <a:prstGeom prst="chevron">
            <a:avLst>
              <a:gd name="adj" fmla="val 45324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Phase II-III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Clinical Trials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106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861774"/>
          </a:xfrm>
        </p:spPr>
        <p:txBody>
          <a:bodyPr/>
          <a:lstStyle/>
          <a:p>
            <a:r>
              <a:rPr lang="en-US" sz="2800" dirty="0" smtClean="0"/>
              <a:t>Technology is changing the ideal model organism for drug discovery and development</a:t>
            </a:r>
            <a:endParaRPr lang="en-US" sz="2800" dirty="0"/>
          </a:p>
        </p:txBody>
      </p:sp>
      <p:pic>
        <p:nvPicPr>
          <p:cNvPr id="6" name="Picture 5" descr="models_ag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81" y="2093813"/>
            <a:ext cx="3681405" cy="3030182"/>
          </a:xfrm>
          <a:prstGeom prst="rect">
            <a:avLst/>
          </a:prstGeom>
        </p:spPr>
      </p:pic>
      <p:sp>
        <p:nvSpPr>
          <p:cNvPr id="24" name="Chevron 23"/>
          <p:cNvSpPr/>
          <p:nvPr/>
        </p:nvSpPr>
        <p:spPr>
          <a:xfrm>
            <a:off x="357567" y="5792442"/>
            <a:ext cx="2926080" cy="548640"/>
          </a:xfrm>
          <a:prstGeom prst="chevron">
            <a:avLst/>
          </a:prstGeom>
          <a:solidFill>
            <a:srgbClr val="BEBEB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ID and Validation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3135254" y="5792442"/>
            <a:ext cx="2926080" cy="548640"/>
          </a:xfrm>
          <a:prstGeom prst="chevron">
            <a:avLst/>
          </a:prstGeom>
          <a:solidFill>
            <a:srgbClr val="92929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Optimization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912941" y="5792442"/>
            <a:ext cx="2926080" cy="54864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Development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860" y="1394639"/>
            <a:ext cx="1628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It was…</a:t>
            </a:r>
            <a:endParaRPr 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 descr="biochips_personalisierte_medizin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78" y="2364817"/>
            <a:ext cx="3421240" cy="24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/>
          <p:cNvSpPr>
            <a:spLocks noGrp="1"/>
          </p:cNvSpPr>
          <p:nvPr>
            <p:ph type="ctrTitle"/>
          </p:nvPr>
        </p:nvSpPr>
        <p:spPr>
          <a:xfrm>
            <a:off x="326811" y="350400"/>
            <a:ext cx="8131175" cy="861774"/>
          </a:xfrm>
        </p:spPr>
        <p:txBody>
          <a:bodyPr/>
          <a:lstStyle/>
          <a:p>
            <a:r>
              <a:rPr lang="en-US" sz="2800" dirty="0" smtClean="0"/>
              <a:t>Today, </a:t>
            </a:r>
            <a:r>
              <a:rPr lang="en-US" sz="2800" i="1" dirty="0" smtClean="0"/>
              <a:t>humans are the model organism of choice</a:t>
            </a:r>
            <a:r>
              <a:rPr lang="en-US" sz="2800" dirty="0" smtClean="0"/>
              <a:t> for new targets and precision medicine</a:t>
            </a:r>
            <a:endParaRPr lang="en-US" sz="2800" dirty="0"/>
          </a:p>
        </p:txBody>
      </p:sp>
      <p:pic>
        <p:nvPicPr>
          <p:cNvPr id="6" name="Picture 5" descr="models_ag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80" y="2868560"/>
            <a:ext cx="1888842" cy="1554715"/>
          </a:xfrm>
          <a:prstGeom prst="rect">
            <a:avLst/>
          </a:prstGeom>
        </p:spPr>
      </p:pic>
      <p:sp>
        <p:nvSpPr>
          <p:cNvPr id="24" name="Chevron 23"/>
          <p:cNvSpPr/>
          <p:nvPr/>
        </p:nvSpPr>
        <p:spPr>
          <a:xfrm>
            <a:off x="357567" y="5792442"/>
            <a:ext cx="2926080" cy="548640"/>
          </a:xfrm>
          <a:prstGeom prst="chevron">
            <a:avLst/>
          </a:prstGeom>
          <a:solidFill>
            <a:srgbClr val="BEBEB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ID and Validation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3135254" y="5792442"/>
            <a:ext cx="2926080" cy="548640"/>
          </a:xfrm>
          <a:prstGeom prst="chevron">
            <a:avLst/>
          </a:prstGeom>
          <a:solidFill>
            <a:srgbClr val="92929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Optimization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912941" y="5792442"/>
            <a:ext cx="2926080" cy="54864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Development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IRB_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12488"/>
          <a:stretch/>
        </p:blipFill>
        <p:spPr>
          <a:xfrm>
            <a:off x="240844" y="2046524"/>
            <a:ext cx="3120072" cy="3207974"/>
          </a:xfrm>
          <a:prstGeom prst="rect">
            <a:avLst/>
          </a:prstGeom>
        </p:spPr>
      </p:pic>
      <p:pic>
        <p:nvPicPr>
          <p:cNvPr id="3" name="Picture 2" descr="6a00e5520572bb88340147e07042db970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r="2286"/>
          <a:stretch/>
        </p:blipFill>
        <p:spPr>
          <a:xfrm>
            <a:off x="5727647" y="2047121"/>
            <a:ext cx="3200012" cy="32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48643</TotalTime>
  <Words>1784</Words>
  <Application>Microsoft Macintosh PowerPoint</Application>
  <PresentationFormat>On-screen Show (4:3)</PresentationFormat>
  <Paragraphs>394</Paragraphs>
  <Slides>42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Blank Presentation</vt:lpstr>
      <vt:lpstr>Human genetics and drug discovery: the future is now</vt:lpstr>
      <vt:lpstr> The Problem</vt:lpstr>
      <vt:lpstr>Two key challenges in drug development: high failure rate and insufficient innovation</vt:lpstr>
      <vt:lpstr>The Attrition Problem</vt:lpstr>
      <vt:lpstr>The Innovation Problem</vt:lpstr>
      <vt:lpstr>What are guiding principles?</vt:lpstr>
      <vt:lpstr>PowerPoint Presentation</vt:lpstr>
      <vt:lpstr>Technology is changing the ideal model organism for drug discovery and development</vt:lpstr>
      <vt:lpstr>Today, humans are the model organism of choice for new targets and precision medicine</vt:lpstr>
      <vt:lpstr>Three examples</vt:lpstr>
      <vt:lpstr>PowerPoint Presentation</vt:lpstr>
      <vt:lpstr>Human genetics helps to identify potential drug targets to kick-start drug discovery</vt:lpstr>
      <vt:lpstr>PowerPoint Presentation</vt:lpstr>
      <vt:lpstr>PowerPoint Presentation</vt:lpstr>
      <vt:lpstr>PowerPoint Presentation</vt:lpstr>
      <vt:lpstr>PowerPoint Presentation</vt:lpstr>
      <vt:lpstr> What is a genetic strategy?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we are at the beginning of what will be an explosion of genetic discoveries across populations</vt:lpstr>
      <vt:lpstr>PowerPoint Presentation</vt:lpstr>
      <vt:lpstr>PowerPoint Presentation</vt:lpstr>
      <vt:lpstr>What is a biomarker?</vt:lpstr>
      <vt:lpstr>PowerPoint Presentation</vt:lpstr>
      <vt:lpstr>PowerPoint Presentation</vt:lpstr>
      <vt:lpstr>BACE-inhibitor program in Alzheimer’s disease</vt:lpstr>
      <vt:lpstr>The history of drug development for Alzheimer’s disease is not pretty – very high failure rates </vt:lpstr>
      <vt:lpstr>PowerPoint Presentation</vt:lpstr>
      <vt:lpstr>PowerPoint Presentation</vt:lpstr>
      <vt:lpstr>Ab peptide levels measured in CSF serve as a biomarker for target modulation</vt:lpstr>
      <vt:lpstr>Is there a dose-dependent relationship in human subjects?</vt:lpstr>
      <vt:lpstr>MK-8931 lowers Ab levels in CSF from healthy volunteers and Alzheimer’s disease patients</vt:lpstr>
      <vt:lpstr>A note of caution, however:  (1) Human mutations are in APP, not BACE  (2) No Mendelian randomization study with APP mutations and CSF Ab peptide levels  (3) Phase III clinical trials are now underway – the ultimate test of a therapeutic hypothesis!</vt:lpstr>
      <vt:lpstr>PowerPoint Presentation</vt:lpstr>
      <vt:lpstr>Orexin Receptor Antagonists (ORAs): a new therapeutic approach to treat insomnia</vt:lpstr>
      <vt:lpstr>Therapeutic hypothesis: Orexin receptor antagonism (ORA) blocks wake promoting signal, enabling sleep</vt:lpstr>
      <vt:lpstr>Clinical proof-of-concept (POC) in healthy volunteers: polysomnography (PSG) sleep study</vt:lpstr>
      <vt:lpstr>There are new technologies to measure clinical outcomes, including real-time patient monitoring </vt:lpstr>
      <vt:lpstr>We live in an amazing time…</vt:lpstr>
    </vt:vector>
  </TitlesOfParts>
  <Company>The Broad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Autoimmunity: relative risks</dc:title>
  <dc:creator>Systems Group</dc:creator>
  <cp:lastModifiedBy>Robert Plenge</cp:lastModifiedBy>
  <cp:revision>2065</cp:revision>
  <cp:lastPrinted>2012-04-10T18:14:21Z</cp:lastPrinted>
  <dcterms:created xsi:type="dcterms:W3CDTF">2012-11-30T13:09:59Z</dcterms:created>
  <dcterms:modified xsi:type="dcterms:W3CDTF">2015-10-07T18:47:39Z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-1628224873</vt:i4>
  </property>
  <property fmtid="{D5CDD505-2E9C-101B-9397-08002B2CF9AE}" pid="3" name="_NewReviewCycle">
    <vt:lpwstr/>
  </property>
  <property fmtid="{D5CDD505-2E9C-101B-9397-08002B2CF9AE}" pid="4" name="_EmailSubject">
    <vt:lpwstr>Slides for tech symposium next week</vt:lpwstr>
  </property>
  <property fmtid="{D5CDD505-2E9C-101B-9397-08002B2CF9AE}" pid="5" name="_AuthorEmail">
    <vt:lpwstr>jeffrey_i_campbell@merck.com</vt:lpwstr>
  </property>
  <property fmtid="{D5CDD505-2E9C-101B-9397-08002B2CF9AE}" pid="6" name="_AuthorEmailDisplayName">
    <vt:lpwstr>Campbell, Jeffrey I.</vt:lpwstr>
  </property>
  <property fmtid="{D5CDD505-2E9C-101B-9397-08002B2CF9AE}" pid="7" name="_PreviousAdHocReviewCycleID">
    <vt:i4>1955174193</vt:i4>
  </property>
</Properties>
</file>