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5" r:id="rId2"/>
    <p:sldId id="336" r:id="rId3"/>
    <p:sldId id="297" r:id="rId4"/>
    <p:sldId id="337" r:id="rId5"/>
    <p:sldId id="338" r:id="rId6"/>
    <p:sldId id="339" r:id="rId7"/>
    <p:sldId id="340" r:id="rId8"/>
    <p:sldId id="341" r:id="rId9"/>
    <p:sldId id="311" r:id="rId10"/>
    <p:sldId id="342" r:id="rId11"/>
    <p:sldId id="343" r:id="rId12"/>
    <p:sldId id="344" r:id="rId13"/>
    <p:sldId id="353" r:id="rId14"/>
    <p:sldId id="345" r:id="rId15"/>
    <p:sldId id="346" r:id="rId16"/>
    <p:sldId id="347" r:id="rId17"/>
    <p:sldId id="348" r:id="rId18"/>
    <p:sldId id="349" r:id="rId19"/>
    <p:sldId id="350" r:id="rId20"/>
    <p:sldId id="354" r:id="rId21"/>
    <p:sldId id="351" r:id="rId22"/>
    <p:sldId id="35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43" autoAdjust="0"/>
  </p:normalViewPr>
  <p:slideViewPr>
    <p:cSldViewPr snapToGrid="0" snapToObjects="1">
      <p:cViewPr varScale="1">
        <p:scale>
          <a:sx n="118" d="100"/>
          <a:sy n="118" d="100"/>
        </p:scale>
        <p:origin x="-15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5C743-0357-694E-804D-9C1D5B467111}" type="datetimeFigureOut">
              <a:rPr lang="en-US" smtClean="0"/>
              <a:t>4/29/13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DBEED-3D36-3D4B-825E-9CEB5C1C03DA}" type="slidenum">
              <a:rPr lang="en-US" smtClean="0"/>
              <a:t>‹#›</a:t>
            </a:fld>
            <a:endParaRPr lang="en-US"/>
          </a:p>
        </p:txBody>
      </p:sp>
    </p:spTree>
    <p:extLst>
      <p:ext uri="{BB962C8B-B14F-4D97-AF65-F5344CB8AC3E}">
        <p14:creationId xmlns:p14="http://schemas.microsoft.com/office/powerpoint/2010/main" val="2564704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8226046-476D-5143-83DD-AC4EE49FEC10}"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Exciting progress in finding genes that influence RA risk.  But I also want to leave you with: this is the first of many challenging steps to translate to patient care.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12</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13</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14</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15</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16</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17</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18</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19</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20</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21</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3</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DBEED-3D36-3D4B-825E-9CEB5C1C03DA}" type="slidenum">
              <a:rPr lang="en-US" smtClean="0"/>
              <a:t>22</a:t>
            </a:fld>
            <a:endParaRPr lang="en-US"/>
          </a:p>
        </p:txBody>
      </p:sp>
    </p:spTree>
    <p:extLst>
      <p:ext uri="{BB962C8B-B14F-4D97-AF65-F5344CB8AC3E}">
        <p14:creationId xmlns:p14="http://schemas.microsoft.com/office/powerpoint/2010/main" val="57956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4</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5</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6</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7</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9</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DBEED-3D36-3D4B-825E-9CEB5C1C03DA}" type="slidenum">
              <a:rPr lang="en-US" smtClean="0"/>
              <a:t>10</a:t>
            </a:fld>
            <a:endParaRPr lang="en-US"/>
          </a:p>
        </p:txBody>
      </p:sp>
    </p:spTree>
    <p:extLst>
      <p:ext uri="{BB962C8B-B14F-4D97-AF65-F5344CB8AC3E}">
        <p14:creationId xmlns:p14="http://schemas.microsoft.com/office/powerpoint/2010/main" val="57956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64C0576-F5C6-B347-895E-C00FD5B2A5B3}" type="slidenum">
              <a:rPr lang="en-US"/>
              <a:pPr/>
              <a:t>11</a:t>
            </a:fld>
            <a:endParaRPr lang="en-US"/>
          </a:p>
        </p:txBody>
      </p:sp>
      <p:sp>
        <p:nvSpPr>
          <p:cNvPr id="24579"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Pharmacogenomic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are useful in identifying factors that lead to variation in drug response, which in turn can lead to predictive models for selecting drugs and doses based on genetic information.  </a:t>
            </a:r>
            <a:r>
              <a:rPr lang="en-US" sz="1200" kern="1200" dirty="0" err="1" smtClean="0">
                <a:solidFill>
                  <a:schemeClr val="tx1"/>
                </a:solidFill>
                <a:effectLst/>
                <a:latin typeface="+mn-lt"/>
                <a:ea typeface="+mn-ea"/>
                <a:cs typeface="+mn-cs"/>
              </a:rPr>
              <a:t>PGx</a:t>
            </a:r>
            <a:r>
              <a:rPr lang="en-US" sz="1200" kern="1200" dirty="0" smtClean="0">
                <a:solidFill>
                  <a:schemeClr val="tx1"/>
                </a:solidFill>
                <a:effectLst/>
                <a:latin typeface="+mn-lt"/>
                <a:ea typeface="+mn-ea"/>
                <a:cs typeface="+mn-cs"/>
              </a:rPr>
              <a:t> studies may also guide target validation, an important area, which we feel represents an important product of the network.  Today we will speak about both, with an emphasis on the role of Discovery within PGRN:</a:t>
            </a:r>
          </a:p>
          <a:p>
            <a:pPr marL="228600" indent="-228600"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13987-0581-0040-8616-2B1C2D38BA54}"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346044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13987-0581-0040-8616-2B1C2D38BA54}"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63684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13987-0581-0040-8616-2B1C2D38BA54}"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168621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13987-0581-0040-8616-2B1C2D38BA54}"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6986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13987-0581-0040-8616-2B1C2D38BA54}"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199287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13987-0581-0040-8616-2B1C2D38BA54}"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14771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13987-0581-0040-8616-2B1C2D38BA54}" type="datetimeFigureOut">
              <a:rPr lang="en-US" smtClean="0"/>
              <a:t>4/29/13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282871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13987-0581-0040-8616-2B1C2D38BA54}" type="datetimeFigureOut">
              <a:rPr lang="en-US" smtClean="0"/>
              <a:t>4/29/13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278362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13987-0581-0040-8616-2B1C2D38BA54}" type="datetimeFigureOut">
              <a:rPr lang="en-US" smtClean="0"/>
              <a:t>4/29/13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30262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13987-0581-0040-8616-2B1C2D38BA54}"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2323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13987-0581-0040-8616-2B1C2D38BA54}"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C8EC1-157D-274A-9781-C0EEC48C1604}" type="slidenum">
              <a:rPr lang="en-US" smtClean="0"/>
              <a:t>‹#›</a:t>
            </a:fld>
            <a:endParaRPr lang="en-US"/>
          </a:p>
        </p:txBody>
      </p:sp>
    </p:spTree>
    <p:extLst>
      <p:ext uri="{BB962C8B-B14F-4D97-AF65-F5344CB8AC3E}">
        <p14:creationId xmlns:p14="http://schemas.microsoft.com/office/powerpoint/2010/main" val="36873429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13987-0581-0040-8616-2B1C2D38BA54}" type="datetimeFigureOut">
              <a:rPr lang="en-US" smtClean="0"/>
              <a:t>4/29/13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C8EC1-157D-274A-9781-C0EEC48C1604}" type="slidenum">
              <a:rPr lang="en-US" smtClean="0"/>
              <a:t>‹#›</a:t>
            </a:fld>
            <a:endParaRPr lang="en-US"/>
          </a:p>
        </p:txBody>
      </p:sp>
    </p:spTree>
    <p:extLst>
      <p:ext uri="{BB962C8B-B14F-4D97-AF65-F5344CB8AC3E}">
        <p14:creationId xmlns:p14="http://schemas.microsoft.com/office/powerpoint/2010/main" val="4422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gif"/><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NRB.jpg"/>
          <p:cNvPicPr>
            <a:picLocks noChangeAspect="1"/>
          </p:cNvPicPr>
          <p:nvPr/>
        </p:nvPicPr>
        <p:blipFill rotWithShape="1">
          <a:blip r:embed="rId3" cstate="screen">
            <a:alphaModFix amt="16000"/>
            <a:extLst>
              <a:ext uri="{28A0092B-C50C-407E-A947-70E740481C1C}">
                <a14:useLocalDpi xmlns:a14="http://schemas.microsoft.com/office/drawing/2010/main"/>
              </a:ext>
            </a:extLst>
          </a:blip>
          <a:srcRect/>
          <a:stretch/>
        </p:blipFill>
        <p:spPr bwMode="auto">
          <a:xfrm>
            <a:off x="0" y="0"/>
            <a:ext cx="9158534" cy="5644652"/>
          </a:xfrm>
          <a:prstGeom prst="rect">
            <a:avLst/>
          </a:prstGeom>
          <a:noFill/>
          <a:ln w="9525">
            <a:noFill/>
            <a:miter lim="800000"/>
            <a:headEnd/>
            <a:tailEnd/>
          </a:ln>
        </p:spPr>
      </p:pic>
      <p:sp>
        <p:nvSpPr>
          <p:cNvPr id="15363" name="Rectangle 2"/>
          <p:cNvSpPr>
            <a:spLocks noGrp="1" noChangeArrowheads="1"/>
          </p:cNvSpPr>
          <p:nvPr>
            <p:ph type="title"/>
          </p:nvPr>
        </p:nvSpPr>
        <p:spPr>
          <a:xfrm>
            <a:off x="304800" y="601436"/>
            <a:ext cx="8534400" cy="1143000"/>
          </a:xfrm>
        </p:spPr>
        <p:txBody>
          <a:bodyPr>
            <a:noAutofit/>
          </a:bodyPr>
          <a:lstStyle/>
          <a:p>
            <a:pPr algn="l" eaLnBrk="1" hangingPunct="1"/>
            <a:r>
              <a:rPr lang="en-US" sz="4000" dirty="0" smtClean="0">
                <a:solidFill>
                  <a:srgbClr val="262626"/>
                </a:solidFill>
                <a:latin typeface="Arial"/>
                <a:ea typeface="Trebuchet MS" charset="0"/>
                <a:cs typeface="Arial"/>
              </a:rPr>
              <a:t>Crowdsourcing </a:t>
            </a:r>
            <a:r>
              <a:rPr lang="en-US" sz="4000" dirty="0" err="1" smtClean="0">
                <a:solidFill>
                  <a:srgbClr val="262626"/>
                </a:solidFill>
                <a:latin typeface="Arial"/>
                <a:ea typeface="Trebuchet MS" charset="0"/>
                <a:cs typeface="Arial"/>
              </a:rPr>
              <a:t>pharmacogenomic</a:t>
            </a:r>
            <a:r>
              <a:rPr lang="en-US" sz="4000" dirty="0" smtClean="0">
                <a:solidFill>
                  <a:srgbClr val="262626"/>
                </a:solidFill>
                <a:latin typeface="Arial"/>
                <a:ea typeface="Trebuchet MS" charset="0"/>
                <a:cs typeface="Arial"/>
              </a:rPr>
              <a:t> data analysis: </a:t>
            </a:r>
            <a:r>
              <a:rPr lang="en-US" sz="4000" i="1" dirty="0" smtClean="0">
                <a:solidFill>
                  <a:srgbClr val="262626"/>
                </a:solidFill>
                <a:latin typeface="Arial"/>
                <a:ea typeface="Trebuchet MS" charset="0"/>
                <a:cs typeface="Arial"/>
              </a:rPr>
              <a:t>PGRN-Sage RA Responder Challenge</a:t>
            </a:r>
            <a:endParaRPr lang="en-US" sz="4000" i="1" dirty="0" smtClean="0">
              <a:solidFill>
                <a:srgbClr val="262626"/>
              </a:solidFill>
              <a:latin typeface="Arial"/>
              <a:ea typeface="Trebuchet MS" charset="0"/>
              <a:cs typeface="Arial"/>
            </a:endParaRPr>
          </a:p>
        </p:txBody>
      </p:sp>
      <p:sp>
        <p:nvSpPr>
          <p:cNvPr id="15364" name="Line 3"/>
          <p:cNvSpPr>
            <a:spLocks noChangeShapeType="1"/>
          </p:cNvSpPr>
          <p:nvPr/>
        </p:nvSpPr>
        <p:spPr bwMode="auto">
          <a:xfrm>
            <a:off x="415925" y="2246736"/>
            <a:ext cx="8118475" cy="0"/>
          </a:xfrm>
          <a:prstGeom prst="line">
            <a:avLst/>
          </a:prstGeom>
          <a:noFill/>
          <a:ln w="19050">
            <a:solidFill>
              <a:srgbClr val="FF0000"/>
            </a:solidFill>
            <a:round/>
            <a:headEnd/>
            <a:tailEnd/>
          </a:ln>
        </p:spPr>
        <p:txBody>
          <a:bodyPr wrap="none" anchor="ctr">
            <a:prstTxWarp prst="textNoShape">
              <a:avLst/>
            </a:prstTxWarp>
          </a:bodyPr>
          <a:lstStyle/>
          <a:p>
            <a:endParaRPr lang="en-US"/>
          </a:p>
        </p:txBody>
      </p:sp>
      <p:sp>
        <p:nvSpPr>
          <p:cNvPr id="15365" name="Text Box 4"/>
          <p:cNvSpPr txBox="1">
            <a:spLocks noChangeArrowheads="1"/>
          </p:cNvSpPr>
          <p:nvPr/>
        </p:nvSpPr>
        <p:spPr bwMode="auto">
          <a:xfrm>
            <a:off x="4724400" y="3250049"/>
            <a:ext cx="4114800" cy="116955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2800" i="1" dirty="0" smtClean="0">
                <a:solidFill>
                  <a:srgbClr val="262626"/>
                </a:solidFill>
                <a:latin typeface="Arial"/>
                <a:cs typeface="Arial"/>
              </a:rPr>
              <a:t>PGRN Spring Meeting</a:t>
            </a:r>
            <a:endParaRPr lang="en-US" sz="2800" i="1" dirty="0" smtClean="0">
              <a:solidFill>
                <a:srgbClr val="262626"/>
              </a:solidFill>
              <a:latin typeface="Arial"/>
              <a:cs typeface="Arial"/>
            </a:endParaRPr>
          </a:p>
          <a:p>
            <a:pPr algn="ctr" eaLnBrk="0" hangingPunct="0">
              <a:spcBef>
                <a:spcPct val="50000"/>
              </a:spcBef>
            </a:pPr>
            <a:r>
              <a:rPr lang="en-US" sz="2800" i="1" dirty="0" smtClean="0">
                <a:solidFill>
                  <a:srgbClr val="262626"/>
                </a:solidFill>
                <a:latin typeface="Arial"/>
                <a:cs typeface="Arial"/>
              </a:rPr>
              <a:t>April 30, </a:t>
            </a:r>
            <a:r>
              <a:rPr lang="en-US" sz="2800" i="1" dirty="0" smtClean="0">
                <a:solidFill>
                  <a:srgbClr val="262626"/>
                </a:solidFill>
                <a:latin typeface="Arial"/>
                <a:cs typeface="Arial"/>
              </a:rPr>
              <a:t>2013</a:t>
            </a:r>
            <a:endParaRPr lang="en-US" sz="2800" i="1" dirty="0">
              <a:solidFill>
                <a:srgbClr val="262626"/>
              </a:solidFill>
              <a:latin typeface="Arial"/>
              <a:cs typeface="Arial"/>
            </a:endParaRPr>
          </a:p>
        </p:txBody>
      </p:sp>
      <p:pic>
        <p:nvPicPr>
          <p:cNvPr id="15366" name="Picture 10" descr="bwhLogo"/>
          <p:cNvPicPr>
            <a:picLocks noChangeAspect="1" noChangeArrowheads="1"/>
          </p:cNvPicPr>
          <p:nvPr/>
        </p:nvPicPr>
        <p:blipFill>
          <a:blip r:embed="rId4"/>
          <a:srcRect/>
          <a:stretch>
            <a:fillRect/>
          </a:stretch>
        </p:blipFill>
        <p:spPr bwMode="auto">
          <a:xfrm>
            <a:off x="304800" y="5943600"/>
            <a:ext cx="2830513" cy="685800"/>
          </a:xfrm>
          <a:prstGeom prst="rect">
            <a:avLst/>
          </a:prstGeom>
          <a:noFill/>
          <a:ln w="9525">
            <a:noFill/>
            <a:miter lim="800000"/>
            <a:headEnd/>
            <a:tailEnd/>
          </a:ln>
        </p:spPr>
      </p:pic>
      <p:pic>
        <p:nvPicPr>
          <p:cNvPr id="15367" name="Picture 11" descr="home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88113" y="5976938"/>
            <a:ext cx="2198687" cy="620712"/>
          </a:xfrm>
          <a:prstGeom prst="rect">
            <a:avLst/>
          </a:prstGeom>
          <a:noFill/>
          <a:ln w="9525">
            <a:noFill/>
            <a:miter lim="800000"/>
            <a:headEnd/>
            <a:tailEnd/>
          </a:ln>
        </p:spPr>
      </p:pic>
      <p:pic>
        <p:nvPicPr>
          <p:cNvPr id="15368" name="Picture 8" descr="images.jpeg"/>
          <p:cNvPicPr>
            <a:picLocks noChangeAspect="1"/>
          </p:cNvPicPr>
          <p:nvPr/>
        </p:nvPicPr>
        <p:blipFill>
          <a:blip r:embed="rId6"/>
          <a:srcRect/>
          <a:stretch>
            <a:fillRect/>
          </a:stretch>
        </p:blipFill>
        <p:spPr bwMode="auto">
          <a:xfrm>
            <a:off x="3408363" y="5867400"/>
            <a:ext cx="838200" cy="838200"/>
          </a:xfrm>
          <a:prstGeom prst="rect">
            <a:avLst/>
          </a:prstGeom>
          <a:noFill/>
          <a:ln w="9525">
            <a:noFill/>
            <a:miter lim="800000"/>
            <a:headEnd/>
            <a:tailEnd/>
          </a:ln>
        </p:spPr>
      </p:pic>
      <p:sp>
        <p:nvSpPr>
          <p:cNvPr id="15369" name="TextBox 9"/>
          <p:cNvSpPr txBox="1">
            <a:spLocks noChangeArrowheads="1"/>
          </p:cNvSpPr>
          <p:nvPr/>
        </p:nvSpPr>
        <p:spPr bwMode="auto">
          <a:xfrm>
            <a:off x="4246563" y="5994400"/>
            <a:ext cx="2078037" cy="584200"/>
          </a:xfrm>
          <a:prstGeom prst="rect">
            <a:avLst/>
          </a:prstGeom>
          <a:noFill/>
          <a:ln w="9525">
            <a:noFill/>
            <a:miter lim="800000"/>
            <a:headEnd/>
            <a:tailEnd/>
          </a:ln>
        </p:spPr>
        <p:txBody>
          <a:bodyPr wrap="none">
            <a:prstTxWarp prst="textNoShape">
              <a:avLst/>
            </a:prstTxWarp>
            <a:spAutoFit/>
          </a:bodyPr>
          <a:lstStyle/>
          <a:p>
            <a:pPr eaLnBrk="0" hangingPunct="0"/>
            <a:r>
              <a:rPr lang="en-US" sz="1600">
                <a:solidFill>
                  <a:srgbClr val="595959"/>
                </a:solidFill>
                <a:latin typeface="Baskerville" charset="0"/>
                <a:ea typeface="Baskerville" charset="0"/>
                <a:cs typeface="Baskerville" charset="0"/>
              </a:rPr>
              <a:t>HARVARD</a:t>
            </a:r>
          </a:p>
          <a:p>
            <a:pPr eaLnBrk="0" hangingPunct="0"/>
            <a:r>
              <a:rPr lang="en-US" sz="1600">
                <a:solidFill>
                  <a:srgbClr val="595959"/>
                </a:solidFill>
                <a:latin typeface="Baskerville" charset="0"/>
                <a:ea typeface="Baskerville" charset="0"/>
                <a:cs typeface="Baskerville" charset="0"/>
              </a:rPr>
              <a:t>MEDICAL SCHOOL</a:t>
            </a:r>
          </a:p>
        </p:txBody>
      </p:sp>
      <p:pic>
        <p:nvPicPr>
          <p:cNvPr id="10" name="Picture 9" descr="plengegen.jpg"/>
          <p:cNvPicPr>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1003896" y="2544840"/>
            <a:ext cx="3239929" cy="2956077"/>
          </a:xfrm>
          <a:prstGeom prst="rect">
            <a:avLst/>
          </a:prstGeom>
          <a:ln>
            <a:solidFill>
              <a:srgbClr val="4F81BD"/>
            </a:solidFill>
          </a:ln>
        </p:spPr>
      </p:pic>
    </p:spTree>
    <p:extLst>
      <p:ext uri="{BB962C8B-B14F-4D97-AF65-F5344CB8AC3E}">
        <p14:creationId xmlns:p14="http://schemas.microsoft.com/office/powerpoint/2010/main" val="20933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514600"/>
            <a:ext cx="7772400" cy="1143000"/>
          </a:xfrm>
        </p:spPr>
        <p:txBody>
          <a:bodyPr>
            <a:noAutofit/>
          </a:bodyPr>
          <a:lstStyle/>
          <a:p>
            <a:r>
              <a:rPr lang="en-US" sz="5400" dirty="0" smtClean="0">
                <a:solidFill>
                  <a:srgbClr val="0000FF"/>
                </a:solidFill>
                <a:latin typeface="Arial"/>
                <a:cs typeface="Arial"/>
              </a:rPr>
              <a:t>How can we effectively use crowdsourcing for </a:t>
            </a:r>
            <a:r>
              <a:rPr lang="en-US" sz="5400" dirty="0" err="1" smtClean="0">
                <a:solidFill>
                  <a:srgbClr val="0000FF"/>
                </a:solidFill>
                <a:latin typeface="Arial"/>
                <a:cs typeface="Arial"/>
              </a:rPr>
              <a:t>PGx</a:t>
            </a:r>
            <a:r>
              <a:rPr lang="en-US" sz="5400" dirty="0" smtClean="0">
                <a:solidFill>
                  <a:srgbClr val="0000FF"/>
                </a:solidFill>
                <a:latin typeface="Arial"/>
                <a:cs typeface="Arial"/>
              </a:rPr>
              <a:t> traits?</a:t>
            </a:r>
            <a:endParaRPr lang="en-US" sz="5400" dirty="0">
              <a:solidFill>
                <a:srgbClr val="0000FF"/>
              </a:solidFill>
              <a:latin typeface="Arial"/>
              <a:cs typeface="Arial"/>
            </a:endParaRPr>
          </a:p>
        </p:txBody>
      </p:sp>
    </p:spTree>
    <p:extLst>
      <p:ext uri="{BB962C8B-B14F-4D97-AF65-F5344CB8AC3E}">
        <p14:creationId xmlns:p14="http://schemas.microsoft.com/office/powerpoint/2010/main" val="919468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6" name="Content Placeholder 6"/>
          <p:cNvSpPr>
            <a:spLocks noGrp="1"/>
          </p:cNvSpPr>
          <p:nvPr>
            <p:ph idx="1"/>
          </p:nvPr>
        </p:nvSpPr>
        <p:spPr>
          <a:xfrm>
            <a:off x="685800" y="1472787"/>
            <a:ext cx="8001000" cy="5038143"/>
          </a:xfrm>
        </p:spPr>
        <p:txBody>
          <a:bodyPr>
            <a:normAutofit fontScale="92500" lnSpcReduction="10000"/>
          </a:bodyPr>
          <a:lstStyle/>
          <a:p>
            <a:r>
              <a:rPr lang="en-US" dirty="0" smtClean="0">
                <a:solidFill>
                  <a:srgbClr val="000000"/>
                </a:solidFill>
                <a:latin typeface="Arial"/>
                <a:cs typeface="Arial"/>
              </a:rPr>
              <a:t>Define a discrete biological questions</a:t>
            </a:r>
            <a:endParaRPr lang="en-US" dirty="0">
              <a:solidFill>
                <a:srgbClr val="000000"/>
              </a:solidFill>
              <a:latin typeface="Arial"/>
              <a:cs typeface="Arial"/>
            </a:endParaRPr>
          </a:p>
          <a:p>
            <a:pPr lvl="1"/>
            <a:r>
              <a:rPr lang="en-US" i="1" dirty="0" smtClean="0">
                <a:solidFill>
                  <a:srgbClr val="000000"/>
                </a:solidFill>
                <a:latin typeface="Arial"/>
                <a:cs typeface="Arial"/>
              </a:rPr>
              <a:t>Polygenic predictor of response to anti-TNF therapy in rheumatoid arthritis</a:t>
            </a:r>
            <a:endParaRPr lang="en-US" i="1" dirty="0">
              <a:solidFill>
                <a:srgbClr val="000000"/>
              </a:solidFill>
              <a:latin typeface="Arial"/>
              <a:cs typeface="Arial"/>
            </a:endParaRPr>
          </a:p>
          <a:p>
            <a:r>
              <a:rPr lang="en-US" dirty="0" smtClean="0">
                <a:solidFill>
                  <a:srgbClr val="000000"/>
                </a:solidFill>
                <a:latin typeface="Arial"/>
                <a:cs typeface="Arial"/>
              </a:rPr>
              <a:t>Assemble unique datasets</a:t>
            </a:r>
          </a:p>
          <a:p>
            <a:pPr lvl="1"/>
            <a:r>
              <a:rPr lang="en-US" i="1" dirty="0" smtClean="0">
                <a:solidFill>
                  <a:srgbClr val="000000"/>
                </a:solidFill>
                <a:latin typeface="Arial"/>
                <a:cs typeface="Arial"/>
              </a:rPr>
              <a:t>Discovery GWAS (n=2,700 RA patients)</a:t>
            </a:r>
          </a:p>
          <a:p>
            <a:pPr lvl="1"/>
            <a:r>
              <a:rPr lang="en-US" i="1" dirty="0" smtClean="0">
                <a:solidFill>
                  <a:srgbClr val="000000"/>
                </a:solidFill>
                <a:latin typeface="Arial"/>
                <a:cs typeface="Arial"/>
              </a:rPr>
              <a:t>Validation GWAS (n=1,100 RA patients)***</a:t>
            </a:r>
          </a:p>
          <a:p>
            <a:pPr lvl="1"/>
            <a:r>
              <a:rPr lang="en-US" i="1" dirty="0" smtClean="0">
                <a:solidFill>
                  <a:srgbClr val="000000"/>
                </a:solidFill>
                <a:latin typeface="Arial"/>
                <a:cs typeface="Arial"/>
              </a:rPr>
              <a:t>Additional genomic data (RNA-</a:t>
            </a:r>
            <a:r>
              <a:rPr lang="en-US" i="1" dirty="0" err="1" smtClean="0">
                <a:solidFill>
                  <a:srgbClr val="000000"/>
                </a:solidFill>
                <a:latin typeface="Arial"/>
                <a:cs typeface="Arial"/>
              </a:rPr>
              <a:t>seq</a:t>
            </a:r>
            <a:r>
              <a:rPr lang="en-US" i="1" dirty="0" smtClean="0">
                <a:solidFill>
                  <a:srgbClr val="000000"/>
                </a:solidFill>
                <a:latin typeface="Arial"/>
                <a:cs typeface="Arial"/>
              </a:rPr>
              <a:t>, </a:t>
            </a:r>
            <a:r>
              <a:rPr lang="en-US" i="1" dirty="0" err="1" smtClean="0">
                <a:solidFill>
                  <a:srgbClr val="000000"/>
                </a:solidFill>
                <a:latin typeface="Arial"/>
                <a:cs typeface="Arial"/>
              </a:rPr>
              <a:t>etc</a:t>
            </a:r>
            <a:r>
              <a:rPr lang="en-US" i="1" dirty="0" smtClean="0">
                <a:solidFill>
                  <a:srgbClr val="000000"/>
                </a:solidFill>
                <a:latin typeface="Arial"/>
                <a:cs typeface="Arial"/>
              </a:rPr>
              <a:t>)</a:t>
            </a:r>
            <a:endParaRPr lang="en-US" i="1" dirty="0">
              <a:solidFill>
                <a:srgbClr val="000000"/>
              </a:solidFill>
              <a:latin typeface="Arial"/>
              <a:cs typeface="Arial"/>
            </a:endParaRPr>
          </a:p>
          <a:p>
            <a:r>
              <a:rPr lang="en-US" dirty="0" smtClean="0">
                <a:solidFill>
                  <a:srgbClr val="000000"/>
                </a:solidFill>
                <a:latin typeface="Arial"/>
                <a:cs typeface="Arial"/>
              </a:rPr>
              <a:t>Partner with group to host Challenge</a:t>
            </a:r>
          </a:p>
          <a:p>
            <a:pPr lvl="1"/>
            <a:r>
              <a:rPr lang="en-US" i="1" dirty="0" smtClean="0">
                <a:solidFill>
                  <a:srgbClr val="000000"/>
                </a:solidFill>
                <a:latin typeface="Arial"/>
                <a:cs typeface="Arial"/>
              </a:rPr>
              <a:t>Sage-DREAM</a:t>
            </a:r>
          </a:p>
          <a:p>
            <a:r>
              <a:rPr lang="en-US" dirty="0" smtClean="0">
                <a:solidFill>
                  <a:srgbClr val="000000"/>
                </a:solidFill>
                <a:latin typeface="Arial"/>
                <a:cs typeface="Arial"/>
              </a:rPr>
              <a:t>Assemble teams to compete</a:t>
            </a:r>
          </a:p>
          <a:p>
            <a:pPr lvl="1"/>
            <a:r>
              <a:rPr lang="en-US" i="1" dirty="0" smtClean="0">
                <a:solidFill>
                  <a:srgbClr val="000000"/>
                </a:solidFill>
                <a:latin typeface="Arial"/>
                <a:cs typeface="Arial"/>
              </a:rPr>
              <a:t>Any group with IRB approval!</a:t>
            </a:r>
            <a:endParaRPr lang="en-US" i="1" dirty="0">
              <a:solidFill>
                <a:srgbClr val="000000"/>
              </a:solidFill>
              <a:latin typeface="Arial"/>
              <a:cs typeface="Arial"/>
            </a:endParaRPr>
          </a:p>
          <a:p>
            <a:endParaRPr lang="en-US" dirty="0" smtClean="0">
              <a:solidFill>
                <a:srgbClr val="000000"/>
              </a:solidFill>
              <a:latin typeface="Arial"/>
              <a:ea typeface="Trebuchet MS" charset="0"/>
              <a:cs typeface="Arial"/>
            </a:endParaRPr>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2" name="TextBox 1"/>
          <p:cNvSpPr txBox="1"/>
          <p:nvPr/>
        </p:nvSpPr>
        <p:spPr>
          <a:xfrm>
            <a:off x="6575779" y="6134260"/>
            <a:ext cx="2464601" cy="646331"/>
          </a:xfrm>
          <a:prstGeom prst="rect">
            <a:avLst/>
          </a:prstGeom>
          <a:noFill/>
        </p:spPr>
        <p:txBody>
          <a:bodyPr wrap="square" rtlCol="0">
            <a:spAutoFit/>
          </a:bodyPr>
          <a:lstStyle/>
          <a:p>
            <a:r>
              <a:rPr lang="en-US" dirty="0" smtClean="0">
                <a:latin typeface="Arial"/>
                <a:cs typeface="Arial"/>
              </a:rPr>
              <a:t>*** RIKEN application pending</a:t>
            </a:r>
            <a:endParaRPr lang="en-US" dirty="0">
              <a:latin typeface="Arial"/>
              <a:cs typeface="Arial"/>
            </a:endParaRPr>
          </a:p>
        </p:txBody>
      </p:sp>
    </p:spTree>
    <p:extLst>
      <p:ext uri="{BB962C8B-B14F-4D97-AF65-F5344CB8AC3E}">
        <p14:creationId xmlns:p14="http://schemas.microsoft.com/office/powerpoint/2010/main" val="337015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8" name="TextBox 7"/>
          <p:cNvSpPr txBox="1"/>
          <p:nvPr/>
        </p:nvSpPr>
        <p:spPr>
          <a:xfrm>
            <a:off x="2591065" y="1446980"/>
            <a:ext cx="1954118" cy="369332"/>
          </a:xfrm>
          <a:prstGeom prst="rect">
            <a:avLst/>
          </a:prstGeom>
          <a:noFill/>
        </p:spPr>
        <p:txBody>
          <a:bodyPr wrap="none" rtlCol="0">
            <a:spAutoFit/>
          </a:bodyPr>
          <a:lstStyle/>
          <a:p>
            <a:r>
              <a:rPr lang="en-US" u="sng" dirty="0" smtClean="0"/>
              <a:t>Discovery (phase I)</a:t>
            </a:r>
            <a:endParaRPr lang="en-US" u="sng" dirty="0"/>
          </a:p>
        </p:txBody>
      </p:sp>
      <p:sp>
        <p:nvSpPr>
          <p:cNvPr id="10" name="Snip Single Corner Rectangle 9"/>
          <p:cNvSpPr/>
          <p:nvPr/>
        </p:nvSpPr>
        <p:spPr>
          <a:xfrm>
            <a:off x="941764" y="1952075"/>
            <a:ext cx="1807180"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(n≈2,700 patients)</a:t>
            </a:r>
          </a:p>
        </p:txBody>
      </p:sp>
      <p:sp>
        <p:nvSpPr>
          <p:cNvPr id="11" name="Snip Single Corner Rectangle 10"/>
          <p:cNvSpPr/>
          <p:nvPr/>
        </p:nvSpPr>
        <p:spPr>
          <a:xfrm>
            <a:off x="1259271" y="3260537"/>
            <a:ext cx="1642071"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Genomic data</a:t>
            </a:r>
          </a:p>
          <a:p>
            <a:pPr algn="ctr"/>
            <a:r>
              <a:rPr lang="en-US" sz="1400" dirty="0" smtClean="0">
                <a:solidFill>
                  <a:schemeClr val="tx1">
                    <a:lumMod val="75000"/>
                    <a:lumOff val="25000"/>
                  </a:schemeClr>
                </a:solidFill>
              </a:rPr>
              <a:t>(e.g., expression profiling)</a:t>
            </a:r>
          </a:p>
        </p:txBody>
      </p:sp>
      <p:cxnSp>
        <p:nvCxnSpPr>
          <p:cNvPr id="12" name="Curved Connector 11"/>
          <p:cNvCxnSpPr>
            <a:stCxn id="10" idx="0"/>
          </p:cNvCxnSpPr>
          <p:nvPr/>
        </p:nvCxnSpPr>
        <p:spPr>
          <a:xfrm>
            <a:off x="2748944" y="2403915"/>
            <a:ext cx="602778" cy="720502"/>
          </a:xfrm>
          <a:prstGeom prst="curved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814071" y="3075216"/>
            <a:ext cx="667534" cy="435769"/>
          </a:xfrm>
          <a:custGeom>
            <a:avLst/>
            <a:gdLst>
              <a:gd name="connsiteX0" fmla="*/ 0 w 667534"/>
              <a:gd name="connsiteY0" fmla="*/ 248520 h 435769"/>
              <a:gd name="connsiteX1" fmla="*/ 170954 w 667534"/>
              <a:gd name="connsiteY1" fmla="*/ 61270 h 435769"/>
              <a:gd name="connsiteX2" fmla="*/ 415174 w 667534"/>
              <a:gd name="connsiteY2" fmla="*/ 4282 h 435769"/>
              <a:gd name="connsiteX3" fmla="*/ 586127 w 667534"/>
              <a:gd name="connsiteY3" fmla="*/ 158966 h 435769"/>
              <a:gd name="connsiteX4" fmla="*/ 667534 w 667534"/>
              <a:gd name="connsiteY4" fmla="*/ 435769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4" h="435769">
                <a:moveTo>
                  <a:pt x="0" y="248520"/>
                </a:moveTo>
                <a:cubicBezTo>
                  <a:pt x="50879" y="175248"/>
                  <a:pt x="101758" y="101976"/>
                  <a:pt x="170954" y="61270"/>
                </a:cubicBezTo>
                <a:cubicBezTo>
                  <a:pt x="240150" y="20564"/>
                  <a:pt x="345978" y="-12001"/>
                  <a:pt x="415174" y="4282"/>
                </a:cubicBezTo>
                <a:cubicBezTo>
                  <a:pt x="484370" y="20565"/>
                  <a:pt x="544067" y="87051"/>
                  <a:pt x="586127" y="158966"/>
                </a:cubicBezTo>
                <a:cubicBezTo>
                  <a:pt x="628187" y="230880"/>
                  <a:pt x="667534" y="435769"/>
                  <a:pt x="667534" y="435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421390" y="2209424"/>
            <a:ext cx="3692538" cy="830997"/>
          </a:xfrm>
          <a:prstGeom prst="rect">
            <a:avLst/>
          </a:prstGeom>
          <a:noFill/>
        </p:spPr>
        <p:txBody>
          <a:bodyPr wrap="square" rtlCol="0">
            <a:spAutoFit/>
          </a:bodyPr>
          <a:lstStyle/>
          <a:p>
            <a:r>
              <a:rPr lang="en-US" sz="2400" dirty="0" smtClean="0"/>
              <a:t>Polygenic SNP</a:t>
            </a:r>
          </a:p>
          <a:p>
            <a:r>
              <a:rPr lang="en-US" sz="2400" dirty="0" smtClean="0"/>
              <a:t>predictor of response</a:t>
            </a:r>
            <a:endParaRPr lang="en-US" sz="2400" dirty="0"/>
          </a:p>
        </p:txBody>
      </p:sp>
      <p:sp>
        <p:nvSpPr>
          <p:cNvPr id="40" name="Title 1"/>
          <p:cNvSpPr txBox="1">
            <a:spLocks/>
          </p:cNvSpPr>
          <p:nvPr/>
        </p:nvSpPr>
        <p:spPr>
          <a:xfrm>
            <a:off x="3211815" y="4085827"/>
            <a:ext cx="513347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latin typeface="Arial"/>
                <a:cs typeface="Arial"/>
              </a:rPr>
              <a:t>What is the best SNP-based genetic model to predict response to anti-TNF therapy in RA?</a:t>
            </a:r>
            <a:endParaRPr lang="en-US" sz="3200" dirty="0">
              <a:solidFill>
                <a:srgbClr val="0000FF"/>
              </a:solidFill>
              <a:latin typeface="Arial"/>
              <a:cs typeface="Arial"/>
            </a:endParaRPr>
          </a:p>
        </p:txBody>
      </p:sp>
      <p:sp>
        <p:nvSpPr>
          <p:cNvPr id="41" name="TextBox 40"/>
          <p:cNvSpPr txBox="1"/>
          <p:nvPr/>
        </p:nvSpPr>
        <p:spPr>
          <a:xfrm>
            <a:off x="337935" y="5228827"/>
            <a:ext cx="3083455" cy="1477328"/>
          </a:xfrm>
          <a:prstGeom prst="rect">
            <a:avLst/>
          </a:prstGeom>
          <a:noFill/>
        </p:spPr>
        <p:txBody>
          <a:bodyPr wrap="square" rtlCol="0">
            <a:spAutoFit/>
          </a:bodyPr>
          <a:lstStyle/>
          <a:p>
            <a:r>
              <a:rPr lang="en-US" u="sng" dirty="0" smtClean="0">
                <a:latin typeface="Arial"/>
                <a:cs typeface="Arial"/>
              </a:rPr>
              <a:t>Polygenic modeling project</a:t>
            </a:r>
          </a:p>
          <a:p>
            <a:r>
              <a:rPr lang="en-US" dirty="0" smtClean="0">
                <a:latin typeface="Arial"/>
                <a:cs typeface="Arial"/>
              </a:rPr>
              <a:t>Eli Stahl</a:t>
            </a:r>
          </a:p>
          <a:p>
            <a:r>
              <a:rPr lang="en-US" dirty="0" smtClean="0">
                <a:latin typeface="Arial"/>
                <a:cs typeface="Arial"/>
              </a:rPr>
              <a:t>Sarah Pendergrass</a:t>
            </a:r>
          </a:p>
          <a:p>
            <a:r>
              <a:rPr lang="en-US" dirty="0" smtClean="0">
                <a:latin typeface="Arial"/>
                <a:cs typeface="Arial"/>
              </a:rPr>
              <a:t>Marylyn Ritchie</a:t>
            </a:r>
          </a:p>
          <a:p>
            <a:r>
              <a:rPr lang="en-US" dirty="0" smtClean="0">
                <a:latin typeface="Arial"/>
                <a:cs typeface="Arial"/>
              </a:rPr>
              <a:t>Jing Cui</a:t>
            </a:r>
            <a:endParaRPr lang="en-US" dirty="0">
              <a:latin typeface="Arial"/>
              <a:cs typeface="Arial"/>
            </a:endParaRPr>
          </a:p>
        </p:txBody>
      </p:sp>
    </p:spTree>
    <p:extLst>
      <p:ext uri="{BB962C8B-B14F-4D97-AF65-F5344CB8AC3E}">
        <p14:creationId xmlns:p14="http://schemas.microsoft.com/office/powerpoint/2010/main" val="136076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8" name="TextBox 7"/>
          <p:cNvSpPr txBox="1"/>
          <p:nvPr/>
        </p:nvSpPr>
        <p:spPr>
          <a:xfrm>
            <a:off x="2591065" y="1446980"/>
            <a:ext cx="1954118" cy="369332"/>
          </a:xfrm>
          <a:prstGeom prst="rect">
            <a:avLst/>
          </a:prstGeom>
          <a:noFill/>
        </p:spPr>
        <p:txBody>
          <a:bodyPr wrap="none" rtlCol="0">
            <a:spAutoFit/>
          </a:bodyPr>
          <a:lstStyle/>
          <a:p>
            <a:r>
              <a:rPr lang="en-US" u="sng" dirty="0" smtClean="0"/>
              <a:t>Discovery (phase I)</a:t>
            </a:r>
            <a:endParaRPr lang="en-US" u="sng" dirty="0"/>
          </a:p>
        </p:txBody>
      </p:sp>
      <p:sp>
        <p:nvSpPr>
          <p:cNvPr id="10" name="Snip Single Corner Rectangle 9"/>
          <p:cNvSpPr/>
          <p:nvPr/>
        </p:nvSpPr>
        <p:spPr>
          <a:xfrm>
            <a:off x="941764" y="1952075"/>
            <a:ext cx="1807180"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(n≈2,700 patients)</a:t>
            </a:r>
          </a:p>
        </p:txBody>
      </p:sp>
      <p:sp>
        <p:nvSpPr>
          <p:cNvPr id="11" name="Snip Single Corner Rectangle 10"/>
          <p:cNvSpPr/>
          <p:nvPr/>
        </p:nvSpPr>
        <p:spPr>
          <a:xfrm>
            <a:off x="1259271" y="3260537"/>
            <a:ext cx="1642071"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Genomic data</a:t>
            </a:r>
          </a:p>
          <a:p>
            <a:pPr algn="ctr"/>
            <a:r>
              <a:rPr lang="en-US" sz="1400" dirty="0" smtClean="0">
                <a:solidFill>
                  <a:schemeClr val="tx1">
                    <a:lumMod val="75000"/>
                    <a:lumOff val="25000"/>
                  </a:schemeClr>
                </a:solidFill>
              </a:rPr>
              <a:t>(e.g., expression profiling)</a:t>
            </a:r>
          </a:p>
        </p:txBody>
      </p:sp>
      <p:cxnSp>
        <p:nvCxnSpPr>
          <p:cNvPr id="12" name="Curved Connector 11"/>
          <p:cNvCxnSpPr>
            <a:stCxn id="10" idx="0"/>
          </p:cNvCxnSpPr>
          <p:nvPr/>
        </p:nvCxnSpPr>
        <p:spPr>
          <a:xfrm>
            <a:off x="2748944" y="2403915"/>
            <a:ext cx="602778" cy="720502"/>
          </a:xfrm>
          <a:prstGeom prst="curved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814071" y="3075216"/>
            <a:ext cx="667534" cy="435769"/>
          </a:xfrm>
          <a:custGeom>
            <a:avLst/>
            <a:gdLst>
              <a:gd name="connsiteX0" fmla="*/ 0 w 667534"/>
              <a:gd name="connsiteY0" fmla="*/ 248520 h 435769"/>
              <a:gd name="connsiteX1" fmla="*/ 170954 w 667534"/>
              <a:gd name="connsiteY1" fmla="*/ 61270 h 435769"/>
              <a:gd name="connsiteX2" fmla="*/ 415174 w 667534"/>
              <a:gd name="connsiteY2" fmla="*/ 4282 h 435769"/>
              <a:gd name="connsiteX3" fmla="*/ 586127 w 667534"/>
              <a:gd name="connsiteY3" fmla="*/ 158966 h 435769"/>
              <a:gd name="connsiteX4" fmla="*/ 667534 w 667534"/>
              <a:gd name="connsiteY4" fmla="*/ 435769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4" h="435769">
                <a:moveTo>
                  <a:pt x="0" y="248520"/>
                </a:moveTo>
                <a:cubicBezTo>
                  <a:pt x="50879" y="175248"/>
                  <a:pt x="101758" y="101976"/>
                  <a:pt x="170954" y="61270"/>
                </a:cubicBezTo>
                <a:cubicBezTo>
                  <a:pt x="240150" y="20564"/>
                  <a:pt x="345978" y="-12001"/>
                  <a:pt x="415174" y="4282"/>
                </a:cubicBezTo>
                <a:cubicBezTo>
                  <a:pt x="484370" y="20565"/>
                  <a:pt x="544067" y="87051"/>
                  <a:pt x="586127" y="158966"/>
                </a:cubicBezTo>
                <a:cubicBezTo>
                  <a:pt x="628187" y="230880"/>
                  <a:pt x="667534" y="435769"/>
                  <a:pt x="667534" y="435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421390" y="2209424"/>
            <a:ext cx="3692538" cy="830997"/>
          </a:xfrm>
          <a:prstGeom prst="rect">
            <a:avLst/>
          </a:prstGeom>
          <a:noFill/>
        </p:spPr>
        <p:txBody>
          <a:bodyPr wrap="square" rtlCol="0">
            <a:spAutoFit/>
          </a:bodyPr>
          <a:lstStyle/>
          <a:p>
            <a:r>
              <a:rPr lang="en-US" sz="2400" dirty="0" smtClean="0"/>
              <a:t>Polygenic SNP</a:t>
            </a:r>
          </a:p>
          <a:p>
            <a:r>
              <a:rPr lang="en-US" sz="2400" dirty="0" smtClean="0"/>
              <a:t>predictor of response</a:t>
            </a:r>
            <a:endParaRPr lang="en-US" sz="2400" dirty="0"/>
          </a:p>
        </p:txBody>
      </p:sp>
      <p:sp>
        <p:nvSpPr>
          <p:cNvPr id="15" name="TextBox 14"/>
          <p:cNvSpPr txBox="1"/>
          <p:nvPr/>
        </p:nvSpPr>
        <p:spPr>
          <a:xfrm>
            <a:off x="129149" y="6318926"/>
            <a:ext cx="7264616" cy="369332"/>
          </a:xfrm>
          <a:prstGeom prst="rect">
            <a:avLst/>
          </a:prstGeom>
          <a:noFill/>
        </p:spPr>
        <p:txBody>
          <a:bodyPr wrap="square" rtlCol="0">
            <a:spAutoFit/>
          </a:bodyPr>
          <a:lstStyle/>
          <a:p>
            <a:r>
              <a:rPr lang="en-US" dirty="0" smtClean="0">
                <a:latin typeface="Arial"/>
                <a:cs typeface="Arial"/>
              </a:rPr>
              <a:t>*** An outcome of the PGRN polygenic modeling network-wide project</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3137210" y="3260536"/>
            <a:ext cx="5746647" cy="2927537"/>
          </a:xfrm>
          <a:prstGeom prst="rect">
            <a:avLst/>
          </a:prstGeom>
        </p:spPr>
      </p:pic>
    </p:spTree>
    <p:extLst>
      <p:ext uri="{BB962C8B-B14F-4D97-AF65-F5344CB8AC3E}">
        <p14:creationId xmlns:p14="http://schemas.microsoft.com/office/powerpoint/2010/main" val="236544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8" name="TextBox 7"/>
          <p:cNvSpPr txBox="1"/>
          <p:nvPr/>
        </p:nvSpPr>
        <p:spPr>
          <a:xfrm>
            <a:off x="2591065" y="1446980"/>
            <a:ext cx="1954118" cy="369332"/>
          </a:xfrm>
          <a:prstGeom prst="rect">
            <a:avLst/>
          </a:prstGeom>
          <a:noFill/>
        </p:spPr>
        <p:txBody>
          <a:bodyPr wrap="none" rtlCol="0">
            <a:spAutoFit/>
          </a:bodyPr>
          <a:lstStyle/>
          <a:p>
            <a:r>
              <a:rPr lang="en-US" u="sng" dirty="0" smtClean="0"/>
              <a:t>Discovery (phase I)</a:t>
            </a:r>
            <a:endParaRPr lang="en-US" u="sng" dirty="0"/>
          </a:p>
        </p:txBody>
      </p:sp>
      <p:sp>
        <p:nvSpPr>
          <p:cNvPr id="10" name="Snip Single Corner Rectangle 9"/>
          <p:cNvSpPr/>
          <p:nvPr/>
        </p:nvSpPr>
        <p:spPr>
          <a:xfrm>
            <a:off x="941764" y="1952075"/>
            <a:ext cx="1807180"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(n≈2,700 patients)</a:t>
            </a:r>
          </a:p>
        </p:txBody>
      </p:sp>
      <p:sp>
        <p:nvSpPr>
          <p:cNvPr id="11" name="Snip Single Corner Rectangle 10"/>
          <p:cNvSpPr/>
          <p:nvPr/>
        </p:nvSpPr>
        <p:spPr>
          <a:xfrm>
            <a:off x="1259271" y="3260537"/>
            <a:ext cx="1642071"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Genomic data</a:t>
            </a:r>
          </a:p>
          <a:p>
            <a:pPr algn="ctr"/>
            <a:r>
              <a:rPr lang="en-US" sz="1400" dirty="0" smtClean="0">
                <a:solidFill>
                  <a:schemeClr val="tx1">
                    <a:lumMod val="75000"/>
                    <a:lumOff val="25000"/>
                  </a:schemeClr>
                </a:solidFill>
              </a:rPr>
              <a:t>(e.g., expression profiling)</a:t>
            </a:r>
          </a:p>
        </p:txBody>
      </p:sp>
      <p:cxnSp>
        <p:nvCxnSpPr>
          <p:cNvPr id="12" name="Curved Connector 11"/>
          <p:cNvCxnSpPr>
            <a:stCxn id="10" idx="0"/>
          </p:cNvCxnSpPr>
          <p:nvPr/>
        </p:nvCxnSpPr>
        <p:spPr>
          <a:xfrm>
            <a:off x="2748944" y="2403915"/>
            <a:ext cx="602778" cy="720502"/>
          </a:xfrm>
          <a:prstGeom prst="curved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814071" y="3075216"/>
            <a:ext cx="667534" cy="435769"/>
          </a:xfrm>
          <a:custGeom>
            <a:avLst/>
            <a:gdLst>
              <a:gd name="connsiteX0" fmla="*/ 0 w 667534"/>
              <a:gd name="connsiteY0" fmla="*/ 248520 h 435769"/>
              <a:gd name="connsiteX1" fmla="*/ 170954 w 667534"/>
              <a:gd name="connsiteY1" fmla="*/ 61270 h 435769"/>
              <a:gd name="connsiteX2" fmla="*/ 415174 w 667534"/>
              <a:gd name="connsiteY2" fmla="*/ 4282 h 435769"/>
              <a:gd name="connsiteX3" fmla="*/ 586127 w 667534"/>
              <a:gd name="connsiteY3" fmla="*/ 158966 h 435769"/>
              <a:gd name="connsiteX4" fmla="*/ 667534 w 667534"/>
              <a:gd name="connsiteY4" fmla="*/ 435769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4" h="435769">
                <a:moveTo>
                  <a:pt x="0" y="248520"/>
                </a:moveTo>
                <a:cubicBezTo>
                  <a:pt x="50879" y="175248"/>
                  <a:pt x="101758" y="101976"/>
                  <a:pt x="170954" y="61270"/>
                </a:cubicBezTo>
                <a:cubicBezTo>
                  <a:pt x="240150" y="20564"/>
                  <a:pt x="345978" y="-12001"/>
                  <a:pt x="415174" y="4282"/>
                </a:cubicBezTo>
                <a:cubicBezTo>
                  <a:pt x="484370" y="20565"/>
                  <a:pt x="544067" y="87051"/>
                  <a:pt x="586127" y="158966"/>
                </a:cubicBezTo>
                <a:cubicBezTo>
                  <a:pt x="628187" y="230880"/>
                  <a:pt x="667534" y="435769"/>
                  <a:pt x="667534" y="435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001672" y="2209424"/>
            <a:ext cx="1278436" cy="646331"/>
          </a:xfrm>
          <a:prstGeom prst="rect">
            <a:avLst/>
          </a:prstGeom>
          <a:noFill/>
        </p:spPr>
        <p:txBody>
          <a:bodyPr wrap="square" rtlCol="0">
            <a:spAutoFit/>
          </a:bodyPr>
          <a:lstStyle/>
          <a:p>
            <a:pPr algn="r"/>
            <a:r>
              <a:rPr lang="en-US" sz="1200" dirty="0" smtClean="0"/>
              <a:t>Polygenic SNP</a:t>
            </a:r>
          </a:p>
          <a:p>
            <a:pPr algn="r"/>
            <a:r>
              <a:rPr lang="en-US" sz="1200" dirty="0" smtClean="0"/>
              <a:t>predictor of response</a:t>
            </a:r>
            <a:endParaRPr lang="en-US" sz="1200" dirty="0"/>
          </a:p>
        </p:txBody>
      </p:sp>
      <p:sp>
        <p:nvSpPr>
          <p:cNvPr id="15" name="TextBox 14"/>
          <p:cNvSpPr txBox="1"/>
          <p:nvPr/>
        </p:nvSpPr>
        <p:spPr>
          <a:xfrm>
            <a:off x="3424618" y="3073192"/>
            <a:ext cx="1015272" cy="276999"/>
          </a:xfrm>
          <a:prstGeom prst="rect">
            <a:avLst/>
          </a:prstGeom>
          <a:noFill/>
        </p:spPr>
        <p:txBody>
          <a:bodyPr wrap="none" rtlCol="0">
            <a:spAutoFit/>
          </a:bodyPr>
          <a:lstStyle/>
          <a:p>
            <a:r>
              <a:rPr lang="en-US" sz="1200" dirty="0" smtClean="0"/>
              <a:t>Refine model</a:t>
            </a:r>
            <a:endParaRPr lang="en-US" sz="1200" dirty="0"/>
          </a:p>
        </p:txBody>
      </p:sp>
      <p:sp>
        <p:nvSpPr>
          <p:cNvPr id="16" name="Donut 15"/>
          <p:cNvSpPr/>
          <p:nvPr/>
        </p:nvSpPr>
        <p:spPr>
          <a:xfrm>
            <a:off x="3229417" y="3401416"/>
            <a:ext cx="1725468" cy="1827857"/>
          </a:xfrm>
          <a:prstGeom prst="donut">
            <a:avLst>
              <a:gd name="adj" fmla="val 4700"/>
            </a:avLst>
          </a:prstGeom>
          <a:ln w="19050" cap="flat" cmpd="sng">
            <a:prstDash val="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rot="6467114">
            <a:off x="4170359" y="3320581"/>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8" name="TextBox 17"/>
          <p:cNvSpPr txBox="1"/>
          <p:nvPr/>
        </p:nvSpPr>
        <p:spPr>
          <a:xfrm>
            <a:off x="3294735" y="3616841"/>
            <a:ext cx="1603163" cy="646331"/>
          </a:xfrm>
          <a:prstGeom prst="rect">
            <a:avLst/>
          </a:prstGeom>
          <a:noFill/>
        </p:spPr>
        <p:txBody>
          <a:bodyPr wrap="square" rtlCol="0">
            <a:spAutoFit/>
          </a:bodyPr>
          <a:lstStyle/>
          <a:p>
            <a:pPr algn="ctr"/>
            <a:r>
              <a:rPr lang="en-US" dirty="0" smtClean="0"/>
              <a:t>Open Collaboration</a:t>
            </a:r>
            <a:endParaRPr lang="en-US" dirty="0"/>
          </a:p>
        </p:txBody>
      </p:sp>
      <p:grpSp>
        <p:nvGrpSpPr>
          <p:cNvPr id="19" name="Group 18"/>
          <p:cNvGrpSpPr/>
          <p:nvPr/>
        </p:nvGrpSpPr>
        <p:grpSpPr>
          <a:xfrm>
            <a:off x="2364046" y="4456743"/>
            <a:ext cx="1275252" cy="902744"/>
            <a:chOff x="1465322" y="4246067"/>
            <a:chExt cx="1275252" cy="902744"/>
          </a:xfrm>
        </p:grpSpPr>
        <p:sp>
          <p:nvSpPr>
            <p:cNvPr id="20" name="Rounded Rectangle 19"/>
            <p:cNvSpPr/>
            <p:nvPr/>
          </p:nvSpPr>
          <p:spPr>
            <a:xfrm>
              <a:off x="1465322" y="4246067"/>
              <a:ext cx="1275252" cy="902744"/>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solidFill>
                    <a:srgbClr val="404040"/>
                  </a:solidFill>
                </a:rPr>
                <a:t>Peer insights</a:t>
              </a:r>
            </a:p>
            <a:p>
              <a:r>
                <a:rPr lang="en-US" sz="1200" dirty="0" smtClean="0">
                  <a:solidFill>
                    <a:srgbClr val="404040"/>
                  </a:solidFill>
                </a:rPr>
                <a:t>1)</a:t>
              </a:r>
            </a:p>
            <a:p>
              <a:r>
                <a:rPr lang="en-US" sz="1200" dirty="0" smtClean="0">
                  <a:solidFill>
                    <a:srgbClr val="404040"/>
                  </a:solidFill>
                </a:rPr>
                <a:t>2) </a:t>
              </a:r>
            </a:p>
            <a:p>
              <a:pPr algn="ctr"/>
              <a:r>
                <a:rPr lang="en-US" sz="1200" dirty="0" smtClean="0">
                  <a:solidFill>
                    <a:srgbClr val="404040"/>
                  </a:solidFill>
                </a:rPr>
                <a:t>etc.</a:t>
              </a:r>
            </a:p>
            <a:p>
              <a:pPr algn="ctr"/>
              <a:endParaRPr lang="en-US" sz="1200" dirty="0">
                <a:solidFill>
                  <a:srgbClr val="404040"/>
                </a:solidFill>
              </a:endParaRPr>
            </a:p>
          </p:txBody>
        </p:sp>
        <p:cxnSp>
          <p:nvCxnSpPr>
            <p:cNvPr id="21" name="Straight Connector 20"/>
            <p:cNvCxnSpPr/>
            <p:nvPr/>
          </p:nvCxnSpPr>
          <p:spPr>
            <a:xfrm flipV="1">
              <a:off x="1815371" y="4624239"/>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815371" y="4809203"/>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grpSp>
      <p:sp>
        <p:nvSpPr>
          <p:cNvPr id="23" name="Isosceles Triangle 22"/>
          <p:cNvSpPr/>
          <p:nvPr/>
        </p:nvSpPr>
        <p:spPr>
          <a:xfrm rot="6104197" flipH="1" flipV="1">
            <a:off x="3832702" y="4991663"/>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3" name="Cube 32"/>
          <p:cNvSpPr/>
          <p:nvPr/>
        </p:nvSpPr>
        <p:spPr>
          <a:xfrm>
            <a:off x="3884356" y="4356927"/>
            <a:ext cx="1428873" cy="49451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4112143" y="4440635"/>
            <a:ext cx="937689" cy="369332"/>
          </a:xfrm>
          <a:prstGeom prst="rect">
            <a:avLst/>
          </a:prstGeom>
        </p:spPr>
        <p:txBody>
          <a:bodyPr wrap="none">
            <a:spAutoFit/>
          </a:bodyPr>
          <a:lstStyle/>
          <a:p>
            <a:pPr algn="ctr"/>
            <a:r>
              <a:rPr lang="en-US" dirty="0">
                <a:solidFill>
                  <a:schemeClr val="bg1"/>
                </a:solidFill>
              </a:rPr>
              <a:t>synapse</a:t>
            </a:r>
          </a:p>
        </p:txBody>
      </p:sp>
      <p:cxnSp>
        <p:nvCxnSpPr>
          <p:cNvPr id="39" name="Straight Arrow Connector 38"/>
          <p:cNvCxnSpPr/>
          <p:nvPr/>
        </p:nvCxnSpPr>
        <p:spPr>
          <a:xfrm flipV="1">
            <a:off x="3506028" y="4695993"/>
            <a:ext cx="610546" cy="105508"/>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40" name="Title 1"/>
          <p:cNvSpPr txBox="1">
            <a:spLocks/>
          </p:cNvSpPr>
          <p:nvPr/>
        </p:nvSpPr>
        <p:spPr>
          <a:xfrm>
            <a:off x="5645234" y="4085827"/>
            <a:ext cx="313684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latin typeface="Arial"/>
                <a:cs typeface="Arial"/>
              </a:rPr>
              <a:t>Build models as a community, sharing insights in real-time</a:t>
            </a:r>
            <a:endParaRPr lang="en-US" sz="3200" dirty="0">
              <a:solidFill>
                <a:srgbClr val="0000FF"/>
              </a:solidFill>
              <a:latin typeface="Arial"/>
              <a:cs typeface="Arial"/>
            </a:endParaRPr>
          </a:p>
        </p:txBody>
      </p:sp>
      <p:sp>
        <p:nvSpPr>
          <p:cNvPr id="41" name="TextBox 40"/>
          <p:cNvSpPr txBox="1"/>
          <p:nvPr/>
        </p:nvSpPr>
        <p:spPr>
          <a:xfrm>
            <a:off x="337935" y="5487115"/>
            <a:ext cx="3083455" cy="1200329"/>
          </a:xfrm>
          <a:prstGeom prst="rect">
            <a:avLst/>
          </a:prstGeom>
          <a:noFill/>
        </p:spPr>
        <p:txBody>
          <a:bodyPr wrap="square" rtlCol="0">
            <a:spAutoFit/>
          </a:bodyPr>
          <a:lstStyle/>
          <a:p>
            <a:r>
              <a:rPr lang="en-US" u="sng" dirty="0" smtClean="0">
                <a:latin typeface="Arial"/>
                <a:cs typeface="Arial"/>
              </a:rPr>
              <a:t>Sage Bionetworks</a:t>
            </a:r>
          </a:p>
          <a:p>
            <a:r>
              <a:rPr lang="en-US" dirty="0" smtClean="0">
                <a:latin typeface="Arial"/>
                <a:cs typeface="Arial"/>
              </a:rPr>
              <a:t>Lara </a:t>
            </a:r>
            <a:r>
              <a:rPr lang="en-US" dirty="0" err="1" smtClean="0">
                <a:latin typeface="Arial"/>
                <a:cs typeface="Arial"/>
              </a:rPr>
              <a:t>Mangravite</a:t>
            </a:r>
            <a:endParaRPr lang="en-US" dirty="0" smtClean="0">
              <a:latin typeface="Arial"/>
              <a:cs typeface="Arial"/>
            </a:endParaRPr>
          </a:p>
          <a:p>
            <a:r>
              <a:rPr lang="en-US" dirty="0" smtClean="0">
                <a:latin typeface="Arial"/>
                <a:cs typeface="Arial"/>
              </a:rPr>
              <a:t>Jonathan Derry</a:t>
            </a:r>
          </a:p>
          <a:p>
            <a:r>
              <a:rPr lang="en-US" dirty="0" smtClean="0">
                <a:latin typeface="Arial"/>
                <a:cs typeface="Arial"/>
              </a:rPr>
              <a:t>Stephen Friend</a:t>
            </a:r>
            <a:endParaRPr lang="en-US" dirty="0">
              <a:latin typeface="Arial"/>
              <a:cs typeface="Arial"/>
            </a:endParaRPr>
          </a:p>
        </p:txBody>
      </p:sp>
    </p:spTree>
    <p:extLst>
      <p:ext uri="{BB962C8B-B14F-4D97-AF65-F5344CB8AC3E}">
        <p14:creationId xmlns:p14="http://schemas.microsoft.com/office/powerpoint/2010/main" val="23529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8" name="TextBox 7"/>
          <p:cNvSpPr txBox="1"/>
          <p:nvPr/>
        </p:nvSpPr>
        <p:spPr>
          <a:xfrm>
            <a:off x="2591065" y="1446980"/>
            <a:ext cx="1954118" cy="369332"/>
          </a:xfrm>
          <a:prstGeom prst="rect">
            <a:avLst/>
          </a:prstGeom>
          <a:noFill/>
        </p:spPr>
        <p:txBody>
          <a:bodyPr wrap="none" rtlCol="0">
            <a:spAutoFit/>
          </a:bodyPr>
          <a:lstStyle/>
          <a:p>
            <a:r>
              <a:rPr lang="en-US" u="sng" dirty="0" smtClean="0"/>
              <a:t>Discovery (phase I)</a:t>
            </a:r>
            <a:endParaRPr lang="en-US" u="sng" dirty="0"/>
          </a:p>
        </p:txBody>
      </p:sp>
      <p:sp>
        <p:nvSpPr>
          <p:cNvPr id="9" name="TextBox 8"/>
          <p:cNvSpPr txBox="1"/>
          <p:nvPr/>
        </p:nvSpPr>
        <p:spPr>
          <a:xfrm>
            <a:off x="5566953" y="1927358"/>
            <a:ext cx="2054544" cy="369332"/>
          </a:xfrm>
          <a:prstGeom prst="rect">
            <a:avLst/>
          </a:prstGeom>
          <a:noFill/>
        </p:spPr>
        <p:txBody>
          <a:bodyPr wrap="none" rtlCol="0">
            <a:spAutoFit/>
          </a:bodyPr>
          <a:lstStyle/>
          <a:p>
            <a:r>
              <a:rPr lang="en-US" u="sng" dirty="0" smtClean="0"/>
              <a:t>Validation (phase II)</a:t>
            </a:r>
            <a:endParaRPr lang="en-US" u="sng" dirty="0"/>
          </a:p>
        </p:txBody>
      </p:sp>
      <p:sp>
        <p:nvSpPr>
          <p:cNvPr id="10" name="Snip Single Corner Rectangle 9"/>
          <p:cNvSpPr/>
          <p:nvPr/>
        </p:nvSpPr>
        <p:spPr>
          <a:xfrm>
            <a:off x="941764" y="1952075"/>
            <a:ext cx="1807180"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(n≈2,700 patients)</a:t>
            </a:r>
          </a:p>
        </p:txBody>
      </p:sp>
      <p:sp>
        <p:nvSpPr>
          <p:cNvPr id="11" name="Snip Single Corner Rectangle 10"/>
          <p:cNvSpPr/>
          <p:nvPr/>
        </p:nvSpPr>
        <p:spPr>
          <a:xfrm>
            <a:off x="1259271" y="3260537"/>
            <a:ext cx="1642071"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Genomic data</a:t>
            </a:r>
          </a:p>
          <a:p>
            <a:pPr algn="ctr"/>
            <a:r>
              <a:rPr lang="en-US" sz="1400" dirty="0" smtClean="0">
                <a:solidFill>
                  <a:schemeClr val="tx1">
                    <a:lumMod val="75000"/>
                    <a:lumOff val="25000"/>
                  </a:schemeClr>
                </a:solidFill>
              </a:rPr>
              <a:t>(e.g., expression profiling)</a:t>
            </a:r>
          </a:p>
        </p:txBody>
      </p:sp>
      <p:cxnSp>
        <p:nvCxnSpPr>
          <p:cNvPr id="12" name="Curved Connector 11"/>
          <p:cNvCxnSpPr>
            <a:stCxn id="10" idx="0"/>
          </p:cNvCxnSpPr>
          <p:nvPr/>
        </p:nvCxnSpPr>
        <p:spPr>
          <a:xfrm>
            <a:off x="2748944" y="2403915"/>
            <a:ext cx="602778" cy="720502"/>
          </a:xfrm>
          <a:prstGeom prst="curved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814071" y="3075216"/>
            <a:ext cx="667534" cy="435769"/>
          </a:xfrm>
          <a:custGeom>
            <a:avLst/>
            <a:gdLst>
              <a:gd name="connsiteX0" fmla="*/ 0 w 667534"/>
              <a:gd name="connsiteY0" fmla="*/ 248520 h 435769"/>
              <a:gd name="connsiteX1" fmla="*/ 170954 w 667534"/>
              <a:gd name="connsiteY1" fmla="*/ 61270 h 435769"/>
              <a:gd name="connsiteX2" fmla="*/ 415174 w 667534"/>
              <a:gd name="connsiteY2" fmla="*/ 4282 h 435769"/>
              <a:gd name="connsiteX3" fmla="*/ 586127 w 667534"/>
              <a:gd name="connsiteY3" fmla="*/ 158966 h 435769"/>
              <a:gd name="connsiteX4" fmla="*/ 667534 w 667534"/>
              <a:gd name="connsiteY4" fmla="*/ 435769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4" h="435769">
                <a:moveTo>
                  <a:pt x="0" y="248520"/>
                </a:moveTo>
                <a:cubicBezTo>
                  <a:pt x="50879" y="175248"/>
                  <a:pt x="101758" y="101976"/>
                  <a:pt x="170954" y="61270"/>
                </a:cubicBezTo>
                <a:cubicBezTo>
                  <a:pt x="240150" y="20564"/>
                  <a:pt x="345978" y="-12001"/>
                  <a:pt x="415174" y="4282"/>
                </a:cubicBezTo>
                <a:cubicBezTo>
                  <a:pt x="484370" y="20565"/>
                  <a:pt x="544067" y="87051"/>
                  <a:pt x="586127" y="158966"/>
                </a:cubicBezTo>
                <a:cubicBezTo>
                  <a:pt x="628187" y="230880"/>
                  <a:pt x="667534" y="435769"/>
                  <a:pt x="667534" y="435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001672" y="2209424"/>
            <a:ext cx="1278436" cy="646331"/>
          </a:xfrm>
          <a:prstGeom prst="rect">
            <a:avLst/>
          </a:prstGeom>
          <a:noFill/>
        </p:spPr>
        <p:txBody>
          <a:bodyPr wrap="square" rtlCol="0">
            <a:spAutoFit/>
          </a:bodyPr>
          <a:lstStyle/>
          <a:p>
            <a:pPr algn="r"/>
            <a:r>
              <a:rPr lang="en-US" sz="1200" dirty="0" smtClean="0"/>
              <a:t>Polygenic SNP</a:t>
            </a:r>
          </a:p>
          <a:p>
            <a:pPr algn="r"/>
            <a:r>
              <a:rPr lang="en-US" sz="1200" dirty="0" smtClean="0"/>
              <a:t>predictor of response</a:t>
            </a:r>
            <a:endParaRPr lang="en-US" sz="1200" dirty="0"/>
          </a:p>
        </p:txBody>
      </p:sp>
      <p:sp>
        <p:nvSpPr>
          <p:cNvPr id="15" name="TextBox 14"/>
          <p:cNvSpPr txBox="1"/>
          <p:nvPr/>
        </p:nvSpPr>
        <p:spPr>
          <a:xfrm>
            <a:off x="3424618" y="3073192"/>
            <a:ext cx="1015272" cy="276999"/>
          </a:xfrm>
          <a:prstGeom prst="rect">
            <a:avLst/>
          </a:prstGeom>
          <a:noFill/>
        </p:spPr>
        <p:txBody>
          <a:bodyPr wrap="none" rtlCol="0">
            <a:spAutoFit/>
          </a:bodyPr>
          <a:lstStyle/>
          <a:p>
            <a:r>
              <a:rPr lang="en-US" sz="1200" dirty="0" smtClean="0"/>
              <a:t>Refine model</a:t>
            </a:r>
            <a:endParaRPr lang="en-US" sz="1200" dirty="0"/>
          </a:p>
        </p:txBody>
      </p:sp>
      <p:sp>
        <p:nvSpPr>
          <p:cNvPr id="16" name="Donut 15"/>
          <p:cNvSpPr/>
          <p:nvPr/>
        </p:nvSpPr>
        <p:spPr>
          <a:xfrm>
            <a:off x="3229417" y="3401416"/>
            <a:ext cx="1725468" cy="1827857"/>
          </a:xfrm>
          <a:prstGeom prst="donut">
            <a:avLst>
              <a:gd name="adj" fmla="val 4700"/>
            </a:avLst>
          </a:prstGeom>
          <a:ln w="19050" cap="flat" cmpd="sng">
            <a:prstDash val="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rot="6467114">
            <a:off x="4170359" y="3320581"/>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8" name="TextBox 17"/>
          <p:cNvSpPr txBox="1"/>
          <p:nvPr/>
        </p:nvSpPr>
        <p:spPr>
          <a:xfrm>
            <a:off x="3294735" y="3616841"/>
            <a:ext cx="1603163" cy="646331"/>
          </a:xfrm>
          <a:prstGeom prst="rect">
            <a:avLst/>
          </a:prstGeom>
          <a:noFill/>
        </p:spPr>
        <p:txBody>
          <a:bodyPr wrap="square" rtlCol="0">
            <a:spAutoFit/>
          </a:bodyPr>
          <a:lstStyle/>
          <a:p>
            <a:pPr algn="ctr"/>
            <a:r>
              <a:rPr lang="en-US" dirty="0" smtClean="0"/>
              <a:t>Open Collaboration</a:t>
            </a:r>
            <a:endParaRPr lang="en-US" dirty="0"/>
          </a:p>
        </p:txBody>
      </p:sp>
      <p:grpSp>
        <p:nvGrpSpPr>
          <p:cNvPr id="19" name="Group 18"/>
          <p:cNvGrpSpPr/>
          <p:nvPr/>
        </p:nvGrpSpPr>
        <p:grpSpPr>
          <a:xfrm>
            <a:off x="2364046" y="4456743"/>
            <a:ext cx="1275252" cy="902744"/>
            <a:chOff x="1465322" y="4246067"/>
            <a:chExt cx="1275252" cy="902744"/>
          </a:xfrm>
        </p:grpSpPr>
        <p:sp>
          <p:nvSpPr>
            <p:cNvPr id="20" name="Rounded Rectangle 19"/>
            <p:cNvSpPr/>
            <p:nvPr/>
          </p:nvSpPr>
          <p:spPr>
            <a:xfrm>
              <a:off x="1465322" y="4246067"/>
              <a:ext cx="1275252" cy="902744"/>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solidFill>
                    <a:srgbClr val="404040"/>
                  </a:solidFill>
                </a:rPr>
                <a:t>Peer insights</a:t>
              </a:r>
            </a:p>
            <a:p>
              <a:r>
                <a:rPr lang="en-US" sz="1200" dirty="0" smtClean="0">
                  <a:solidFill>
                    <a:srgbClr val="404040"/>
                  </a:solidFill>
                </a:rPr>
                <a:t>1)</a:t>
              </a:r>
            </a:p>
            <a:p>
              <a:r>
                <a:rPr lang="en-US" sz="1200" dirty="0" smtClean="0">
                  <a:solidFill>
                    <a:srgbClr val="404040"/>
                  </a:solidFill>
                </a:rPr>
                <a:t>2) </a:t>
              </a:r>
            </a:p>
            <a:p>
              <a:pPr algn="ctr"/>
              <a:r>
                <a:rPr lang="en-US" sz="1200" dirty="0" smtClean="0">
                  <a:solidFill>
                    <a:srgbClr val="404040"/>
                  </a:solidFill>
                </a:rPr>
                <a:t>etc.</a:t>
              </a:r>
            </a:p>
            <a:p>
              <a:pPr algn="ctr"/>
              <a:endParaRPr lang="en-US" sz="1200" dirty="0">
                <a:solidFill>
                  <a:srgbClr val="404040"/>
                </a:solidFill>
              </a:endParaRPr>
            </a:p>
          </p:txBody>
        </p:sp>
        <p:cxnSp>
          <p:nvCxnSpPr>
            <p:cNvPr id="21" name="Straight Connector 20"/>
            <p:cNvCxnSpPr/>
            <p:nvPr/>
          </p:nvCxnSpPr>
          <p:spPr>
            <a:xfrm flipV="1">
              <a:off x="1815371" y="4624239"/>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815371" y="4809203"/>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grpSp>
      <p:sp>
        <p:nvSpPr>
          <p:cNvPr id="23" name="Isosceles Triangle 22"/>
          <p:cNvSpPr/>
          <p:nvPr/>
        </p:nvSpPr>
        <p:spPr>
          <a:xfrm rot="6104197" flipH="1" flipV="1">
            <a:off x="3832702" y="4991663"/>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6" name="Right Arrow 25"/>
          <p:cNvSpPr/>
          <p:nvPr/>
        </p:nvSpPr>
        <p:spPr>
          <a:xfrm>
            <a:off x="4510645" y="3059936"/>
            <a:ext cx="1093696" cy="30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389959" y="2475602"/>
            <a:ext cx="1335069" cy="646331"/>
          </a:xfrm>
          <a:prstGeom prst="rect">
            <a:avLst/>
          </a:prstGeom>
          <a:noFill/>
        </p:spPr>
        <p:txBody>
          <a:bodyPr wrap="square" rtlCol="0">
            <a:spAutoFit/>
          </a:bodyPr>
          <a:lstStyle/>
          <a:p>
            <a:pPr algn="ctr"/>
            <a:r>
              <a:rPr lang="en-US" i="1" dirty="0" smtClean="0"/>
              <a:t>Submit models</a:t>
            </a:r>
            <a:endParaRPr lang="en-US" i="1" dirty="0"/>
          </a:p>
        </p:txBody>
      </p:sp>
      <p:sp>
        <p:nvSpPr>
          <p:cNvPr id="28" name="Snip Single Corner Rectangle 27"/>
          <p:cNvSpPr/>
          <p:nvPr/>
        </p:nvSpPr>
        <p:spPr>
          <a:xfrm>
            <a:off x="5731315" y="2759851"/>
            <a:ext cx="1890182"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(n≈1,100 patients)</a:t>
            </a:r>
          </a:p>
        </p:txBody>
      </p:sp>
      <p:sp>
        <p:nvSpPr>
          <p:cNvPr id="29" name="TextBox 28"/>
          <p:cNvSpPr txBox="1"/>
          <p:nvPr/>
        </p:nvSpPr>
        <p:spPr>
          <a:xfrm>
            <a:off x="6763835" y="3781428"/>
            <a:ext cx="1008689" cy="646331"/>
          </a:xfrm>
          <a:prstGeom prst="rect">
            <a:avLst/>
          </a:prstGeom>
          <a:noFill/>
        </p:spPr>
        <p:txBody>
          <a:bodyPr wrap="square" rtlCol="0">
            <a:spAutoFit/>
          </a:bodyPr>
          <a:lstStyle/>
          <a:p>
            <a:pPr algn="ctr"/>
            <a:r>
              <a:rPr lang="en-US" i="1" dirty="0" smtClean="0"/>
              <a:t>Score models</a:t>
            </a:r>
            <a:endParaRPr lang="en-US" i="1" dirty="0"/>
          </a:p>
        </p:txBody>
      </p:sp>
      <p:sp>
        <p:nvSpPr>
          <p:cNvPr id="30" name="Right Arrow 29"/>
          <p:cNvSpPr/>
          <p:nvPr/>
        </p:nvSpPr>
        <p:spPr>
          <a:xfrm rot="5400000">
            <a:off x="6290954" y="4001716"/>
            <a:ext cx="606543" cy="30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p:nvSpPr>
        <p:spPr>
          <a:xfrm>
            <a:off x="3884356" y="4356927"/>
            <a:ext cx="1428873" cy="49451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4112143" y="4440635"/>
            <a:ext cx="937689" cy="369332"/>
          </a:xfrm>
          <a:prstGeom prst="rect">
            <a:avLst/>
          </a:prstGeom>
        </p:spPr>
        <p:txBody>
          <a:bodyPr wrap="none">
            <a:spAutoFit/>
          </a:bodyPr>
          <a:lstStyle/>
          <a:p>
            <a:pPr algn="ctr"/>
            <a:r>
              <a:rPr lang="en-US" dirty="0">
                <a:solidFill>
                  <a:schemeClr val="bg1"/>
                </a:solidFill>
              </a:rPr>
              <a:t>synapse</a:t>
            </a:r>
          </a:p>
        </p:txBody>
      </p:sp>
      <p:cxnSp>
        <p:nvCxnSpPr>
          <p:cNvPr id="39" name="Straight Arrow Connector 38"/>
          <p:cNvCxnSpPr/>
          <p:nvPr/>
        </p:nvCxnSpPr>
        <p:spPr>
          <a:xfrm flipV="1">
            <a:off x="3506028" y="4695993"/>
            <a:ext cx="610546" cy="105508"/>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40" name="Title 1"/>
          <p:cNvSpPr txBox="1">
            <a:spLocks/>
          </p:cNvSpPr>
          <p:nvPr/>
        </p:nvSpPr>
        <p:spPr>
          <a:xfrm>
            <a:off x="4810791" y="5271761"/>
            <a:ext cx="422466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latin typeface="Arial"/>
                <a:cs typeface="Arial"/>
              </a:rPr>
              <a:t>Test models in an independent dataset (CORRONA)</a:t>
            </a:r>
            <a:endParaRPr lang="en-US" sz="3200" dirty="0">
              <a:solidFill>
                <a:srgbClr val="0000FF"/>
              </a:solidFill>
              <a:latin typeface="Arial"/>
              <a:cs typeface="Arial"/>
            </a:endParaRPr>
          </a:p>
        </p:txBody>
      </p:sp>
      <p:sp>
        <p:nvSpPr>
          <p:cNvPr id="41" name="TextBox 40"/>
          <p:cNvSpPr txBox="1"/>
          <p:nvPr/>
        </p:nvSpPr>
        <p:spPr>
          <a:xfrm>
            <a:off x="337935" y="5487115"/>
            <a:ext cx="3083455" cy="1200329"/>
          </a:xfrm>
          <a:prstGeom prst="rect">
            <a:avLst/>
          </a:prstGeom>
          <a:noFill/>
        </p:spPr>
        <p:txBody>
          <a:bodyPr wrap="square" rtlCol="0">
            <a:spAutoFit/>
          </a:bodyPr>
          <a:lstStyle/>
          <a:p>
            <a:r>
              <a:rPr lang="en-US" u="sng" dirty="0" smtClean="0">
                <a:latin typeface="Arial"/>
                <a:cs typeface="Arial"/>
              </a:rPr>
              <a:t>CORRONA</a:t>
            </a:r>
          </a:p>
          <a:p>
            <a:r>
              <a:rPr lang="en-US" dirty="0" smtClean="0">
                <a:latin typeface="Arial"/>
                <a:cs typeface="Arial"/>
              </a:rPr>
              <a:t>Jeff Greenberg</a:t>
            </a:r>
          </a:p>
          <a:p>
            <a:r>
              <a:rPr lang="en-US" dirty="0" err="1" smtClean="0">
                <a:latin typeface="Arial"/>
                <a:cs typeface="Arial"/>
              </a:rPr>
              <a:t>Dimitrios</a:t>
            </a:r>
            <a:r>
              <a:rPr lang="en-US" dirty="0" smtClean="0">
                <a:latin typeface="Arial"/>
                <a:cs typeface="Arial"/>
              </a:rPr>
              <a:t> Pappas</a:t>
            </a:r>
          </a:p>
          <a:p>
            <a:r>
              <a:rPr lang="en-US" dirty="0" smtClean="0">
                <a:latin typeface="Arial"/>
                <a:cs typeface="Arial"/>
              </a:rPr>
              <a:t>Joel Kremer</a:t>
            </a:r>
            <a:endParaRPr lang="en-US" dirty="0">
              <a:latin typeface="Arial"/>
              <a:cs typeface="Arial"/>
            </a:endParaRPr>
          </a:p>
        </p:txBody>
      </p:sp>
    </p:spTree>
    <p:extLst>
      <p:ext uri="{BB962C8B-B14F-4D97-AF65-F5344CB8AC3E}">
        <p14:creationId xmlns:p14="http://schemas.microsoft.com/office/powerpoint/2010/main" val="372932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RA Responder Challenge</a:t>
            </a:r>
            <a:endParaRPr lang="en-US" dirty="0" smtClean="0">
              <a:latin typeface="Arial"/>
              <a:cs typeface="Arial"/>
            </a:endParaRPr>
          </a:p>
        </p:txBody>
      </p:sp>
      <p:sp>
        <p:nvSpPr>
          <p:cNvPr id="8" name="TextBox 7"/>
          <p:cNvSpPr txBox="1"/>
          <p:nvPr/>
        </p:nvSpPr>
        <p:spPr>
          <a:xfrm>
            <a:off x="2591065" y="1446980"/>
            <a:ext cx="1954118" cy="369332"/>
          </a:xfrm>
          <a:prstGeom prst="rect">
            <a:avLst/>
          </a:prstGeom>
          <a:noFill/>
        </p:spPr>
        <p:txBody>
          <a:bodyPr wrap="none" rtlCol="0">
            <a:spAutoFit/>
          </a:bodyPr>
          <a:lstStyle/>
          <a:p>
            <a:r>
              <a:rPr lang="en-US" u="sng" dirty="0" smtClean="0"/>
              <a:t>Discovery (phase I)</a:t>
            </a:r>
            <a:endParaRPr lang="en-US" u="sng" dirty="0"/>
          </a:p>
        </p:txBody>
      </p:sp>
      <p:sp>
        <p:nvSpPr>
          <p:cNvPr id="9" name="TextBox 8"/>
          <p:cNvSpPr txBox="1"/>
          <p:nvPr/>
        </p:nvSpPr>
        <p:spPr>
          <a:xfrm>
            <a:off x="5566953" y="1927358"/>
            <a:ext cx="2054544" cy="369332"/>
          </a:xfrm>
          <a:prstGeom prst="rect">
            <a:avLst/>
          </a:prstGeom>
          <a:noFill/>
        </p:spPr>
        <p:txBody>
          <a:bodyPr wrap="none" rtlCol="0">
            <a:spAutoFit/>
          </a:bodyPr>
          <a:lstStyle/>
          <a:p>
            <a:r>
              <a:rPr lang="en-US" u="sng" dirty="0" smtClean="0"/>
              <a:t>Validation (phase II)</a:t>
            </a:r>
            <a:endParaRPr lang="en-US" u="sng" dirty="0"/>
          </a:p>
        </p:txBody>
      </p:sp>
      <p:sp>
        <p:nvSpPr>
          <p:cNvPr id="10" name="Snip Single Corner Rectangle 9"/>
          <p:cNvSpPr/>
          <p:nvPr/>
        </p:nvSpPr>
        <p:spPr>
          <a:xfrm>
            <a:off x="941764" y="1952075"/>
            <a:ext cx="1807180"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(n≈2,700 patients)</a:t>
            </a:r>
          </a:p>
        </p:txBody>
      </p:sp>
      <p:sp>
        <p:nvSpPr>
          <p:cNvPr id="11" name="Snip Single Corner Rectangle 10"/>
          <p:cNvSpPr/>
          <p:nvPr/>
        </p:nvSpPr>
        <p:spPr>
          <a:xfrm>
            <a:off x="1259271" y="3260537"/>
            <a:ext cx="1642071"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Genomic data</a:t>
            </a:r>
          </a:p>
          <a:p>
            <a:pPr algn="ctr"/>
            <a:r>
              <a:rPr lang="en-US" sz="1400" dirty="0" smtClean="0">
                <a:solidFill>
                  <a:schemeClr val="tx1">
                    <a:lumMod val="75000"/>
                    <a:lumOff val="25000"/>
                  </a:schemeClr>
                </a:solidFill>
              </a:rPr>
              <a:t>(e.g., expression profiling)</a:t>
            </a:r>
          </a:p>
        </p:txBody>
      </p:sp>
      <p:cxnSp>
        <p:nvCxnSpPr>
          <p:cNvPr id="12" name="Curved Connector 11"/>
          <p:cNvCxnSpPr>
            <a:stCxn id="10" idx="0"/>
          </p:cNvCxnSpPr>
          <p:nvPr/>
        </p:nvCxnSpPr>
        <p:spPr>
          <a:xfrm>
            <a:off x="2748944" y="2403915"/>
            <a:ext cx="602778" cy="720502"/>
          </a:xfrm>
          <a:prstGeom prst="curved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2814071" y="3075216"/>
            <a:ext cx="667534" cy="435769"/>
          </a:xfrm>
          <a:custGeom>
            <a:avLst/>
            <a:gdLst>
              <a:gd name="connsiteX0" fmla="*/ 0 w 667534"/>
              <a:gd name="connsiteY0" fmla="*/ 248520 h 435769"/>
              <a:gd name="connsiteX1" fmla="*/ 170954 w 667534"/>
              <a:gd name="connsiteY1" fmla="*/ 61270 h 435769"/>
              <a:gd name="connsiteX2" fmla="*/ 415174 w 667534"/>
              <a:gd name="connsiteY2" fmla="*/ 4282 h 435769"/>
              <a:gd name="connsiteX3" fmla="*/ 586127 w 667534"/>
              <a:gd name="connsiteY3" fmla="*/ 158966 h 435769"/>
              <a:gd name="connsiteX4" fmla="*/ 667534 w 667534"/>
              <a:gd name="connsiteY4" fmla="*/ 435769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4" h="435769">
                <a:moveTo>
                  <a:pt x="0" y="248520"/>
                </a:moveTo>
                <a:cubicBezTo>
                  <a:pt x="50879" y="175248"/>
                  <a:pt x="101758" y="101976"/>
                  <a:pt x="170954" y="61270"/>
                </a:cubicBezTo>
                <a:cubicBezTo>
                  <a:pt x="240150" y="20564"/>
                  <a:pt x="345978" y="-12001"/>
                  <a:pt x="415174" y="4282"/>
                </a:cubicBezTo>
                <a:cubicBezTo>
                  <a:pt x="484370" y="20565"/>
                  <a:pt x="544067" y="87051"/>
                  <a:pt x="586127" y="158966"/>
                </a:cubicBezTo>
                <a:cubicBezTo>
                  <a:pt x="628187" y="230880"/>
                  <a:pt x="667534" y="435769"/>
                  <a:pt x="667534" y="435769"/>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001672" y="2209424"/>
            <a:ext cx="1278436" cy="646331"/>
          </a:xfrm>
          <a:prstGeom prst="rect">
            <a:avLst/>
          </a:prstGeom>
          <a:noFill/>
        </p:spPr>
        <p:txBody>
          <a:bodyPr wrap="square" rtlCol="0">
            <a:spAutoFit/>
          </a:bodyPr>
          <a:lstStyle/>
          <a:p>
            <a:pPr algn="r"/>
            <a:r>
              <a:rPr lang="en-US" sz="1200" dirty="0" smtClean="0"/>
              <a:t>Polygenic SNP</a:t>
            </a:r>
          </a:p>
          <a:p>
            <a:pPr algn="r"/>
            <a:r>
              <a:rPr lang="en-US" sz="1200" dirty="0" smtClean="0"/>
              <a:t>predictor of response</a:t>
            </a:r>
            <a:endParaRPr lang="en-US" sz="1200" dirty="0"/>
          </a:p>
        </p:txBody>
      </p:sp>
      <p:sp>
        <p:nvSpPr>
          <p:cNvPr id="15" name="TextBox 14"/>
          <p:cNvSpPr txBox="1"/>
          <p:nvPr/>
        </p:nvSpPr>
        <p:spPr>
          <a:xfrm>
            <a:off x="3424618" y="3073192"/>
            <a:ext cx="1015272" cy="276999"/>
          </a:xfrm>
          <a:prstGeom prst="rect">
            <a:avLst/>
          </a:prstGeom>
          <a:noFill/>
        </p:spPr>
        <p:txBody>
          <a:bodyPr wrap="none" rtlCol="0">
            <a:spAutoFit/>
          </a:bodyPr>
          <a:lstStyle/>
          <a:p>
            <a:r>
              <a:rPr lang="en-US" sz="1200" dirty="0" smtClean="0"/>
              <a:t>Refine model</a:t>
            </a:r>
            <a:endParaRPr lang="en-US" sz="1200" dirty="0"/>
          </a:p>
        </p:txBody>
      </p:sp>
      <p:sp>
        <p:nvSpPr>
          <p:cNvPr id="16" name="Donut 15"/>
          <p:cNvSpPr/>
          <p:nvPr/>
        </p:nvSpPr>
        <p:spPr>
          <a:xfrm>
            <a:off x="3229417" y="3401416"/>
            <a:ext cx="1725468" cy="1827857"/>
          </a:xfrm>
          <a:prstGeom prst="donut">
            <a:avLst>
              <a:gd name="adj" fmla="val 4700"/>
            </a:avLst>
          </a:prstGeom>
          <a:ln w="19050" cap="flat" cmpd="sng">
            <a:prstDash val="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rot="6467114">
            <a:off x="4170359" y="3320581"/>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8" name="TextBox 17"/>
          <p:cNvSpPr txBox="1"/>
          <p:nvPr/>
        </p:nvSpPr>
        <p:spPr>
          <a:xfrm>
            <a:off x="3294735" y="3616841"/>
            <a:ext cx="1603163" cy="646331"/>
          </a:xfrm>
          <a:prstGeom prst="rect">
            <a:avLst/>
          </a:prstGeom>
          <a:noFill/>
        </p:spPr>
        <p:txBody>
          <a:bodyPr wrap="square" rtlCol="0">
            <a:spAutoFit/>
          </a:bodyPr>
          <a:lstStyle/>
          <a:p>
            <a:pPr algn="ctr"/>
            <a:r>
              <a:rPr lang="en-US" dirty="0" smtClean="0"/>
              <a:t>Open Collaboration</a:t>
            </a:r>
            <a:endParaRPr lang="en-US" dirty="0"/>
          </a:p>
        </p:txBody>
      </p:sp>
      <p:grpSp>
        <p:nvGrpSpPr>
          <p:cNvPr id="19" name="Group 18"/>
          <p:cNvGrpSpPr/>
          <p:nvPr/>
        </p:nvGrpSpPr>
        <p:grpSpPr>
          <a:xfrm>
            <a:off x="2364046" y="4456743"/>
            <a:ext cx="1275252" cy="902744"/>
            <a:chOff x="1465322" y="4246067"/>
            <a:chExt cx="1275252" cy="902744"/>
          </a:xfrm>
        </p:grpSpPr>
        <p:sp>
          <p:nvSpPr>
            <p:cNvPr id="20" name="Rounded Rectangle 19"/>
            <p:cNvSpPr/>
            <p:nvPr/>
          </p:nvSpPr>
          <p:spPr>
            <a:xfrm>
              <a:off x="1465322" y="4246067"/>
              <a:ext cx="1275252" cy="902744"/>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solidFill>
                    <a:srgbClr val="404040"/>
                  </a:solidFill>
                </a:rPr>
                <a:t>Peer insights</a:t>
              </a:r>
            </a:p>
            <a:p>
              <a:r>
                <a:rPr lang="en-US" sz="1200" dirty="0" smtClean="0">
                  <a:solidFill>
                    <a:srgbClr val="404040"/>
                  </a:solidFill>
                </a:rPr>
                <a:t>1)</a:t>
              </a:r>
            </a:p>
            <a:p>
              <a:r>
                <a:rPr lang="en-US" sz="1200" dirty="0" smtClean="0">
                  <a:solidFill>
                    <a:srgbClr val="404040"/>
                  </a:solidFill>
                </a:rPr>
                <a:t>2) </a:t>
              </a:r>
            </a:p>
            <a:p>
              <a:pPr algn="ctr"/>
              <a:r>
                <a:rPr lang="en-US" sz="1200" dirty="0" smtClean="0">
                  <a:solidFill>
                    <a:srgbClr val="404040"/>
                  </a:solidFill>
                </a:rPr>
                <a:t>etc.</a:t>
              </a:r>
            </a:p>
            <a:p>
              <a:pPr algn="ctr"/>
              <a:endParaRPr lang="en-US" sz="1200" dirty="0">
                <a:solidFill>
                  <a:srgbClr val="404040"/>
                </a:solidFill>
              </a:endParaRPr>
            </a:p>
          </p:txBody>
        </p:sp>
        <p:cxnSp>
          <p:nvCxnSpPr>
            <p:cNvPr id="21" name="Straight Connector 20"/>
            <p:cNvCxnSpPr/>
            <p:nvPr/>
          </p:nvCxnSpPr>
          <p:spPr>
            <a:xfrm flipV="1">
              <a:off x="1815371" y="4624239"/>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815371" y="4809203"/>
              <a:ext cx="700104" cy="396"/>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grpSp>
      <p:sp>
        <p:nvSpPr>
          <p:cNvPr id="23" name="Isosceles Triangle 22"/>
          <p:cNvSpPr/>
          <p:nvPr/>
        </p:nvSpPr>
        <p:spPr>
          <a:xfrm rot="6104197" flipH="1" flipV="1">
            <a:off x="3832702" y="4991663"/>
            <a:ext cx="268272" cy="340889"/>
          </a:xfrm>
          <a:prstGeom prst="triangl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Left Brace 23"/>
          <p:cNvSpPr/>
          <p:nvPr/>
        </p:nvSpPr>
        <p:spPr>
          <a:xfrm rot="16200000">
            <a:off x="4718586" y="2928464"/>
            <a:ext cx="276773" cy="5529052"/>
          </a:xfrm>
          <a:prstGeom prst="leftBrace">
            <a:avLst>
              <a:gd name="adj1" fmla="val 8333"/>
              <a:gd name="adj2" fmla="val 2268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2059801" y="5934471"/>
            <a:ext cx="2346440" cy="646331"/>
          </a:xfrm>
          <a:prstGeom prst="rect">
            <a:avLst/>
          </a:prstGeom>
          <a:noFill/>
        </p:spPr>
        <p:txBody>
          <a:bodyPr wrap="square" rtlCol="0">
            <a:spAutoFit/>
          </a:bodyPr>
          <a:lstStyle/>
          <a:p>
            <a:pPr algn="ctr"/>
            <a:r>
              <a:rPr lang="en-US" dirty="0" smtClean="0"/>
              <a:t>Challenge-assisted peer review</a:t>
            </a:r>
            <a:endParaRPr lang="en-US" dirty="0"/>
          </a:p>
        </p:txBody>
      </p:sp>
      <p:sp>
        <p:nvSpPr>
          <p:cNvPr id="26" name="Right Arrow 25"/>
          <p:cNvSpPr/>
          <p:nvPr/>
        </p:nvSpPr>
        <p:spPr>
          <a:xfrm>
            <a:off x="4510645" y="3059936"/>
            <a:ext cx="1093696" cy="30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389959" y="2475602"/>
            <a:ext cx="1335069" cy="646331"/>
          </a:xfrm>
          <a:prstGeom prst="rect">
            <a:avLst/>
          </a:prstGeom>
          <a:noFill/>
        </p:spPr>
        <p:txBody>
          <a:bodyPr wrap="square" rtlCol="0">
            <a:spAutoFit/>
          </a:bodyPr>
          <a:lstStyle/>
          <a:p>
            <a:pPr algn="ctr"/>
            <a:r>
              <a:rPr lang="en-US" i="1" dirty="0" smtClean="0"/>
              <a:t>Submit models</a:t>
            </a:r>
            <a:endParaRPr lang="en-US" i="1" dirty="0"/>
          </a:p>
        </p:txBody>
      </p:sp>
      <p:sp>
        <p:nvSpPr>
          <p:cNvPr id="28" name="Snip Single Corner Rectangle 27"/>
          <p:cNvSpPr/>
          <p:nvPr/>
        </p:nvSpPr>
        <p:spPr>
          <a:xfrm>
            <a:off x="5731315" y="2759851"/>
            <a:ext cx="1890182" cy="903680"/>
          </a:xfrm>
          <a:prstGeom prst="snip1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smtClean="0">
                <a:solidFill>
                  <a:schemeClr val="tx1">
                    <a:lumMod val="75000"/>
                    <a:lumOff val="25000"/>
                  </a:schemeClr>
                </a:solidFill>
              </a:rPr>
              <a:t>GWAS of treatment response in RA</a:t>
            </a:r>
          </a:p>
          <a:p>
            <a:pPr algn="ctr"/>
            <a:r>
              <a:rPr lang="en-US" sz="1400" dirty="0" smtClean="0">
                <a:solidFill>
                  <a:schemeClr val="tx1">
                    <a:lumMod val="75000"/>
                    <a:lumOff val="25000"/>
                  </a:schemeClr>
                </a:solidFill>
              </a:rPr>
              <a:t>(n≈1,100 patients)</a:t>
            </a:r>
          </a:p>
        </p:txBody>
      </p:sp>
      <p:sp>
        <p:nvSpPr>
          <p:cNvPr id="29" name="TextBox 28"/>
          <p:cNvSpPr txBox="1"/>
          <p:nvPr/>
        </p:nvSpPr>
        <p:spPr>
          <a:xfrm>
            <a:off x="6763835" y="3781428"/>
            <a:ext cx="1008689" cy="646331"/>
          </a:xfrm>
          <a:prstGeom prst="rect">
            <a:avLst/>
          </a:prstGeom>
          <a:noFill/>
        </p:spPr>
        <p:txBody>
          <a:bodyPr wrap="square" rtlCol="0">
            <a:spAutoFit/>
          </a:bodyPr>
          <a:lstStyle/>
          <a:p>
            <a:pPr algn="ctr"/>
            <a:r>
              <a:rPr lang="en-US" i="1" dirty="0" smtClean="0"/>
              <a:t>Score models</a:t>
            </a:r>
            <a:endParaRPr lang="en-US" i="1" dirty="0"/>
          </a:p>
        </p:txBody>
      </p:sp>
      <p:sp>
        <p:nvSpPr>
          <p:cNvPr id="30" name="Right Arrow 29"/>
          <p:cNvSpPr/>
          <p:nvPr/>
        </p:nvSpPr>
        <p:spPr>
          <a:xfrm rot="5400000">
            <a:off x="6290954" y="4001716"/>
            <a:ext cx="606543" cy="30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Left Brace 30"/>
          <p:cNvSpPr/>
          <p:nvPr/>
        </p:nvSpPr>
        <p:spPr>
          <a:xfrm rot="16200000">
            <a:off x="5928229" y="4183257"/>
            <a:ext cx="276772" cy="3573014"/>
          </a:xfrm>
          <a:prstGeom prst="leftBrace">
            <a:avLst>
              <a:gd name="adj1" fmla="val 8333"/>
              <a:gd name="adj2" fmla="val 6651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5462853" y="6211470"/>
            <a:ext cx="2400454" cy="369332"/>
          </a:xfrm>
          <a:prstGeom prst="rect">
            <a:avLst/>
          </a:prstGeom>
          <a:noFill/>
        </p:spPr>
        <p:txBody>
          <a:bodyPr wrap="none" rtlCol="0">
            <a:spAutoFit/>
          </a:bodyPr>
          <a:lstStyle/>
          <a:p>
            <a:r>
              <a:rPr lang="en-US" dirty="0" smtClean="0"/>
              <a:t>Publication peer review</a:t>
            </a:r>
            <a:endParaRPr lang="en-US" dirty="0"/>
          </a:p>
        </p:txBody>
      </p:sp>
      <p:sp>
        <p:nvSpPr>
          <p:cNvPr id="33" name="Cube 32"/>
          <p:cNvSpPr/>
          <p:nvPr/>
        </p:nvSpPr>
        <p:spPr>
          <a:xfrm>
            <a:off x="3884356" y="4356927"/>
            <a:ext cx="1428873" cy="49451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4112143" y="4440635"/>
            <a:ext cx="937689" cy="369332"/>
          </a:xfrm>
          <a:prstGeom prst="rect">
            <a:avLst/>
          </a:prstGeom>
        </p:spPr>
        <p:txBody>
          <a:bodyPr wrap="none">
            <a:spAutoFit/>
          </a:bodyPr>
          <a:lstStyle/>
          <a:p>
            <a:pPr algn="ctr"/>
            <a:r>
              <a:rPr lang="en-US" dirty="0">
                <a:solidFill>
                  <a:schemeClr val="bg1"/>
                </a:solidFill>
              </a:rPr>
              <a:t>synapse</a:t>
            </a:r>
          </a:p>
        </p:txBody>
      </p:sp>
      <p:sp>
        <p:nvSpPr>
          <p:cNvPr id="35" name="Rounded Rectangle 34"/>
          <p:cNvSpPr/>
          <p:nvPr/>
        </p:nvSpPr>
        <p:spPr>
          <a:xfrm>
            <a:off x="5477403" y="5045034"/>
            <a:ext cx="1064053" cy="301938"/>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404040"/>
                </a:solidFill>
              </a:rPr>
              <a:t>Peer-review</a:t>
            </a:r>
            <a:endParaRPr lang="en-US" sz="1200" dirty="0">
              <a:solidFill>
                <a:srgbClr val="404040"/>
              </a:solidFill>
            </a:endParaRPr>
          </a:p>
        </p:txBody>
      </p:sp>
      <p:sp>
        <p:nvSpPr>
          <p:cNvPr id="36" name="Rounded Rectangle 35"/>
          <p:cNvSpPr/>
          <p:nvPr/>
        </p:nvSpPr>
        <p:spPr>
          <a:xfrm>
            <a:off x="5477402" y="3961234"/>
            <a:ext cx="965067" cy="301938"/>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404040"/>
                </a:solidFill>
              </a:rPr>
              <a:t>responses</a:t>
            </a:r>
            <a:endParaRPr lang="en-US" sz="1200" dirty="0">
              <a:solidFill>
                <a:srgbClr val="404040"/>
              </a:solidFill>
            </a:endParaRPr>
          </a:p>
        </p:txBody>
      </p:sp>
      <p:sp>
        <p:nvSpPr>
          <p:cNvPr id="37" name="Arc 36"/>
          <p:cNvSpPr/>
          <p:nvPr/>
        </p:nvSpPr>
        <p:spPr>
          <a:xfrm rot="16200000">
            <a:off x="5012038" y="4237486"/>
            <a:ext cx="973502" cy="831888"/>
          </a:xfrm>
          <a:prstGeom prst="arc">
            <a:avLst>
              <a:gd name="adj1" fmla="val 10868180"/>
              <a:gd name="adj2" fmla="val 0"/>
            </a:avLst>
          </a:prstGeom>
          <a:ln w="28575" cmpd="sng">
            <a:solidFill>
              <a:srgbClr val="404040"/>
            </a:solidFill>
            <a:prstDash val="sysDash"/>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5835606" y="4558741"/>
            <a:ext cx="1520943" cy="369332"/>
          </a:xfrm>
          <a:prstGeom prst="rect">
            <a:avLst/>
          </a:prstGeom>
          <a:solidFill>
            <a:schemeClr val="accent1">
              <a:lumMod val="20000"/>
              <a:lumOff val="80000"/>
            </a:schemeClr>
          </a:solidFill>
          <a:ln>
            <a:solidFill>
              <a:schemeClr val="tx1">
                <a:lumMod val="65000"/>
                <a:lumOff val="35000"/>
              </a:schemeClr>
            </a:solidFill>
          </a:ln>
        </p:spPr>
        <p:txBody>
          <a:bodyPr wrap="square" rtlCol="0">
            <a:spAutoFit/>
          </a:bodyPr>
          <a:lstStyle/>
          <a:p>
            <a:pPr algn="ctr"/>
            <a:r>
              <a:rPr lang="en-US" i="1" dirty="0" smtClean="0"/>
              <a:t>Publication</a:t>
            </a:r>
          </a:p>
        </p:txBody>
      </p:sp>
      <p:cxnSp>
        <p:nvCxnSpPr>
          <p:cNvPr id="39" name="Straight Arrow Connector 38"/>
          <p:cNvCxnSpPr/>
          <p:nvPr/>
        </p:nvCxnSpPr>
        <p:spPr>
          <a:xfrm flipV="1">
            <a:off x="3506028" y="4695993"/>
            <a:ext cx="610546" cy="105508"/>
          </a:xfrm>
          <a:prstGeom prst="straightConnector1">
            <a:avLst/>
          </a:prstGeom>
          <a:ln>
            <a:solidFill>
              <a:schemeClr val="tx1"/>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40" name="Title 1"/>
          <p:cNvSpPr txBox="1">
            <a:spLocks/>
          </p:cNvSpPr>
          <p:nvPr/>
        </p:nvSpPr>
        <p:spPr>
          <a:xfrm>
            <a:off x="12375" y="4936902"/>
            <a:ext cx="202626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latin typeface="Arial"/>
                <a:cs typeface="Arial"/>
              </a:rPr>
              <a:t>Publish with </a:t>
            </a:r>
            <a:r>
              <a:rPr lang="en-US" sz="3200" i="1" dirty="0" smtClean="0">
                <a:solidFill>
                  <a:srgbClr val="0000FF"/>
                </a:solidFill>
                <a:latin typeface="Arial"/>
                <a:cs typeface="Arial"/>
              </a:rPr>
              <a:t>Nature Genetics</a:t>
            </a:r>
            <a:endParaRPr lang="en-US" sz="3200" i="1" dirty="0">
              <a:solidFill>
                <a:srgbClr val="0000FF"/>
              </a:solidFill>
              <a:latin typeface="Arial"/>
              <a:cs typeface="Arial"/>
            </a:endParaRPr>
          </a:p>
        </p:txBody>
      </p:sp>
    </p:spTree>
    <p:extLst>
      <p:ext uri="{BB962C8B-B14F-4D97-AF65-F5344CB8AC3E}">
        <p14:creationId xmlns:p14="http://schemas.microsoft.com/office/powerpoint/2010/main" val="243178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8459406" cy="6858000"/>
          </a:xfrm>
          <a:prstGeom prst="rect">
            <a:avLst/>
          </a:prstGeom>
        </p:spPr>
      </p:pic>
      <p:pic>
        <p:nvPicPr>
          <p:cNvPr id="4" name="Picture 3" descr="authors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681" y="771285"/>
            <a:ext cx="2417447" cy="1194368"/>
          </a:xfrm>
          <a:prstGeom prst="rect">
            <a:avLst/>
          </a:prstGeom>
        </p:spPr>
      </p:pic>
      <p:pic>
        <p:nvPicPr>
          <p:cNvPr id="5" name="Picture 4" descr="authors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705" y="749762"/>
            <a:ext cx="2921779" cy="871408"/>
          </a:xfrm>
          <a:prstGeom prst="rect">
            <a:avLst/>
          </a:prstGeom>
        </p:spPr>
      </p:pic>
    </p:spTree>
    <p:extLst>
      <p:ext uri="{BB962C8B-B14F-4D97-AF65-F5344CB8AC3E}">
        <p14:creationId xmlns:p14="http://schemas.microsoft.com/office/powerpoint/2010/main" val="330128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6" name="Content Placeholder 6"/>
          <p:cNvSpPr>
            <a:spLocks noGrp="1"/>
          </p:cNvSpPr>
          <p:nvPr>
            <p:ph idx="1"/>
          </p:nvPr>
        </p:nvSpPr>
        <p:spPr>
          <a:xfrm>
            <a:off x="685800" y="1472787"/>
            <a:ext cx="8001000" cy="5038143"/>
          </a:xfrm>
        </p:spPr>
        <p:txBody>
          <a:bodyPr>
            <a:normAutofit fontScale="92500"/>
          </a:bodyPr>
          <a:lstStyle/>
          <a:p>
            <a:r>
              <a:rPr lang="en-US" dirty="0" smtClean="0">
                <a:solidFill>
                  <a:srgbClr val="000000"/>
                </a:solidFill>
                <a:latin typeface="Arial"/>
                <a:cs typeface="Arial"/>
              </a:rPr>
              <a:t>Scientific</a:t>
            </a:r>
            <a:endParaRPr lang="en-US" dirty="0">
              <a:solidFill>
                <a:srgbClr val="000000"/>
              </a:solidFill>
              <a:latin typeface="Arial"/>
              <a:cs typeface="Arial"/>
            </a:endParaRPr>
          </a:p>
          <a:p>
            <a:pPr lvl="1"/>
            <a:r>
              <a:rPr lang="en-US" i="1" dirty="0" smtClean="0">
                <a:solidFill>
                  <a:srgbClr val="000000"/>
                </a:solidFill>
                <a:latin typeface="Arial"/>
                <a:cs typeface="Arial"/>
              </a:rPr>
              <a:t>What is the p</a:t>
            </a:r>
            <a:r>
              <a:rPr lang="en-US" i="1" dirty="0" smtClean="0">
                <a:solidFill>
                  <a:srgbClr val="000000"/>
                </a:solidFill>
                <a:latin typeface="Arial"/>
                <a:cs typeface="Arial"/>
              </a:rPr>
              <a:t>ower to detect polygenic signal?</a:t>
            </a:r>
          </a:p>
          <a:p>
            <a:pPr lvl="1"/>
            <a:r>
              <a:rPr lang="en-US" i="1" dirty="0" smtClean="0">
                <a:solidFill>
                  <a:srgbClr val="000000"/>
                </a:solidFill>
                <a:latin typeface="Arial"/>
                <a:cs typeface="Arial"/>
              </a:rPr>
              <a:t>How much will genomic datasets add?</a:t>
            </a:r>
          </a:p>
          <a:p>
            <a:pPr lvl="1"/>
            <a:r>
              <a:rPr lang="en-US" i="1" dirty="0" smtClean="0">
                <a:solidFill>
                  <a:srgbClr val="000000"/>
                </a:solidFill>
                <a:latin typeface="Arial"/>
                <a:cs typeface="Arial"/>
              </a:rPr>
              <a:t>Is a SNP-based approach </a:t>
            </a:r>
            <a:r>
              <a:rPr lang="en-US" i="1" dirty="0" smtClean="0">
                <a:solidFill>
                  <a:srgbClr val="000000"/>
                </a:solidFill>
                <a:latin typeface="Arial"/>
                <a:cs typeface="Arial"/>
              </a:rPr>
              <a:t>the best</a:t>
            </a:r>
            <a:r>
              <a:rPr lang="en-US" i="1" dirty="0" smtClean="0">
                <a:solidFill>
                  <a:srgbClr val="000000"/>
                </a:solidFill>
                <a:latin typeface="Arial"/>
                <a:cs typeface="Arial"/>
              </a:rPr>
              <a:t>?</a:t>
            </a:r>
            <a:endParaRPr lang="en-US" i="1" dirty="0">
              <a:solidFill>
                <a:srgbClr val="000000"/>
              </a:solidFill>
              <a:latin typeface="Arial"/>
              <a:cs typeface="Arial"/>
            </a:endParaRPr>
          </a:p>
          <a:p>
            <a:r>
              <a:rPr lang="en-US" dirty="0" smtClean="0">
                <a:solidFill>
                  <a:srgbClr val="000000"/>
                </a:solidFill>
                <a:latin typeface="Arial"/>
                <a:cs typeface="Arial"/>
              </a:rPr>
              <a:t>Social</a:t>
            </a:r>
          </a:p>
          <a:p>
            <a:pPr lvl="1"/>
            <a:r>
              <a:rPr lang="en-US" i="1" dirty="0" smtClean="0">
                <a:solidFill>
                  <a:srgbClr val="000000"/>
                </a:solidFill>
                <a:latin typeface="Arial"/>
                <a:cs typeface="Arial"/>
              </a:rPr>
              <a:t>Will groups collaborate or compete?</a:t>
            </a:r>
          </a:p>
          <a:p>
            <a:pPr lvl="1"/>
            <a:r>
              <a:rPr lang="en-US" i="1" dirty="0" smtClean="0">
                <a:solidFill>
                  <a:srgbClr val="000000"/>
                </a:solidFill>
                <a:latin typeface="Arial"/>
                <a:cs typeface="Arial"/>
              </a:rPr>
              <a:t>Is the Synapse platform sufficient to communicate among diverse groups?</a:t>
            </a:r>
          </a:p>
          <a:p>
            <a:r>
              <a:rPr lang="en-US" dirty="0" smtClean="0">
                <a:solidFill>
                  <a:srgbClr val="000000"/>
                </a:solidFill>
                <a:latin typeface="Arial"/>
                <a:cs typeface="Arial"/>
              </a:rPr>
              <a:t>Practical</a:t>
            </a:r>
          </a:p>
          <a:p>
            <a:pPr lvl="1"/>
            <a:r>
              <a:rPr lang="en-US" i="1" dirty="0" smtClean="0">
                <a:solidFill>
                  <a:srgbClr val="000000"/>
                </a:solidFill>
                <a:latin typeface="Arial"/>
                <a:cs typeface="Arial"/>
              </a:rPr>
              <a:t>How will we manage data access?</a:t>
            </a:r>
            <a:endParaRPr lang="en-US" i="1" dirty="0">
              <a:solidFill>
                <a:srgbClr val="000000"/>
              </a:solidFill>
              <a:latin typeface="Arial"/>
              <a:cs typeface="Arial"/>
            </a:endParaRPr>
          </a:p>
          <a:p>
            <a:endParaRPr lang="en-US" i="1" dirty="0">
              <a:solidFill>
                <a:srgbClr val="000000"/>
              </a:solidFill>
              <a:latin typeface="Arial"/>
              <a:cs typeface="Arial"/>
            </a:endParaRPr>
          </a:p>
          <a:p>
            <a:endParaRPr lang="en-US" dirty="0" smtClean="0">
              <a:solidFill>
                <a:srgbClr val="000000"/>
              </a:solidFill>
              <a:latin typeface="Arial"/>
              <a:ea typeface="Trebuchet MS" charset="0"/>
              <a:cs typeface="Arial"/>
            </a:endParaRPr>
          </a:p>
        </p:txBody>
      </p:sp>
      <p:sp>
        <p:nvSpPr>
          <p:cNvPr id="23557" name="Rectangle 4"/>
          <p:cNvSpPr>
            <a:spLocks noGrp="1" noChangeArrowheads="1"/>
          </p:cNvSpPr>
          <p:nvPr>
            <p:ph type="title"/>
          </p:nvPr>
        </p:nvSpPr>
        <p:spPr>
          <a:xfrm>
            <a:off x="381000" y="99456"/>
            <a:ext cx="8458200" cy="1143000"/>
          </a:xfrm>
        </p:spPr>
        <p:txBody>
          <a:bodyPr>
            <a:normAutofit fontScale="90000"/>
          </a:bodyPr>
          <a:lstStyle/>
          <a:p>
            <a:pPr eaLnBrk="1" hangingPunct="1"/>
            <a:r>
              <a:rPr lang="en-US" dirty="0" smtClean="0">
                <a:latin typeface="Arial"/>
                <a:cs typeface="Arial"/>
              </a:rPr>
              <a:t>Unresolved questions of our crowdsourcing approach</a:t>
            </a:r>
            <a:endParaRPr lang="en-US" dirty="0" smtClean="0">
              <a:latin typeface="Arial"/>
              <a:cs typeface="Arial"/>
            </a:endParaRPr>
          </a:p>
        </p:txBody>
      </p:sp>
    </p:spTree>
    <p:extLst>
      <p:ext uri="{BB962C8B-B14F-4D97-AF65-F5344CB8AC3E}">
        <p14:creationId xmlns:p14="http://schemas.microsoft.com/office/powerpoint/2010/main" val="388925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1000"/>
                                        <p:tgtEl>
                                          <p:spTgt spid="235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xEl>
                                              <p:pRg st="1" end="1"/>
                                            </p:txEl>
                                          </p:spTgt>
                                        </p:tgtEl>
                                        <p:attrNameLst>
                                          <p:attrName>style.visibility</p:attrName>
                                        </p:attrNameLst>
                                      </p:cBhvr>
                                      <p:to>
                                        <p:strVal val="visible"/>
                                      </p:to>
                                    </p:set>
                                    <p:animEffect transition="in" filter="fade">
                                      <p:cBhvr>
                                        <p:cTn id="10" dur="1000"/>
                                        <p:tgtEl>
                                          <p:spTgt spid="235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animEffect transition="in" filter="fade">
                                      <p:cBhvr>
                                        <p:cTn id="13" dur="1000"/>
                                        <p:tgtEl>
                                          <p:spTgt spid="2355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6">
                                            <p:txEl>
                                              <p:pRg st="3" end="3"/>
                                            </p:txEl>
                                          </p:spTgt>
                                        </p:tgtEl>
                                        <p:attrNameLst>
                                          <p:attrName>style.visibility</p:attrName>
                                        </p:attrNameLst>
                                      </p:cBhvr>
                                      <p:to>
                                        <p:strVal val="visible"/>
                                      </p:to>
                                    </p:set>
                                    <p:animEffect transition="in" filter="fade">
                                      <p:cBhvr>
                                        <p:cTn id="16" dur="1000"/>
                                        <p:tgtEl>
                                          <p:spTgt spid="2355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556">
                                            <p:txEl>
                                              <p:pRg st="4" end="4"/>
                                            </p:txEl>
                                          </p:spTgt>
                                        </p:tgtEl>
                                        <p:attrNameLst>
                                          <p:attrName>style.visibility</p:attrName>
                                        </p:attrNameLst>
                                      </p:cBhvr>
                                      <p:to>
                                        <p:strVal val="visible"/>
                                      </p:to>
                                    </p:set>
                                    <p:animEffect transition="in" filter="fade">
                                      <p:cBhvr>
                                        <p:cTn id="21" dur="1000"/>
                                        <p:tgtEl>
                                          <p:spTgt spid="2355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56">
                                            <p:txEl>
                                              <p:pRg st="5" end="5"/>
                                            </p:txEl>
                                          </p:spTgt>
                                        </p:tgtEl>
                                        <p:attrNameLst>
                                          <p:attrName>style.visibility</p:attrName>
                                        </p:attrNameLst>
                                      </p:cBhvr>
                                      <p:to>
                                        <p:strVal val="visible"/>
                                      </p:to>
                                    </p:set>
                                    <p:animEffect transition="in" filter="fade">
                                      <p:cBhvr>
                                        <p:cTn id="24" dur="1000"/>
                                        <p:tgtEl>
                                          <p:spTgt spid="2355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556">
                                            <p:txEl>
                                              <p:pRg st="6" end="6"/>
                                            </p:txEl>
                                          </p:spTgt>
                                        </p:tgtEl>
                                        <p:attrNameLst>
                                          <p:attrName>style.visibility</p:attrName>
                                        </p:attrNameLst>
                                      </p:cBhvr>
                                      <p:to>
                                        <p:strVal val="visible"/>
                                      </p:to>
                                    </p:set>
                                    <p:animEffect transition="in" filter="fade">
                                      <p:cBhvr>
                                        <p:cTn id="27" dur="1000"/>
                                        <p:tgtEl>
                                          <p:spTgt spid="2355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6">
                                            <p:txEl>
                                              <p:pRg st="7" end="7"/>
                                            </p:txEl>
                                          </p:spTgt>
                                        </p:tgtEl>
                                        <p:attrNameLst>
                                          <p:attrName>style.visibility</p:attrName>
                                        </p:attrNameLst>
                                      </p:cBhvr>
                                      <p:to>
                                        <p:strVal val="visible"/>
                                      </p:to>
                                    </p:set>
                                    <p:animEffect transition="in" filter="fade">
                                      <p:cBhvr>
                                        <p:cTn id="32" dur="1000"/>
                                        <p:tgtEl>
                                          <p:spTgt spid="2355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animEffect transition="in" filter="fade">
                                      <p:cBhvr>
                                        <p:cTn id="35" dur="1000"/>
                                        <p:tgtEl>
                                          <p:spTgt spid="235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6" name="Content Placeholder 6"/>
          <p:cNvSpPr>
            <a:spLocks noGrp="1"/>
          </p:cNvSpPr>
          <p:nvPr>
            <p:ph idx="1"/>
          </p:nvPr>
        </p:nvSpPr>
        <p:spPr>
          <a:xfrm>
            <a:off x="685800" y="1472787"/>
            <a:ext cx="8001000" cy="5038143"/>
          </a:xfrm>
        </p:spPr>
        <p:txBody>
          <a:bodyPr>
            <a:normAutofit lnSpcReduction="10000"/>
          </a:bodyPr>
          <a:lstStyle/>
          <a:p>
            <a:r>
              <a:rPr lang="en-US" dirty="0" smtClean="0">
                <a:solidFill>
                  <a:srgbClr val="000000"/>
                </a:solidFill>
                <a:latin typeface="Arial"/>
                <a:cs typeface="Arial"/>
              </a:rPr>
              <a:t>Industry sponsorship</a:t>
            </a:r>
            <a:endParaRPr lang="en-US" dirty="0">
              <a:solidFill>
                <a:srgbClr val="000000"/>
              </a:solidFill>
              <a:latin typeface="Arial"/>
              <a:cs typeface="Arial"/>
            </a:endParaRPr>
          </a:p>
          <a:p>
            <a:pPr lvl="1"/>
            <a:r>
              <a:rPr lang="en-US" i="1" dirty="0" smtClean="0">
                <a:solidFill>
                  <a:srgbClr val="000000"/>
                </a:solidFill>
                <a:latin typeface="Arial"/>
                <a:cs typeface="Arial"/>
              </a:rPr>
              <a:t>Several companies have promised support to host the Challenge</a:t>
            </a:r>
          </a:p>
          <a:p>
            <a:pPr lvl="1"/>
            <a:r>
              <a:rPr lang="en-US" i="1" dirty="0" smtClean="0">
                <a:solidFill>
                  <a:srgbClr val="000000"/>
                </a:solidFill>
                <a:latin typeface="Arial"/>
                <a:cs typeface="Arial"/>
              </a:rPr>
              <a:t>Initial conversations to generate more data</a:t>
            </a:r>
            <a:endParaRPr lang="en-US" i="1" dirty="0">
              <a:solidFill>
                <a:srgbClr val="000000"/>
              </a:solidFill>
              <a:latin typeface="Arial"/>
              <a:cs typeface="Arial"/>
            </a:endParaRPr>
          </a:p>
          <a:p>
            <a:r>
              <a:rPr lang="en-US" dirty="0" smtClean="0">
                <a:solidFill>
                  <a:srgbClr val="000000"/>
                </a:solidFill>
                <a:latin typeface="Arial"/>
                <a:cs typeface="Arial"/>
              </a:rPr>
              <a:t>Foundation </a:t>
            </a:r>
            <a:r>
              <a:rPr lang="en-US" dirty="0" err="1" smtClean="0">
                <a:solidFill>
                  <a:srgbClr val="000000"/>
                </a:solidFill>
                <a:latin typeface="Arial"/>
                <a:cs typeface="Arial"/>
              </a:rPr>
              <a:t>sponorship</a:t>
            </a:r>
            <a:endParaRPr lang="en-US" dirty="0" smtClean="0">
              <a:solidFill>
                <a:srgbClr val="000000"/>
              </a:solidFill>
              <a:latin typeface="Arial"/>
              <a:cs typeface="Arial"/>
            </a:endParaRPr>
          </a:p>
          <a:p>
            <a:pPr lvl="1"/>
            <a:r>
              <a:rPr lang="en-US" i="1" dirty="0" smtClean="0">
                <a:solidFill>
                  <a:srgbClr val="000000"/>
                </a:solidFill>
                <a:latin typeface="Arial"/>
                <a:cs typeface="Arial"/>
              </a:rPr>
              <a:t>Arthritis Foundation has supported the Challenge, given next-gen approach and “citizen-scientist” emphasis</a:t>
            </a:r>
          </a:p>
          <a:p>
            <a:r>
              <a:rPr lang="en-US" dirty="0" smtClean="0">
                <a:solidFill>
                  <a:srgbClr val="000000"/>
                </a:solidFill>
                <a:latin typeface="Arial"/>
                <a:cs typeface="Arial"/>
              </a:rPr>
              <a:t>Sharing among colleagues </a:t>
            </a:r>
          </a:p>
          <a:p>
            <a:pPr lvl="1"/>
            <a:r>
              <a:rPr lang="en-US" i="1" dirty="0" smtClean="0">
                <a:solidFill>
                  <a:srgbClr val="000000"/>
                </a:solidFill>
                <a:latin typeface="Arial"/>
                <a:cs typeface="Arial"/>
              </a:rPr>
              <a:t>no issues sharing data…actually more!</a:t>
            </a:r>
          </a:p>
        </p:txBody>
      </p:sp>
      <p:sp>
        <p:nvSpPr>
          <p:cNvPr id="23557" name="Rectangle 4"/>
          <p:cNvSpPr>
            <a:spLocks noGrp="1" noChangeArrowheads="1"/>
          </p:cNvSpPr>
          <p:nvPr>
            <p:ph type="title"/>
          </p:nvPr>
        </p:nvSpPr>
        <p:spPr>
          <a:xfrm>
            <a:off x="381000" y="99456"/>
            <a:ext cx="8458200" cy="1143000"/>
          </a:xfrm>
        </p:spPr>
        <p:txBody>
          <a:bodyPr>
            <a:normAutofit fontScale="90000"/>
          </a:bodyPr>
          <a:lstStyle/>
          <a:p>
            <a:pPr eaLnBrk="1" hangingPunct="1"/>
            <a:r>
              <a:rPr lang="en-US" dirty="0" smtClean="0">
                <a:latin typeface="Arial"/>
                <a:cs typeface="Arial"/>
              </a:rPr>
              <a:t>Initial surprises from putting the Challenge together</a:t>
            </a:r>
            <a:endParaRPr lang="en-US" dirty="0" smtClean="0">
              <a:latin typeface="Arial"/>
              <a:cs typeface="Arial"/>
            </a:endParaRPr>
          </a:p>
        </p:txBody>
      </p:sp>
    </p:spTree>
    <p:extLst>
      <p:ext uri="{BB962C8B-B14F-4D97-AF65-F5344CB8AC3E}">
        <p14:creationId xmlns:p14="http://schemas.microsoft.com/office/powerpoint/2010/main" val="2547444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1000"/>
                                        <p:tgtEl>
                                          <p:spTgt spid="235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6">
                                            <p:txEl>
                                              <p:pRg st="1" end="1"/>
                                            </p:txEl>
                                          </p:spTgt>
                                        </p:tgtEl>
                                        <p:attrNameLst>
                                          <p:attrName>style.visibility</p:attrName>
                                        </p:attrNameLst>
                                      </p:cBhvr>
                                      <p:to>
                                        <p:strVal val="visible"/>
                                      </p:to>
                                    </p:set>
                                    <p:animEffect transition="in" filter="fade">
                                      <p:cBhvr>
                                        <p:cTn id="10" dur="1000"/>
                                        <p:tgtEl>
                                          <p:spTgt spid="235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animEffect transition="in" filter="fade">
                                      <p:cBhvr>
                                        <p:cTn id="13" dur="1000"/>
                                        <p:tgtEl>
                                          <p:spTgt spid="2355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556">
                                            <p:txEl>
                                              <p:pRg st="3" end="3"/>
                                            </p:txEl>
                                          </p:spTgt>
                                        </p:tgtEl>
                                        <p:attrNameLst>
                                          <p:attrName>style.visibility</p:attrName>
                                        </p:attrNameLst>
                                      </p:cBhvr>
                                      <p:to>
                                        <p:strVal val="visible"/>
                                      </p:to>
                                    </p:set>
                                    <p:animEffect transition="in" filter="fade">
                                      <p:cBhvr>
                                        <p:cTn id="18" dur="1000"/>
                                        <p:tgtEl>
                                          <p:spTgt spid="2355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556">
                                            <p:txEl>
                                              <p:pRg st="4" end="4"/>
                                            </p:txEl>
                                          </p:spTgt>
                                        </p:tgtEl>
                                        <p:attrNameLst>
                                          <p:attrName>style.visibility</p:attrName>
                                        </p:attrNameLst>
                                      </p:cBhvr>
                                      <p:to>
                                        <p:strVal val="visible"/>
                                      </p:to>
                                    </p:set>
                                    <p:animEffect transition="in" filter="fade">
                                      <p:cBhvr>
                                        <p:cTn id="21" dur="1000"/>
                                        <p:tgtEl>
                                          <p:spTgt spid="2355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556">
                                            <p:txEl>
                                              <p:pRg st="5" end="5"/>
                                            </p:txEl>
                                          </p:spTgt>
                                        </p:tgtEl>
                                        <p:attrNameLst>
                                          <p:attrName>style.visibility</p:attrName>
                                        </p:attrNameLst>
                                      </p:cBhvr>
                                      <p:to>
                                        <p:strVal val="visible"/>
                                      </p:to>
                                    </p:set>
                                    <p:animEffect transition="in" filter="fade">
                                      <p:cBhvr>
                                        <p:cTn id="26" dur="1000"/>
                                        <p:tgtEl>
                                          <p:spTgt spid="2355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556">
                                            <p:txEl>
                                              <p:pRg st="6" end="6"/>
                                            </p:txEl>
                                          </p:spTgt>
                                        </p:tgtEl>
                                        <p:attrNameLst>
                                          <p:attrName>style.visibility</p:attrName>
                                        </p:attrNameLst>
                                      </p:cBhvr>
                                      <p:to>
                                        <p:strVal val="visible"/>
                                      </p:to>
                                    </p:set>
                                    <p:animEffect transition="in" filter="fade">
                                      <p:cBhvr>
                                        <p:cTn id="29" dur="10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ldedSiloMSPP.jpg"/>
          <p:cNvPicPr>
            <a:picLocks noChangeAspect="1"/>
          </p:cNvPicPr>
          <p:nvPr/>
        </p:nvPicPr>
        <p:blipFill>
          <a:blip r:embed="rId2">
            <a:alphaModFix/>
          </a:blip>
          <a:srcRect r="589" b="11242"/>
          <a:stretch>
            <a:fillRect/>
          </a:stretch>
        </p:blipFill>
        <p:spPr>
          <a:xfrm>
            <a:off x="0" y="-174"/>
            <a:ext cx="9165856" cy="6874278"/>
          </a:xfrm>
          <a:prstGeom prst="rect">
            <a:avLst/>
          </a:prstGeom>
        </p:spPr>
      </p:pic>
    </p:spTree>
    <p:extLst>
      <p:ext uri="{BB962C8B-B14F-4D97-AF65-F5344CB8AC3E}">
        <p14:creationId xmlns:p14="http://schemas.microsoft.com/office/powerpoint/2010/main" val="3359238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6" name="Content Placeholder 6"/>
          <p:cNvSpPr>
            <a:spLocks noGrp="1"/>
          </p:cNvSpPr>
          <p:nvPr>
            <p:ph idx="1"/>
          </p:nvPr>
        </p:nvSpPr>
        <p:spPr>
          <a:xfrm>
            <a:off x="685800" y="1472787"/>
            <a:ext cx="8001000" cy="5038143"/>
          </a:xfrm>
        </p:spPr>
        <p:txBody>
          <a:bodyPr>
            <a:normAutofit/>
          </a:bodyPr>
          <a:lstStyle/>
          <a:p>
            <a:r>
              <a:rPr lang="en-US" dirty="0" smtClean="0">
                <a:solidFill>
                  <a:srgbClr val="000000"/>
                </a:solidFill>
                <a:latin typeface="Arial"/>
                <a:cs typeface="Arial"/>
              </a:rPr>
              <a:t>RNA-predictors of response</a:t>
            </a:r>
            <a:endParaRPr lang="en-US" dirty="0">
              <a:solidFill>
                <a:srgbClr val="000000"/>
              </a:solidFill>
              <a:latin typeface="Arial"/>
              <a:cs typeface="Arial"/>
            </a:endParaRPr>
          </a:p>
          <a:p>
            <a:endParaRPr lang="en-US" dirty="0" smtClean="0">
              <a:solidFill>
                <a:srgbClr val="000000"/>
              </a:solidFill>
              <a:latin typeface="Arial"/>
              <a:cs typeface="Arial"/>
            </a:endParaRPr>
          </a:p>
          <a:p>
            <a:r>
              <a:rPr lang="en-US" dirty="0" smtClean="0">
                <a:solidFill>
                  <a:srgbClr val="000000"/>
                </a:solidFill>
                <a:latin typeface="Arial"/>
                <a:cs typeface="Arial"/>
              </a:rPr>
              <a:t>Internet registry “citizen-scientist” clinical trial</a:t>
            </a:r>
          </a:p>
          <a:p>
            <a:endParaRPr lang="en-US" dirty="0" smtClean="0">
              <a:solidFill>
                <a:srgbClr val="000000"/>
              </a:solidFill>
              <a:latin typeface="Arial"/>
              <a:cs typeface="Arial"/>
            </a:endParaRPr>
          </a:p>
          <a:p>
            <a:r>
              <a:rPr lang="en-US" dirty="0" smtClean="0">
                <a:solidFill>
                  <a:srgbClr val="000000"/>
                </a:solidFill>
                <a:latin typeface="Arial"/>
                <a:cs typeface="Arial"/>
              </a:rPr>
              <a:t>NIH academic-industry “target validation consortium”</a:t>
            </a:r>
          </a:p>
          <a:p>
            <a:pPr lvl="1"/>
            <a:r>
              <a:rPr lang="en-US" i="1" dirty="0" smtClean="0">
                <a:solidFill>
                  <a:srgbClr val="000000"/>
                </a:solidFill>
                <a:latin typeface="Arial"/>
                <a:cs typeface="Arial"/>
              </a:rPr>
              <a:t>“disease deconstruction”</a:t>
            </a:r>
          </a:p>
        </p:txBody>
      </p:sp>
      <p:sp>
        <p:nvSpPr>
          <p:cNvPr id="23557" name="Rectangle 4"/>
          <p:cNvSpPr>
            <a:spLocks noGrp="1" noChangeArrowheads="1"/>
          </p:cNvSpPr>
          <p:nvPr>
            <p:ph type="title"/>
          </p:nvPr>
        </p:nvSpPr>
        <p:spPr>
          <a:xfrm>
            <a:off x="381000" y="99456"/>
            <a:ext cx="8458200" cy="1143000"/>
          </a:xfrm>
        </p:spPr>
        <p:txBody>
          <a:bodyPr>
            <a:normAutofit/>
          </a:bodyPr>
          <a:lstStyle/>
          <a:p>
            <a:pPr eaLnBrk="1" hangingPunct="1"/>
            <a:r>
              <a:rPr lang="en-US" dirty="0" smtClean="0">
                <a:latin typeface="Arial"/>
                <a:cs typeface="Arial"/>
              </a:rPr>
              <a:t>This is meant to be the first step</a:t>
            </a:r>
            <a:endParaRPr lang="en-US" dirty="0" smtClean="0">
              <a:latin typeface="Arial"/>
              <a:cs typeface="Arial"/>
            </a:endParaRPr>
          </a:p>
        </p:txBody>
      </p:sp>
    </p:spTree>
    <p:extLst>
      <p:ext uri="{BB962C8B-B14F-4D97-AF65-F5344CB8AC3E}">
        <p14:creationId xmlns:p14="http://schemas.microsoft.com/office/powerpoint/2010/main" val="55636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99456"/>
            <a:ext cx="8458200" cy="1143000"/>
          </a:xfrm>
        </p:spPr>
        <p:txBody>
          <a:bodyPr>
            <a:normAutofit/>
          </a:bodyPr>
          <a:lstStyle/>
          <a:p>
            <a:pPr eaLnBrk="1" hangingPunct="1"/>
            <a:r>
              <a:rPr lang="en-US" dirty="0" smtClean="0">
                <a:latin typeface="Arial"/>
                <a:cs typeface="Arial"/>
              </a:rPr>
              <a:t>Sage-DREAM collaboration</a:t>
            </a:r>
            <a:endParaRPr lang="en-US" dirty="0" smtClean="0">
              <a:latin typeface="Arial"/>
              <a:cs typeface="Arial"/>
            </a:endParaRPr>
          </a:p>
        </p:txBody>
      </p:sp>
      <p:sp>
        <p:nvSpPr>
          <p:cNvPr id="8" name="Content Placeholder 6"/>
          <p:cNvSpPr>
            <a:spLocks noGrp="1"/>
          </p:cNvSpPr>
          <p:nvPr>
            <p:ph idx="1"/>
          </p:nvPr>
        </p:nvSpPr>
        <p:spPr>
          <a:xfrm>
            <a:off x="685800" y="1472787"/>
            <a:ext cx="8001000" cy="5038143"/>
          </a:xfrm>
        </p:spPr>
        <p:txBody>
          <a:bodyPr>
            <a:normAutofit/>
          </a:bodyPr>
          <a:lstStyle/>
          <a:p>
            <a:r>
              <a:rPr lang="en-US" dirty="0" smtClean="0">
                <a:solidFill>
                  <a:srgbClr val="000000"/>
                </a:solidFill>
                <a:latin typeface="Arial"/>
                <a:cs typeface="Arial"/>
              </a:rPr>
              <a:t>Breast Cancer Challenge</a:t>
            </a:r>
            <a:endParaRPr lang="en-US" dirty="0">
              <a:solidFill>
                <a:srgbClr val="000000"/>
              </a:solidFill>
              <a:latin typeface="Arial"/>
              <a:cs typeface="Arial"/>
            </a:endParaRPr>
          </a:p>
          <a:p>
            <a:pPr lvl="1"/>
            <a:r>
              <a:rPr lang="en-US" i="1" dirty="0" smtClean="0">
                <a:solidFill>
                  <a:srgbClr val="000000"/>
                </a:solidFill>
                <a:latin typeface="Arial"/>
                <a:cs typeface="Arial"/>
              </a:rPr>
              <a:t>Published in Science Translational Medicine</a:t>
            </a:r>
          </a:p>
          <a:p>
            <a:pPr marL="457200" lvl="1" indent="0">
              <a:buNone/>
            </a:pPr>
            <a:endParaRPr lang="en-US" i="1" dirty="0">
              <a:solidFill>
                <a:srgbClr val="000000"/>
              </a:solidFill>
              <a:latin typeface="Arial"/>
              <a:cs typeface="Arial"/>
            </a:endParaRPr>
          </a:p>
          <a:p>
            <a:r>
              <a:rPr lang="en-US" dirty="0" err="1" smtClean="0">
                <a:solidFill>
                  <a:srgbClr val="000000"/>
                </a:solidFill>
                <a:latin typeface="Arial"/>
                <a:cs typeface="Arial"/>
              </a:rPr>
              <a:t>Glioblastoma</a:t>
            </a:r>
            <a:r>
              <a:rPr lang="en-US" dirty="0" smtClean="0">
                <a:solidFill>
                  <a:srgbClr val="000000"/>
                </a:solidFill>
                <a:latin typeface="Arial"/>
                <a:cs typeface="Arial"/>
              </a:rPr>
              <a:t> Challenge</a:t>
            </a:r>
          </a:p>
          <a:p>
            <a:pPr marL="0" indent="0">
              <a:buNone/>
            </a:pPr>
            <a:endParaRPr lang="en-US" dirty="0" smtClean="0">
              <a:solidFill>
                <a:srgbClr val="000000"/>
              </a:solidFill>
              <a:latin typeface="Arial"/>
              <a:cs typeface="Arial"/>
            </a:endParaRPr>
          </a:p>
          <a:p>
            <a:r>
              <a:rPr lang="en-US" dirty="0" smtClean="0">
                <a:solidFill>
                  <a:srgbClr val="000000"/>
                </a:solidFill>
                <a:latin typeface="Arial"/>
                <a:cs typeface="Arial"/>
              </a:rPr>
              <a:t>Other Challenges planned for 2013</a:t>
            </a:r>
          </a:p>
          <a:p>
            <a:pPr lvl="1"/>
            <a:r>
              <a:rPr lang="en-US" i="1" dirty="0" smtClean="0">
                <a:solidFill>
                  <a:srgbClr val="000000"/>
                </a:solidFill>
                <a:latin typeface="Arial"/>
                <a:cs typeface="Arial"/>
              </a:rPr>
              <a:t>See </a:t>
            </a:r>
            <a:r>
              <a:rPr lang="en-US" u="sng" dirty="0" err="1" smtClean="0">
                <a:solidFill>
                  <a:srgbClr val="0000FF"/>
                </a:solidFill>
                <a:latin typeface="Arial"/>
                <a:cs typeface="Arial"/>
              </a:rPr>
              <a:t>sagebase.org</a:t>
            </a:r>
            <a:r>
              <a:rPr lang="en-US" i="1" dirty="0" smtClean="0">
                <a:solidFill>
                  <a:srgbClr val="000000"/>
                </a:solidFill>
                <a:latin typeface="Arial"/>
                <a:cs typeface="Arial"/>
              </a:rPr>
              <a:t> for list of </a:t>
            </a:r>
            <a:r>
              <a:rPr lang="en-US" i="1" dirty="0" err="1" smtClean="0">
                <a:solidFill>
                  <a:srgbClr val="000000"/>
                </a:solidFill>
                <a:latin typeface="Arial"/>
                <a:cs typeface="Arial"/>
              </a:rPr>
              <a:t>Challeges</a:t>
            </a:r>
            <a:endParaRPr lang="en-US" i="1" dirty="0" smtClean="0">
              <a:solidFill>
                <a:srgbClr val="000000"/>
              </a:solidFill>
              <a:latin typeface="Arial"/>
              <a:cs typeface="Arial"/>
            </a:endParaRPr>
          </a:p>
        </p:txBody>
      </p:sp>
    </p:spTree>
    <p:extLst>
      <p:ext uri="{BB962C8B-B14F-4D97-AF65-F5344CB8AC3E}">
        <p14:creationId xmlns:p14="http://schemas.microsoft.com/office/powerpoint/2010/main" val="145984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514600"/>
            <a:ext cx="7772400" cy="1143000"/>
          </a:xfrm>
        </p:spPr>
        <p:txBody>
          <a:bodyPr>
            <a:noAutofit/>
          </a:bodyPr>
          <a:lstStyle/>
          <a:p>
            <a:r>
              <a:rPr lang="en-US" sz="5400" dirty="0" smtClean="0">
                <a:solidFill>
                  <a:srgbClr val="0000FF"/>
                </a:solidFill>
                <a:latin typeface="Arial"/>
                <a:cs typeface="Arial"/>
              </a:rPr>
              <a:t>Is </a:t>
            </a:r>
            <a:r>
              <a:rPr lang="en-US" sz="5400" dirty="0" smtClean="0">
                <a:solidFill>
                  <a:srgbClr val="0000FF"/>
                </a:solidFill>
                <a:latin typeface="Arial"/>
                <a:cs typeface="Arial"/>
              </a:rPr>
              <a:t>crowdsourcing </a:t>
            </a:r>
            <a:r>
              <a:rPr lang="en-US" sz="5400" dirty="0" smtClean="0">
                <a:solidFill>
                  <a:srgbClr val="0000FF"/>
                </a:solidFill>
                <a:latin typeface="Arial"/>
                <a:cs typeface="Arial"/>
              </a:rPr>
              <a:t>attractive to other PGRN investigators?</a:t>
            </a:r>
            <a:endParaRPr lang="en-US" sz="5400" dirty="0">
              <a:solidFill>
                <a:srgbClr val="0000FF"/>
              </a:solidFill>
              <a:latin typeface="Arial"/>
              <a:cs typeface="Arial"/>
            </a:endParaRPr>
          </a:p>
        </p:txBody>
      </p:sp>
    </p:spTree>
    <p:extLst>
      <p:ext uri="{BB962C8B-B14F-4D97-AF65-F5344CB8AC3E}">
        <p14:creationId xmlns:p14="http://schemas.microsoft.com/office/powerpoint/2010/main" val="252169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Predicting response in RA</a:t>
            </a:r>
            <a:endParaRPr lang="en-US" dirty="0" smtClean="0">
              <a:latin typeface="Arial"/>
              <a:cs typeface="Arial"/>
            </a:endParaRPr>
          </a:p>
        </p:txBody>
      </p:sp>
      <p:pic>
        <p:nvPicPr>
          <p:cNvPr id="36" name="Picture 35" descr="rx_schema.jpg"/>
          <p:cNvPicPr>
            <a:picLocks noChangeAspect="1"/>
          </p:cNvPicPr>
          <p:nvPr/>
        </p:nvPicPr>
        <p:blipFill rotWithShape="1">
          <a:blip r:embed="rId3" cstate="screen">
            <a:extLst>
              <a:ext uri="{28A0092B-C50C-407E-A947-70E740481C1C}">
                <a14:useLocalDpi xmlns:a14="http://schemas.microsoft.com/office/drawing/2010/main"/>
              </a:ext>
            </a:extLst>
          </a:blip>
          <a:srcRect l="3600"/>
          <a:stretch/>
        </p:blipFill>
        <p:spPr>
          <a:xfrm>
            <a:off x="35496" y="1657349"/>
            <a:ext cx="6270238" cy="4972051"/>
          </a:xfrm>
          <a:prstGeom prst="rect">
            <a:avLst/>
          </a:prstGeom>
        </p:spPr>
      </p:pic>
      <p:grpSp>
        <p:nvGrpSpPr>
          <p:cNvPr id="23552" name="Group 23551"/>
          <p:cNvGrpSpPr/>
          <p:nvPr/>
        </p:nvGrpSpPr>
        <p:grpSpPr>
          <a:xfrm>
            <a:off x="5149726" y="1469941"/>
            <a:ext cx="3919145" cy="2683041"/>
            <a:chOff x="5182012" y="1437655"/>
            <a:chExt cx="3919145" cy="2683041"/>
          </a:xfrm>
          <a:solidFill>
            <a:schemeClr val="bg1">
              <a:lumMod val="85000"/>
            </a:schemeClr>
          </a:solidFill>
        </p:grpSpPr>
        <p:pic>
          <p:nvPicPr>
            <p:cNvPr id="22" name="Picture 21" descr="plo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012" y="1437655"/>
              <a:ext cx="3919145" cy="2113759"/>
            </a:xfrm>
            <a:prstGeom prst="rect">
              <a:avLst/>
            </a:prstGeom>
            <a:grpFill/>
          </p:spPr>
        </p:pic>
        <p:sp>
          <p:nvSpPr>
            <p:cNvPr id="28" name="TextBox 27"/>
            <p:cNvSpPr txBox="1"/>
            <p:nvPr/>
          </p:nvSpPr>
          <p:spPr>
            <a:xfrm>
              <a:off x="5633374" y="3659031"/>
              <a:ext cx="3016421" cy="461665"/>
            </a:xfrm>
            <a:prstGeom prst="rect">
              <a:avLst/>
            </a:prstGeom>
            <a:grpFill/>
          </p:spPr>
          <p:txBody>
            <a:bodyPr wrap="none" rtlCol="0">
              <a:spAutoFit/>
            </a:bodyPr>
            <a:lstStyle/>
            <a:p>
              <a:r>
                <a:rPr lang="en-US" sz="2400" dirty="0" smtClean="0">
                  <a:latin typeface="Arial"/>
                  <a:cs typeface="Arial"/>
                </a:rPr>
                <a:t>N=2,700 RA patients</a:t>
              </a:r>
              <a:endParaRPr lang="en-US" sz="2400" dirty="0">
                <a:latin typeface="Arial"/>
                <a:cs typeface="Arial"/>
              </a:endParaRPr>
            </a:p>
          </p:txBody>
        </p:sp>
      </p:grpSp>
    </p:spTree>
    <p:extLst>
      <p:ext uri="{BB962C8B-B14F-4D97-AF65-F5344CB8AC3E}">
        <p14:creationId xmlns:p14="http://schemas.microsoft.com/office/powerpoint/2010/main" val="28196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2"/>
                                        </p:tgtEl>
                                        <p:attrNameLst>
                                          <p:attrName>style.visibility</p:attrName>
                                        </p:attrNameLst>
                                      </p:cBhvr>
                                      <p:to>
                                        <p:strVal val="visible"/>
                                      </p:to>
                                    </p:set>
                                    <p:animEffect transition="in" filter="fade">
                                      <p:cBhvr>
                                        <p:cTn id="7" dur="500"/>
                                        <p:tgtEl>
                                          <p:spTgt spid="23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83419" y="2974608"/>
            <a:ext cx="2380742" cy="2250272"/>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Arial"/>
                <a:cs typeface="Arial"/>
              </a:rPr>
              <a:t>GWAS</a:t>
            </a:r>
          </a:p>
          <a:p>
            <a:pPr algn="ctr"/>
            <a:r>
              <a:rPr lang="en-US" sz="2400" dirty="0" smtClean="0">
                <a:solidFill>
                  <a:schemeClr val="tx1"/>
                </a:solidFill>
                <a:latin typeface="Arial"/>
                <a:cs typeface="Arial"/>
              </a:rPr>
              <a:t>(n=2,700)</a:t>
            </a:r>
            <a:endParaRPr lang="en-US" sz="2400" dirty="0">
              <a:solidFill>
                <a:schemeClr val="tx1"/>
              </a:solidFill>
              <a:latin typeface="Arial"/>
              <a:cs typeface="Arial"/>
            </a:endParaRPr>
          </a:p>
        </p:txBody>
      </p:sp>
      <p:sp>
        <p:nvSpPr>
          <p:cNvPr id="23555"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How our data are </a:t>
            </a:r>
            <a:r>
              <a:rPr lang="en-US" dirty="0" err="1" smtClean="0">
                <a:latin typeface="Arial"/>
                <a:cs typeface="Arial"/>
              </a:rPr>
              <a:t>silo’d</a:t>
            </a:r>
            <a:endParaRPr lang="en-US" dirty="0" smtClean="0">
              <a:latin typeface="Arial"/>
              <a:cs typeface="Arial"/>
            </a:endParaRPr>
          </a:p>
        </p:txBody>
      </p:sp>
      <p:sp>
        <p:nvSpPr>
          <p:cNvPr id="3" name="Oval 2"/>
          <p:cNvSpPr/>
          <p:nvPr/>
        </p:nvSpPr>
        <p:spPr>
          <a:xfrm>
            <a:off x="1865437" y="3141423"/>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865437" y="4367404"/>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82860" y="52498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980963" y="5680352"/>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04262" y="52498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94785" y="4367404"/>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094785" y="3066085"/>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204262" y="22212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980963" y="1839230"/>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782860" y="22212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373790" y="2679705"/>
            <a:ext cx="0" cy="8179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789260" y="2974608"/>
            <a:ext cx="473546" cy="641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493184" y="4651548"/>
            <a:ext cx="473546" cy="641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767736" y="4673072"/>
            <a:ext cx="473546" cy="641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93184" y="2953084"/>
            <a:ext cx="473546" cy="641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373790" y="4744070"/>
            <a:ext cx="0" cy="8179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782860" y="3632510"/>
            <a:ext cx="853192" cy="262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82860" y="4371736"/>
            <a:ext cx="853192" cy="262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105279" y="3680559"/>
            <a:ext cx="853192" cy="262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5105279" y="4419785"/>
            <a:ext cx="853192" cy="262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29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h-1.jpeg"/>
          <p:cNvPicPr>
            <a:picLocks noChangeAspect="1"/>
          </p:cNvPicPr>
          <p:nvPr/>
        </p:nvPicPr>
        <p:blipFill rotWithShape="1">
          <a:blip r:embed="rId3">
            <a:alphaModFix amt="34000"/>
            <a:extLst>
              <a:ext uri="{28A0092B-C50C-407E-A947-70E740481C1C}">
                <a14:useLocalDpi xmlns:a14="http://schemas.microsoft.com/office/drawing/2010/main" val="0"/>
              </a:ext>
            </a:extLst>
          </a:blip>
          <a:srcRect t="12164" r="3290" b="14661"/>
          <a:stretch/>
        </p:blipFill>
        <p:spPr>
          <a:xfrm>
            <a:off x="60060" y="4902"/>
            <a:ext cx="9041008" cy="6840760"/>
          </a:xfrm>
          <a:prstGeom prst="rect">
            <a:avLst/>
          </a:prstGeom>
        </p:spPr>
      </p:pic>
      <p:sp>
        <p:nvSpPr>
          <p:cNvPr id="4" name="Oval 3"/>
          <p:cNvSpPr/>
          <p:nvPr/>
        </p:nvSpPr>
        <p:spPr>
          <a:xfrm>
            <a:off x="3183419" y="2974608"/>
            <a:ext cx="2380742" cy="2250272"/>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Arial"/>
                <a:cs typeface="Arial"/>
              </a:rPr>
              <a:t>GWAS</a:t>
            </a:r>
          </a:p>
          <a:p>
            <a:pPr algn="ctr"/>
            <a:r>
              <a:rPr lang="en-US" sz="2400" dirty="0" smtClean="0">
                <a:solidFill>
                  <a:schemeClr val="tx1"/>
                </a:solidFill>
                <a:latin typeface="Arial"/>
                <a:cs typeface="Arial"/>
              </a:rPr>
              <a:t>(n=2,700)</a:t>
            </a:r>
            <a:endParaRPr lang="en-US" sz="2400" dirty="0">
              <a:solidFill>
                <a:schemeClr val="tx1"/>
              </a:solidFill>
              <a:latin typeface="Arial"/>
              <a:cs typeface="Arial"/>
            </a:endParaRPr>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How our data are </a:t>
            </a:r>
            <a:r>
              <a:rPr lang="en-US" dirty="0" err="1" smtClean="0">
                <a:latin typeface="Arial"/>
                <a:cs typeface="Arial"/>
              </a:rPr>
              <a:t>silo’d</a:t>
            </a:r>
            <a:endParaRPr lang="en-US" dirty="0" smtClean="0">
              <a:latin typeface="Arial"/>
              <a:cs typeface="Arial"/>
            </a:endParaRPr>
          </a:p>
        </p:txBody>
      </p:sp>
      <p:sp>
        <p:nvSpPr>
          <p:cNvPr id="3" name="Oval 2"/>
          <p:cNvSpPr/>
          <p:nvPr/>
        </p:nvSpPr>
        <p:spPr>
          <a:xfrm>
            <a:off x="1865437" y="3141423"/>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865437" y="4367404"/>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82860" y="52498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980963" y="5680352"/>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04262" y="52498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94785" y="4367404"/>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094785" y="3066085"/>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204262" y="22212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980963" y="1839230"/>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782860" y="2221277"/>
            <a:ext cx="785655" cy="753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373790" y="2679705"/>
            <a:ext cx="0" cy="817902"/>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789260" y="2974608"/>
            <a:ext cx="473546" cy="64137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493184" y="4651548"/>
            <a:ext cx="473546" cy="64137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767736" y="4673072"/>
            <a:ext cx="473546" cy="64137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93184" y="2953084"/>
            <a:ext cx="473546" cy="64137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373790" y="4744070"/>
            <a:ext cx="0" cy="817902"/>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782860" y="3632510"/>
            <a:ext cx="853192" cy="262244"/>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782860" y="4371736"/>
            <a:ext cx="853192" cy="262244"/>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105279" y="3680559"/>
            <a:ext cx="853192" cy="262244"/>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5105279" y="4419785"/>
            <a:ext cx="853192" cy="262244"/>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pic>
        <p:nvPicPr>
          <p:cNvPr id="18" name="Picture 17" descr="searc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35311"/>
            <a:ext cx="1143000" cy="1714500"/>
          </a:xfrm>
          <a:prstGeom prst="rect">
            <a:avLst/>
          </a:prstGeom>
        </p:spPr>
      </p:pic>
      <p:pic>
        <p:nvPicPr>
          <p:cNvPr id="19" name="Picture 18" descr="url.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5373216"/>
            <a:ext cx="2540000" cy="1270000"/>
          </a:xfrm>
          <a:prstGeom prst="rect">
            <a:avLst/>
          </a:prstGeom>
        </p:spPr>
      </p:pic>
      <p:pic>
        <p:nvPicPr>
          <p:cNvPr id="22" name="Picture 21" descr="url-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19" y="5744927"/>
            <a:ext cx="2450464" cy="970481"/>
          </a:xfrm>
          <a:prstGeom prst="rect">
            <a:avLst/>
          </a:prstGeom>
        </p:spPr>
      </p:pic>
      <p:pic>
        <p:nvPicPr>
          <p:cNvPr id="28" name="Picture 27" descr="url-2.jpeg"/>
          <p:cNvPicPr>
            <a:picLocks noChangeAspect="1"/>
          </p:cNvPicPr>
          <p:nvPr/>
        </p:nvPicPr>
        <p:blipFill rotWithShape="1">
          <a:blip r:embed="rId7">
            <a:extLst>
              <a:ext uri="{28A0092B-C50C-407E-A947-70E740481C1C}">
                <a14:useLocalDpi xmlns:a14="http://schemas.microsoft.com/office/drawing/2010/main" val="0"/>
              </a:ext>
            </a:extLst>
          </a:blip>
          <a:srcRect l="35620"/>
          <a:stretch/>
        </p:blipFill>
        <p:spPr>
          <a:xfrm>
            <a:off x="7253853" y="1735311"/>
            <a:ext cx="1730349" cy="1782063"/>
          </a:xfrm>
          <a:prstGeom prst="rect">
            <a:avLst/>
          </a:prstGeom>
        </p:spPr>
      </p:pic>
      <p:sp>
        <p:nvSpPr>
          <p:cNvPr id="36"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4246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The power of the crowd…</a:t>
            </a:r>
            <a:endParaRPr lang="en-US" dirty="0" smtClean="0">
              <a:latin typeface="Arial"/>
              <a:cs typeface="Arial"/>
            </a:endParaRPr>
          </a:p>
        </p:txBody>
      </p:sp>
      <p:sp>
        <p:nvSpPr>
          <p:cNvPr id="36"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pic>
        <p:nvPicPr>
          <p:cNvPr id="2" name="Picture 1" descr="url-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29" y="1617029"/>
            <a:ext cx="5448300" cy="2578100"/>
          </a:xfrm>
          <a:prstGeom prst="rect">
            <a:avLst/>
          </a:prstGeom>
        </p:spPr>
      </p:pic>
      <p:pic>
        <p:nvPicPr>
          <p:cNvPr id="5" name="Picture 4" descr="url-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423" y="2453705"/>
            <a:ext cx="4925834" cy="3283889"/>
          </a:xfrm>
          <a:prstGeom prst="rect">
            <a:avLst/>
          </a:prstGeom>
        </p:spPr>
      </p:pic>
      <p:pic>
        <p:nvPicPr>
          <p:cNvPr id="7" name="Picture 6" descr="ur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357" y="3443796"/>
            <a:ext cx="4285891" cy="3222990"/>
          </a:xfrm>
          <a:prstGeom prst="rect">
            <a:avLst/>
          </a:prstGeom>
        </p:spPr>
      </p:pic>
    </p:spTree>
    <p:extLst>
      <p:ext uri="{BB962C8B-B14F-4D97-AF65-F5344CB8AC3E}">
        <p14:creationId xmlns:p14="http://schemas.microsoft.com/office/powerpoint/2010/main" val="231979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381000" y="228600"/>
            <a:ext cx="8458200" cy="1143000"/>
          </a:xfrm>
        </p:spPr>
        <p:txBody>
          <a:bodyPr>
            <a:normAutofit fontScale="90000"/>
          </a:bodyPr>
          <a:lstStyle/>
          <a:p>
            <a:pPr eaLnBrk="1" hangingPunct="1"/>
            <a:r>
              <a:rPr lang="en-US" dirty="0" smtClean="0">
                <a:latin typeface="Arial"/>
                <a:cs typeface="Arial"/>
              </a:rPr>
              <a:t>Crowdsourcing is not a new idea…</a:t>
            </a:r>
            <a:endParaRPr lang="en-US" dirty="0" smtClean="0">
              <a:latin typeface="Arial"/>
              <a:cs typeface="Arial"/>
            </a:endParaRPr>
          </a:p>
        </p:txBody>
      </p:sp>
      <p:sp>
        <p:nvSpPr>
          <p:cNvPr id="36"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pic>
        <p:nvPicPr>
          <p:cNvPr id="8" name="Picture 3"/>
          <p:cNvPicPr>
            <a:picLocks noChangeAspect="1" noChangeArrowheads="1"/>
          </p:cNvPicPr>
          <p:nvPr/>
        </p:nvPicPr>
        <p:blipFill rotWithShape="1">
          <a:blip r:embed="rId3" cstate="print"/>
          <a:srcRect l="6598" t="6988" r="1832"/>
          <a:stretch/>
        </p:blipFill>
        <p:spPr bwMode="auto">
          <a:xfrm>
            <a:off x="424914" y="1621741"/>
            <a:ext cx="8382000" cy="4799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0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r="33801"/>
          <a:stretch/>
        </p:blipFill>
        <p:spPr bwMode="auto">
          <a:xfrm>
            <a:off x="4265501" y="1371600"/>
            <a:ext cx="4699573" cy="4035705"/>
          </a:xfrm>
          <a:prstGeom prst="rect">
            <a:avLst/>
          </a:prstGeom>
          <a:noFill/>
          <a:ln w="9525">
            <a:noFill/>
            <a:miter lim="800000"/>
            <a:headEnd/>
            <a:tailEnd/>
          </a:ln>
        </p:spPr>
      </p:pic>
      <p:grpSp>
        <p:nvGrpSpPr>
          <p:cNvPr id="10" name="Group 9"/>
          <p:cNvGrpSpPr/>
          <p:nvPr/>
        </p:nvGrpSpPr>
        <p:grpSpPr>
          <a:xfrm>
            <a:off x="5650706" y="4140968"/>
            <a:ext cx="3109884" cy="2628248"/>
            <a:chOff x="6286500" y="520700"/>
            <a:chExt cx="2565400" cy="2540000"/>
          </a:xfrm>
        </p:grpSpPr>
        <p:sp>
          <p:nvSpPr>
            <p:cNvPr id="9" name="Rectangle 8"/>
            <p:cNvSpPr/>
            <p:nvPr/>
          </p:nvSpPr>
          <p:spPr>
            <a:xfrm>
              <a:off x="6286500" y="520700"/>
              <a:ext cx="2565400" cy="2540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604000" y="1219200"/>
              <a:ext cx="1905000" cy="1739900"/>
            </a:xfrm>
            <a:prstGeom prst="rect">
              <a:avLst/>
            </a:prstGeom>
          </p:spPr>
        </p:pic>
        <p:pic>
          <p:nvPicPr>
            <p:cNvPr id="8" name="Picture 7"/>
            <p:cNvPicPr>
              <a:picLocks noChangeAspect="1"/>
            </p:cNvPicPr>
            <p:nvPr/>
          </p:nvPicPr>
          <p:blipFill>
            <a:blip r:embed="rId4"/>
            <a:stretch>
              <a:fillRect/>
            </a:stretch>
          </p:blipFill>
          <p:spPr>
            <a:xfrm>
              <a:off x="6565900" y="711200"/>
              <a:ext cx="1905000" cy="330200"/>
            </a:xfrm>
            <a:prstGeom prst="rect">
              <a:avLst/>
            </a:prstGeom>
          </p:spPr>
        </p:pic>
      </p:grpSp>
      <p:sp>
        <p:nvSpPr>
          <p:cNvPr id="11" name="Rectangle 4"/>
          <p:cNvSpPr>
            <a:spLocks noGrp="1" noChangeArrowheads="1"/>
          </p:cNvSpPr>
          <p:nvPr>
            <p:ph type="title"/>
          </p:nvPr>
        </p:nvSpPr>
        <p:spPr>
          <a:xfrm>
            <a:off x="381000" y="228600"/>
            <a:ext cx="8458200" cy="1143000"/>
          </a:xfrm>
        </p:spPr>
        <p:txBody>
          <a:bodyPr>
            <a:normAutofit fontScale="90000"/>
          </a:bodyPr>
          <a:lstStyle/>
          <a:p>
            <a:pPr eaLnBrk="1" hangingPunct="1"/>
            <a:r>
              <a:rPr lang="en-US" dirty="0" smtClean="0">
                <a:latin typeface="Arial"/>
                <a:cs typeface="Arial"/>
              </a:rPr>
              <a:t>Crowdsourcing today is widely used</a:t>
            </a:r>
            <a:endParaRPr lang="en-US" dirty="0" smtClean="0">
              <a:latin typeface="Arial"/>
              <a:cs typeface="Arial"/>
            </a:endParaRPr>
          </a:p>
        </p:txBody>
      </p:sp>
      <p:sp>
        <p:nvSpPr>
          <p:cNvPr id="12" name="Line 5"/>
          <p:cNvSpPr>
            <a:spLocks noChangeShapeType="1"/>
          </p:cNvSpPr>
          <p:nvPr/>
        </p:nvSpPr>
        <p:spPr bwMode="auto">
          <a:xfrm>
            <a:off x="457200" y="1337141"/>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pic>
        <p:nvPicPr>
          <p:cNvPr id="13" name="Picture 12"/>
          <p:cNvPicPr>
            <a:picLocks noChangeAspect="1"/>
          </p:cNvPicPr>
          <p:nvPr/>
        </p:nvPicPr>
        <p:blipFill>
          <a:blip r:embed="rId5"/>
          <a:stretch>
            <a:fillRect/>
          </a:stretch>
        </p:blipFill>
        <p:spPr>
          <a:xfrm>
            <a:off x="76200" y="1337141"/>
            <a:ext cx="4191000" cy="5524500"/>
          </a:xfrm>
          <a:prstGeom prst="rect">
            <a:avLst/>
          </a:prstGeom>
        </p:spPr>
      </p:pic>
      <p:pic>
        <p:nvPicPr>
          <p:cNvPr id="14" name="Picture 13"/>
          <p:cNvPicPr>
            <a:picLocks noChangeAspect="1"/>
          </p:cNvPicPr>
          <p:nvPr/>
        </p:nvPicPr>
        <p:blipFill>
          <a:blip r:embed="rId6"/>
          <a:stretch>
            <a:fillRect/>
          </a:stretch>
        </p:blipFill>
        <p:spPr>
          <a:xfrm>
            <a:off x="119249" y="5940341"/>
            <a:ext cx="4082774" cy="712984"/>
          </a:xfrm>
          <a:prstGeom prst="rect">
            <a:avLst/>
          </a:prstGeom>
          <a:solidFill>
            <a:schemeClr val="bg1"/>
          </a:solidFill>
        </p:spPr>
      </p:pic>
    </p:spTree>
    <p:extLst>
      <p:ext uri="{BB962C8B-B14F-4D97-AF65-F5344CB8AC3E}">
        <p14:creationId xmlns:p14="http://schemas.microsoft.com/office/powerpoint/2010/main" val="4152925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5"/>
          <p:cNvSpPr>
            <a:spLocks noChangeShapeType="1"/>
          </p:cNvSpPr>
          <p:nvPr/>
        </p:nvSpPr>
        <p:spPr bwMode="auto">
          <a:xfrm>
            <a:off x="457200" y="1304855"/>
            <a:ext cx="8153400" cy="0"/>
          </a:xfrm>
          <a:prstGeom prst="line">
            <a:avLst/>
          </a:prstGeom>
          <a:noFill/>
          <a:ln w="38100">
            <a:solidFill>
              <a:srgbClr val="0072B9"/>
            </a:solidFill>
            <a:round/>
            <a:headEnd/>
            <a:tailEnd/>
          </a:ln>
        </p:spPr>
        <p:txBody>
          <a:bodyPr wrap="none" anchor="ctr">
            <a:prstTxWarp prst="textNoShape">
              <a:avLst/>
            </a:prstTxWarp>
          </a:bodyPr>
          <a:lstStyle/>
          <a:p>
            <a:endParaRPr lang="en-US"/>
          </a:p>
        </p:txBody>
      </p:sp>
      <p:sp>
        <p:nvSpPr>
          <p:cNvPr id="23556" name="Content Placeholder 6"/>
          <p:cNvSpPr>
            <a:spLocks noGrp="1"/>
          </p:cNvSpPr>
          <p:nvPr>
            <p:ph idx="1"/>
          </p:nvPr>
        </p:nvSpPr>
        <p:spPr>
          <a:xfrm>
            <a:off x="685800" y="1472787"/>
            <a:ext cx="8001000" cy="5038143"/>
          </a:xfrm>
        </p:spPr>
        <p:txBody>
          <a:bodyPr>
            <a:normAutofit/>
          </a:bodyPr>
          <a:lstStyle/>
          <a:p>
            <a:r>
              <a:rPr lang="en-US" dirty="0" smtClean="0">
                <a:solidFill>
                  <a:srgbClr val="000000"/>
                </a:solidFill>
                <a:latin typeface="Arial"/>
                <a:cs typeface="Arial"/>
              </a:rPr>
              <a:t>Engage large group of participants</a:t>
            </a:r>
            <a:endParaRPr lang="en-US" dirty="0">
              <a:solidFill>
                <a:srgbClr val="000000"/>
              </a:solidFill>
              <a:latin typeface="Arial"/>
              <a:cs typeface="Arial"/>
            </a:endParaRPr>
          </a:p>
          <a:p>
            <a:pPr lvl="1"/>
            <a:r>
              <a:rPr lang="en-US" i="1" dirty="0" smtClean="0">
                <a:solidFill>
                  <a:srgbClr val="000000"/>
                </a:solidFill>
                <a:latin typeface="Arial"/>
                <a:cs typeface="Arial"/>
              </a:rPr>
              <a:t>Beyond our immediate collaborators</a:t>
            </a:r>
          </a:p>
          <a:p>
            <a:pPr marL="457200" lvl="1" indent="0">
              <a:buNone/>
            </a:pPr>
            <a:endParaRPr lang="en-US" i="1" dirty="0">
              <a:solidFill>
                <a:srgbClr val="000000"/>
              </a:solidFill>
              <a:latin typeface="Arial"/>
              <a:cs typeface="Arial"/>
            </a:endParaRPr>
          </a:p>
          <a:p>
            <a:r>
              <a:rPr lang="en-US" dirty="0" smtClean="0">
                <a:solidFill>
                  <a:srgbClr val="000000"/>
                </a:solidFill>
                <a:latin typeface="Arial"/>
                <a:cs typeface="Arial"/>
              </a:rPr>
              <a:t>Open dialogue on methods and results</a:t>
            </a:r>
          </a:p>
          <a:p>
            <a:pPr lvl="1"/>
            <a:r>
              <a:rPr lang="en-US" i="1" dirty="0" smtClean="0">
                <a:solidFill>
                  <a:srgbClr val="000000"/>
                </a:solidFill>
                <a:latin typeface="Arial"/>
                <a:cs typeface="Arial"/>
              </a:rPr>
              <a:t>Rapid-learning, with insights in real-time</a:t>
            </a:r>
          </a:p>
          <a:p>
            <a:endParaRPr lang="en-US" dirty="0" smtClean="0">
              <a:solidFill>
                <a:srgbClr val="000000"/>
              </a:solidFill>
              <a:latin typeface="Arial"/>
              <a:cs typeface="Arial"/>
            </a:endParaRPr>
          </a:p>
          <a:p>
            <a:r>
              <a:rPr lang="en-US" dirty="0" smtClean="0">
                <a:solidFill>
                  <a:srgbClr val="000000"/>
                </a:solidFill>
                <a:latin typeface="Arial"/>
                <a:cs typeface="Arial"/>
              </a:rPr>
              <a:t>Facilitate peer-review</a:t>
            </a:r>
            <a:endParaRPr lang="en-US" dirty="0" smtClean="0">
              <a:solidFill>
                <a:srgbClr val="000000"/>
              </a:solidFill>
              <a:latin typeface="Arial"/>
              <a:cs typeface="Arial"/>
            </a:endParaRPr>
          </a:p>
          <a:p>
            <a:pPr lvl="1"/>
            <a:r>
              <a:rPr lang="en-US" i="1" dirty="0" smtClean="0">
                <a:solidFill>
                  <a:srgbClr val="000000"/>
                </a:solidFill>
                <a:latin typeface="Arial"/>
                <a:cs typeface="Arial"/>
              </a:rPr>
              <a:t>Challenge-assisted </a:t>
            </a:r>
            <a:r>
              <a:rPr lang="en-US" i="1" dirty="0" err="1" smtClean="0">
                <a:solidFill>
                  <a:srgbClr val="000000"/>
                </a:solidFill>
                <a:latin typeface="Arial"/>
                <a:cs typeface="Arial"/>
              </a:rPr>
              <a:t>vs</a:t>
            </a:r>
            <a:r>
              <a:rPr lang="en-US" i="1" dirty="0" smtClean="0">
                <a:solidFill>
                  <a:srgbClr val="000000"/>
                </a:solidFill>
                <a:latin typeface="Arial"/>
                <a:cs typeface="Arial"/>
              </a:rPr>
              <a:t> traditional peer-review</a:t>
            </a:r>
            <a:endParaRPr lang="en-US" i="1" dirty="0">
              <a:solidFill>
                <a:srgbClr val="000000"/>
              </a:solidFill>
              <a:latin typeface="Arial"/>
              <a:cs typeface="Arial"/>
            </a:endParaRPr>
          </a:p>
          <a:p>
            <a:endParaRPr lang="en-US" dirty="0" smtClean="0">
              <a:solidFill>
                <a:srgbClr val="000000"/>
              </a:solidFill>
              <a:latin typeface="Arial"/>
              <a:ea typeface="Trebuchet MS" charset="0"/>
              <a:cs typeface="Arial"/>
            </a:endParaRPr>
          </a:p>
        </p:txBody>
      </p:sp>
      <p:sp>
        <p:nvSpPr>
          <p:cNvPr id="23557" name="Rectangle 4"/>
          <p:cNvSpPr>
            <a:spLocks noGrp="1" noChangeArrowheads="1"/>
          </p:cNvSpPr>
          <p:nvPr>
            <p:ph type="title"/>
          </p:nvPr>
        </p:nvSpPr>
        <p:spPr>
          <a:xfrm>
            <a:off x="381000" y="228600"/>
            <a:ext cx="8458200" cy="1143000"/>
          </a:xfrm>
        </p:spPr>
        <p:txBody>
          <a:bodyPr>
            <a:normAutofit/>
          </a:bodyPr>
          <a:lstStyle/>
          <a:p>
            <a:pPr eaLnBrk="1" hangingPunct="1"/>
            <a:r>
              <a:rPr lang="en-US" dirty="0" smtClean="0">
                <a:latin typeface="Arial"/>
                <a:cs typeface="Arial"/>
              </a:rPr>
              <a:t>Benefits of crowdsourcing</a:t>
            </a:r>
            <a:endParaRPr lang="en-US" dirty="0" smtClean="0">
              <a:latin typeface="Arial"/>
              <a:cs typeface="Arial"/>
            </a:endParaRPr>
          </a:p>
        </p:txBody>
      </p:sp>
      <p:sp>
        <p:nvSpPr>
          <p:cNvPr id="2" name="TextBox 1"/>
          <p:cNvSpPr txBox="1"/>
          <p:nvPr/>
        </p:nvSpPr>
        <p:spPr>
          <a:xfrm>
            <a:off x="5327387" y="6134260"/>
            <a:ext cx="3712994" cy="369332"/>
          </a:xfrm>
          <a:prstGeom prst="rect">
            <a:avLst/>
          </a:prstGeom>
          <a:noFill/>
        </p:spPr>
        <p:txBody>
          <a:bodyPr wrap="square" rtlCol="0">
            <a:spAutoFit/>
          </a:bodyPr>
          <a:lstStyle/>
          <a:p>
            <a:r>
              <a:rPr lang="en-US" dirty="0" smtClean="0">
                <a:latin typeface="Arial"/>
                <a:cs typeface="Arial"/>
              </a:rPr>
              <a:t>Plenge et al </a:t>
            </a:r>
            <a:r>
              <a:rPr lang="en-US" u="sng" dirty="0" smtClean="0">
                <a:latin typeface="Arial"/>
                <a:cs typeface="Arial"/>
              </a:rPr>
              <a:t>Nature Genetics</a:t>
            </a:r>
            <a:r>
              <a:rPr lang="en-US" dirty="0" smtClean="0">
                <a:latin typeface="Arial"/>
                <a:cs typeface="Arial"/>
              </a:rPr>
              <a:t> 2013</a:t>
            </a:r>
            <a:endParaRPr lang="en-US" dirty="0">
              <a:latin typeface="Arial"/>
              <a:cs typeface="Arial"/>
            </a:endParaRPr>
          </a:p>
        </p:txBody>
      </p:sp>
    </p:spTree>
    <p:extLst>
      <p:ext uri="{BB962C8B-B14F-4D97-AF65-F5344CB8AC3E}">
        <p14:creationId xmlns:p14="http://schemas.microsoft.com/office/powerpoint/2010/main" val="192645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2200</TotalTime>
  <Words>2098</Words>
  <Application>Microsoft Macintosh PowerPoint</Application>
  <PresentationFormat>On-screen Show (4:3)</PresentationFormat>
  <Paragraphs>205</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Crowdsourcing pharmacogenomic data analysis: PGRN-Sage RA Responder Challenge</vt:lpstr>
      <vt:lpstr>PowerPoint Presentation</vt:lpstr>
      <vt:lpstr>Predicting response in RA</vt:lpstr>
      <vt:lpstr>How our data are silo’d</vt:lpstr>
      <vt:lpstr>How our data are silo’d</vt:lpstr>
      <vt:lpstr>The power of the crowd…</vt:lpstr>
      <vt:lpstr>Crowdsourcing is not a new idea…</vt:lpstr>
      <vt:lpstr>Crowdsourcing today is widely used</vt:lpstr>
      <vt:lpstr>Benefits of crowdsourcing</vt:lpstr>
      <vt:lpstr>How can we effectively use crowdsourcing for PGx traits?</vt:lpstr>
      <vt:lpstr>RA Responder Challenge</vt:lpstr>
      <vt:lpstr>RA Responder Challenge</vt:lpstr>
      <vt:lpstr>RA Responder Challenge</vt:lpstr>
      <vt:lpstr>RA Responder Challenge</vt:lpstr>
      <vt:lpstr>RA Responder Challenge</vt:lpstr>
      <vt:lpstr>RA Responder Challenge</vt:lpstr>
      <vt:lpstr>PowerPoint Presentation</vt:lpstr>
      <vt:lpstr>Unresolved questions of our crowdsourcing approach</vt:lpstr>
      <vt:lpstr>Initial surprises from putting the Challenge together</vt:lpstr>
      <vt:lpstr>This is meant to be the first step</vt:lpstr>
      <vt:lpstr>Sage-DREAM collaboration</vt:lpstr>
      <vt:lpstr>Is crowdsourcing attractive to other PGRN investigators?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and success of GWAS</dc:title>
  <dc:creator>Sara Pulit</dc:creator>
  <cp:lastModifiedBy>Robert Plenge</cp:lastModifiedBy>
  <cp:revision>139</cp:revision>
  <dcterms:created xsi:type="dcterms:W3CDTF">2013-01-31T15:21:34Z</dcterms:created>
  <dcterms:modified xsi:type="dcterms:W3CDTF">2013-04-30T12:52:35Z</dcterms:modified>
</cp:coreProperties>
</file>