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6" name="Shape 1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Shape 15"/>
          <p:cNvSpPr/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i="1" sz="1800">
                <a:solidFill>
                  <a:srgbClr val="5C86B9"/>
                </a:solidFill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16" name="Shape 16"/>
          <p:cNvSpPr/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7" name="Shape 17"/>
          <p:cNvSpPr/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body" sz="quarter" idx="13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ClrTx/>
              <a:buSzTx/>
              <a:buFontTx/>
              <a:buNone/>
              <a:defRPr sz="30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8" name="Shape 108"/>
          <p:cNvSpPr/>
          <p:nvPr>
            <p:ph type="body" sz="quarter" idx="14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i="1" sz="3000">
                <a:solidFill>
                  <a:srgbClr val="5C86B9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8_Custom Layou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2246188" cy="156464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>
            <p:ph type="body" idx="1"/>
          </p:nvPr>
        </p:nvSpPr>
        <p:spPr>
          <a:xfrm>
            <a:off x="541866" y="2059093"/>
            <a:ext cx="12029441" cy="6653673"/>
          </a:xfrm>
          <a:prstGeom prst="rect">
            <a:avLst/>
          </a:prstGeom>
        </p:spPr>
        <p:txBody>
          <a:bodyPr lIns="0" tIns="0" rIns="0" bIns="0" anchor="t"/>
          <a:lstStyle>
            <a:lvl1pPr marL="471487" indent="-471487" defTabSz="1300480">
              <a:spcBef>
                <a:spcPts val="1000"/>
              </a:spcBef>
              <a:buClrTx/>
              <a:buSzPct val="100000"/>
              <a:buFontTx/>
              <a:buChar char="•"/>
              <a:defRPr sz="4400">
                <a:latin typeface="Arial"/>
                <a:ea typeface="Arial"/>
                <a:cs typeface="Arial"/>
                <a:sym typeface="Arial"/>
              </a:defRPr>
            </a:lvl1pPr>
            <a:lvl2pPr marL="906235" indent="-449035" defTabSz="1300480">
              <a:spcBef>
                <a:spcPts val="1000"/>
              </a:spcBef>
              <a:buClrTx/>
              <a:buSzPct val="100000"/>
              <a:buFontTx/>
              <a:buChar char="–"/>
              <a:defRPr sz="4400">
                <a:latin typeface="Arial"/>
                <a:ea typeface="Arial"/>
                <a:cs typeface="Arial"/>
                <a:sym typeface="Arial"/>
              </a:defRPr>
            </a:lvl2pPr>
            <a:lvl3pPr marL="1333500" indent="-419100" defTabSz="1300480">
              <a:spcBef>
                <a:spcPts val="1000"/>
              </a:spcBef>
              <a:buClrTx/>
              <a:buSzPct val="100000"/>
              <a:buFontTx/>
              <a:buChar char="•"/>
              <a:defRPr sz="4400">
                <a:latin typeface="Arial"/>
                <a:ea typeface="Arial"/>
                <a:cs typeface="Arial"/>
                <a:sym typeface="Arial"/>
              </a:defRPr>
            </a:lvl3pPr>
            <a:lvl4pPr marL="1874520" indent="-502920" defTabSz="1300480">
              <a:spcBef>
                <a:spcPts val="1000"/>
              </a:spcBef>
              <a:buClrTx/>
              <a:buSzPct val="100000"/>
              <a:buFontTx/>
              <a:buChar char="–"/>
              <a:defRPr sz="4400">
                <a:latin typeface="Arial"/>
                <a:ea typeface="Arial"/>
                <a:cs typeface="Arial"/>
                <a:sym typeface="Arial"/>
              </a:defRPr>
            </a:lvl4pPr>
            <a:lvl5pPr marL="2331720" indent="-502920" defTabSz="1300480">
              <a:spcBef>
                <a:spcPts val="1000"/>
              </a:spcBef>
              <a:buClrTx/>
              <a:buSzPct val="100000"/>
              <a:buFontTx/>
              <a:buChar char="»"/>
              <a:defRPr sz="4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hape 133"/>
          <p:cNvSpPr/>
          <p:nvPr>
            <p:ph type="title"/>
          </p:nvPr>
        </p:nvSpPr>
        <p:spPr>
          <a:xfrm>
            <a:off x="556848" y="-2"/>
            <a:ext cx="10668002" cy="1571416"/>
          </a:xfrm>
          <a:prstGeom prst="rect">
            <a:avLst/>
          </a:prstGeom>
        </p:spPr>
        <p:txBody>
          <a:bodyPr lIns="65023" tIns="65023" rIns="65023" bIns="65023"/>
          <a:lstStyle>
            <a:lvl1pPr algn="ctr" defTabSz="1300480">
              <a:defRPr spc="0" sz="6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4" name="Shape 134"/>
          <p:cNvSpPr/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 light smaller L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xfrm>
            <a:off x="654755" y="3937993"/>
            <a:ext cx="11564339" cy="665345"/>
          </a:xfrm>
          <a:prstGeom prst="rect">
            <a:avLst/>
          </a:prstGeom>
        </p:spPr>
        <p:txBody>
          <a:bodyPr lIns="0" tIns="0" rIns="0" bIns="0" anchor="b"/>
          <a:lstStyle>
            <a:lvl1pPr algn="ctr" defTabSz="1300480">
              <a:defRPr spc="0" sz="6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654756" y="4653632"/>
            <a:ext cx="11564338" cy="439915"/>
          </a:xfrm>
          <a:prstGeom prst="rect">
            <a:avLst/>
          </a:prstGeom>
        </p:spPr>
        <p:txBody>
          <a:bodyPr lIns="0" tIns="0" rIns="0" bIns="0" anchor="t"/>
          <a:lstStyle>
            <a:lvl1pPr marL="0" indent="0" defTabSz="1300480">
              <a:spcBef>
                <a:spcPts val="600"/>
              </a:spcBef>
              <a:buClrTx/>
              <a:buSzTx/>
              <a:buFontTx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702128" indent="-244928" defTabSz="1300480">
              <a:spcBef>
                <a:spcPts val="600"/>
              </a:spcBef>
              <a:buClrTx/>
              <a:buSzPct val="100000"/>
              <a:buFontTx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143000" indent="-228600" defTabSz="1300480">
              <a:spcBef>
                <a:spcPts val="600"/>
              </a:spcBef>
              <a:buClrTx/>
              <a:buSzPct val="100000"/>
              <a:buFontTx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1645920" indent="-274320" defTabSz="1300480">
              <a:spcBef>
                <a:spcPts val="600"/>
              </a:spcBef>
              <a:buClrTx/>
              <a:buSzPct val="100000"/>
              <a:buFontTx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marL="2103120" indent="-274320" defTabSz="1300480">
              <a:spcBef>
                <a:spcPts val="600"/>
              </a:spcBef>
              <a:buClrTx/>
              <a:buSzPct val="100000"/>
              <a:buFontTx/>
              <a:buChar char="»"/>
              <a:defRPr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" name="Shape 150"/>
          <p:cNvSpPr/>
          <p:nvPr>
            <p:ph type="body" sz="quarter" idx="13"/>
          </p:nvPr>
        </p:nvSpPr>
        <p:spPr>
          <a:xfrm>
            <a:off x="670560" y="6534008"/>
            <a:ext cx="3664374" cy="401886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indent="0" defTabSz="1300480">
              <a:spcBef>
                <a:spcPts val="600"/>
              </a:spcBef>
              <a:buClrTx/>
              <a:buSzTx/>
              <a:buFont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1" name="Shape 151"/>
          <p:cNvSpPr/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Title Slide light smaller L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xfrm>
            <a:off x="464797" y="498346"/>
            <a:ext cx="11564340" cy="700364"/>
          </a:xfrm>
          <a:prstGeom prst="rect">
            <a:avLst/>
          </a:prstGeom>
        </p:spPr>
        <p:txBody>
          <a:bodyPr lIns="0" tIns="0" rIns="0" bIns="0" anchor="t"/>
          <a:lstStyle>
            <a:lvl1pPr defTabSz="1300480">
              <a:defRPr b="1" spc="0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9" name="Shape 159"/>
          <p:cNvSpPr/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" name="Shape 26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Shape 27"/>
          <p:cNvSpPr/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i="1" sz="1800">
                <a:solidFill>
                  <a:srgbClr val="5C86B9"/>
                </a:solidFill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28" name="Shape 28"/>
          <p:cNvSpPr/>
          <p:nvPr>
            <p:ph type="pic" idx="14"/>
          </p:nvPr>
        </p:nvSpPr>
        <p:spPr>
          <a:xfrm>
            <a:off x="368300" y="444500"/>
            <a:ext cx="12268200" cy="6324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9" name="Shape 29"/>
          <p:cNvSpPr/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06400" y="486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" name="Shape 39"/>
          <p:cNvSpPr/>
          <p:nvPr/>
        </p:nvSpPr>
        <p:spPr>
          <a:xfrm>
            <a:off x="406400" y="49149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406400" y="52705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9" name="Shape 49"/>
          <p:cNvSpPr/>
          <p:nvPr/>
        </p:nvSpPr>
        <p:spPr>
          <a:xfrm>
            <a:off x="406400" y="53213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Shape 50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1" name="Shape 51"/>
          <p:cNvSpPr/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52" name="Shape 52"/>
          <p:cNvSpPr/>
          <p:nvPr>
            <p:ph type="body" sz="quarter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hape 5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hape 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406400" y="25654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8" name="Shape 78"/>
          <p:cNvSpPr/>
          <p:nvPr/>
        </p:nvSpPr>
        <p:spPr>
          <a:xfrm>
            <a:off x="406400" y="26162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9" name="Shape 79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Shape 80"/>
          <p:cNvSpPr/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body" sz="half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defRPr sz="3000"/>
            </a:lvl1pPr>
            <a:lvl2pPr marL="762000" indent="-381000">
              <a:defRPr sz="3000"/>
            </a:lvl2pPr>
            <a:lvl3pPr marL="1143000" indent="-381000">
              <a:defRPr sz="3000"/>
            </a:lvl3pPr>
            <a:lvl4pPr marL="1524000" indent="-381000">
              <a:defRPr sz="3000"/>
            </a:lvl4pPr>
            <a:lvl5pPr marL="1905000" indent="-381000"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half" idx="13"/>
          </p:nvPr>
        </p:nvSpPr>
        <p:spPr>
          <a:xfrm>
            <a:off x="6502400" y="4813300"/>
            <a:ext cx="6121400" cy="4356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pic" sz="half" idx="14"/>
          </p:nvPr>
        </p:nvSpPr>
        <p:spPr>
          <a:xfrm>
            <a:off x="6502400" y="444500"/>
            <a:ext cx="6121400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Shape 99"/>
          <p:cNvSpPr/>
          <p:nvPr>
            <p:ph type="pic" idx="15"/>
          </p:nvPr>
        </p:nvSpPr>
        <p:spPr>
          <a:xfrm>
            <a:off x="368300" y="444500"/>
            <a:ext cx="6121400" cy="872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06400" y="25654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406400" y="26162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50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01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152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03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2540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304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355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406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457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tif"/><Relationship Id="rId3" Type="http://schemas.openxmlformats.org/officeDocument/2006/relationships/image" Target="../media/image5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Relationship Id="rId3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Relationship Id="rId3" Type="http://schemas.openxmlformats.org/officeDocument/2006/relationships/image" Target="../media/image1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large_cover2013081.jpg"/>
          <p:cNvPicPr>
            <a:picLocks noChangeAspect="1"/>
          </p:cNvPicPr>
          <p:nvPr/>
        </p:nvPicPr>
        <p:blipFill>
          <a:blip r:embed="rId2">
            <a:alphaModFix amt="10634"/>
            <a:extLst/>
          </a:blip>
          <a:srcRect l="0" t="5008" r="0" b="4013"/>
          <a:stretch>
            <a:fillRect/>
          </a:stretch>
        </p:blipFill>
        <p:spPr>
          <a:xfrm>
            <a:off x="-49163" y="39589"/>
            <a:ext cx="13004801" cy="9674422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March 8, 2017</a:t>
            </a:r>
          </a:p>
        </p:txBody>
      </p:sp>
      <p:sp>
        <p:nvSpPr>
          <p:cNvPr id="170" name="Shape 170"/>
          <p:cNvSpPr/>
          <p:nvPr>
            <p:ph type="ctrTitle"/>
          </p:nvPr>
        </p:nvSpPr>
        <p:spPr>
          <a:xfrm>
            <a:off x="609033" y="5810377"/>
            <a:ext cx="12293601" cy="2032001"/>
          </a:xfrm>
          <a:prstGeom prst="rect">
            <a:avLst/>
          </a:prstGeom>
        </p:spPr>
        <p:txBody>
          <a:bodyPr anchor="t"/>
          <a:lstStyle/>
          <a:p>
            <a:pPr defTabSz="362204">
              <a:defRPr spc="-79" sz="3968"/>
            </a:pPr>
            <a:r>
              <a:t>New Targets, New Modalities, New Challenges – The </a:t>
            </a:r>
            <a:r>
              <a:rPr i="1"/>
              <a:t>Inconvenient</a:t>
            </a:r>
            <a:r>
              <a:t> Path of Human Genetics in Drug Discovery</a:t>
            </a:r>
          </a:p>
        </p:txBody>
      </p:sp>
      <p:sp>
        <p:nvSpPr>
          <p:cNvPr id="171" name="Shape 171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spcBef>
                <a:spcPts val="900"/>
              </a:spcBef>
              <a:defRPr sz="2256"/>
            </a:lvl1pPr>
          </a:lstStyle>
          <a:p>
            <a:pPr/>
            <a:r>
              <a:t>Enabling Precision Medicine: The Role of Genetics in Clinical Drug Development – A Workshop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age17.tif" descr="stm1.tiff"/>
          <p:cNvPicPr>
            <a:picLocks noChangeAspect="1"/>
          </p:cNvPicPr>
          <p:nvPr/>
        </p:nvPicPr>
        <p:blipFill>
          <a:blip r:embed="rId2">
            <a:extLst/>
          </a:blip>
          <a:srcRect l="0" t="4433" r="0" b="43407"/>
          <a:stretch>
            <a:fillRect/>
          </a:stretch>
        </p:blipFill>
        <p:spPr>
          <a:xfrm>
            <a:off x="121078" y="116775"/>
            <a:ext cx="5811196" cy="186241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217" name="image18.tif" descr="stm2.tiff"/>
          <p:cNvPicPr>
            <a:picLocks noChangeAspect="1"/>
          </p:cNvPicPr>
          <p:nvPr/>
        </p:nvPicPr>
        <p:blipFill>
          <a:blip r:embed="rId3">
            <a:extLst/>
          </a:blip>
          <a:srcRect l="593" t="0" r="253" b="15263"/>
          <a:stretch>
            <a:fillRect/>
          </a:stretch>
        </p:blipFill>
        <p:spPr>
          <a:xfrm>
            <a:off x="91690" y="2116923"/>
            <a:ext cx="12837147" cy="545474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sp>
        <p:nvSpPr>
          <p:cNvPr id="218" name="Shape 218"/>
          <p:cNvSpPr/>
          <p:nvPr/>
        </p:nvSpPr>
        <p:spPr>
          <a:xfrm>
            <a:off x="3227564" y="7709187"/>
            <a:ext cx="1502504" cy="1963483"/>
          </a:xfrm>
          <a:prstGeom prst="leftRightArrow">
            <a:avLst>
              <a:gd name="adj1" fmla="val 32000"/>
              <a:gd name="adj2" fmla="val 13790"/>
            </a:avLst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9" name="Shape 219"/>
          <p:cNvSpPr/>
          <p:nvPr/>
        </p:nvSpPr>
        <p:spPr>
          <a:xfrm>
            <a:off x="3482158" y="8386128"/>
            <a:ext cx="99331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&lt;1 yr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age17.tif" descr="stm1.tiff"/>
          <p:cNvPicPr>
            <a:picLocks noChangeAspect="1"/>
          </p:cNvPicPr>
          <p:nvPr/>
        </p:nvPicPr>
        <p:blipFill>
          <a:blip r:embed="rId2">
            <a:extLst/>
          </a:blip>
          <a:srcRect l="0" t="4433" r="0" b="43407"/>
          <a:stretch>
            <a:fillRect/>
          </a:stretch>
        </p:blipFill>
        <p:spPr>
          <a:xfrm>
            <a:off x="121078" y="116775"/>
            <a:ext cx="5811196" cy="186241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222" name="image18.tif" descr="stm2.tiff"/>
          <p:cNvPicPr>
            <a:picLocks noChangeAspect="1"/>
          </p:cNvPicPr>
          <p:nvPr/>
        </p:nvPicPr>
        <p:blipFill>
          <a:blip r:embed="rId3">
            <a:extLst/>
          </a:blip>
          <a:srcRect l="593" t="0" r="253" b="15263"/>
          <a:stretch>
            <a:fillRect/>
          </a:stretch>
        </p:blipFill>
        <p:spPr>
          <a:xfrm>
            <a:off x="91690" y="2116923"/>
            <a:ext cx="12837147" cy="545474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sp>
        <p:nvSpPr>
          <p:cNvPr id="223" name="Shape 223"/>
          <p:cNvSpPr/>
          <p:nvPr/>
        </p:nvSpPr>
        <p:spPr>
          <a:xfrm>
            <a:off x="455309" y="7962899"/>
            <a:ext cx="10418935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718552" indent="-718552" algn="l">
              <a:buSzPct val="100000"/>
              <a:buAutoNum type="arabicPeriod" startAt="1"/>
              <a:defRPr sz="4300"/>
            </a:pPr>
            <a:r>
              <a:t>Pick targets based on human biology</a:t>
            </a:r>
          </a:p>
          <a:p>
            <a:pPr marL="718552" indent="-718552" algn="l">
              <a:buSzPct val="100000"/>
              <a:buAutoNum type="arabicPeriod" startAt="1"/>
              <a:defRPr sz="4300"/>
            </a:pPr>
            <a:r>
              <a:t>Programmable therapeutics to test PoC </a:t>
            </a:r>
          </a:p>
        </p:txBody>
      </p:sp>
      <p:sp>
        <p:nvSpPr>
          <p:cNvPr id="224" name="Shape 224"/>
          <p:cNvSpPr/>
          <p:nvPr/>
        </p:nvSpPr>
        <p:spPr>
          <a:xfrm>
            <a:off x="6528168" y="154809"/>
            <a:ext cx="6064044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What are potential solutions?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Class="entr" nodeType="after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3" grpId="2"/>
      <p:bldP build="whole" bldLvl="1" animBg="1" rev="0" advAuto="0" spid="22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human genetics to pick targets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5945154" y="8320776"/>
            <a:ext cx="2831379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 i="1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Gene </a:t>
            </a:r>
            <a:r>
              <a:rPr i="0"/>
              <a:t>function</a:t>
            </a:r>
          </a:p>
        </p:txBody>
      </p:sp>
      <p:grpSp>
        <p:nvGrpSpPr>
          <p:cNvPr id="236" name="Group 236"/>
          <p:cNvGrpSpPr/>
          <p:nvPr/>
        </p:nvGrpSpPr>
        <p:grpSpPr>
          <a:xfrm>
            <a:off x="2317998" y="3079819"/>
            <a:ext cx="8438233" cy="5130361"/>
            <a:chOff x="0" y="0"/>
            <a:chExt cx="8438232" cy="5130359"/>
          </a:xfrm>
        </p:grpSpPr>
        <p:sp>
          <p:nvSpPr>
            <p:cNvPr id="229" name="Shape 229"/>
            <p:cNvSpPr/>
            <p:nvPr/>
          </p:nvSpPr>
          <p:spPr>
            <a:xfrm rot="16200000">
              <a:off x="-1861856" y="1861855"/>
              <a:ext cx="4334934" cy="611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sz="3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Human Phenotype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907354" y="392856"/>
              <a:ext cx="874090" cy="524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r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High</a:t>
              </a:r>
            </a:p>
          </p:txBody>
        </p:sp>
        <p:sp>
          <p:nvSpPr>
            <p:cNvPr id="231" name="Shape 231"/>
            <p:cNvSpPr/>
            <p:nvPr/>
          </p:nvSpPr>
          <p:spPr>
            <a:xfrm>
              <a:off x="986356" y="3635800"/>
              <a:ext cx="795088" cy="524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r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Low</a:t>
              </a:r>
            </a:p>
          </p:txBody>
        </p:sp>
        <p:sp>
          <p:nvSpPr>
            <p:cNvPr id="232" name="Shape 232"/>
            <p:cNvSpPr/>
            <p:nvPr/>
          </p:nvSpPr>
          <p:spPr>
            <a:xfrm flipH="1" flipV="1">
              <a:off x="1827463" y="4464090"/>
              <a:ext cx="661077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3" name="Shape 233"/>
            <p:cNvSpPr/>
            <p:nvPr/>
          </p:nvSpPr>
          <p:spPr>
            <a:xfrm flipH="1">
              <a:off x="1845520" y="20783"/>
              <a:ext cx="1" cy="44433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4" name="Shape 234"/>
            <p:cNvSpPr/>
            <p:nvPr/>
          </p:nvSpPr>
          <p:spPr>
            <a:xfrm>
              <a:off x="1935164" y="4605544"/>
              <a:ext cx="913158" cy="524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i="1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GOF</a:t>
              </a:r>
            </a:p>
          </p:txBody>
        </p:sp>
        <p:sp>
          <p:nvSpPr>
            <p:cNvPr id="235" name="Shape 235"/>
            <p:cNvSpPr/>
            <p:nvPr/>
          </p:nvSpPr>
          <p:spPr>
            <a:xfrm>
              <a:off x="7054687" y="4464090"/>
              <a:ext cx="834328" cy="524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i="1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LOF</a:t>
              </a:r>
            </a:p>
          </p:txBody>
        </p:sp>
      </p:grpSp>
      <p:grpSp>
        <p:nvGrpSpPr>
          <p:cNvPr id="239" name="Group 239"/>
          <p:cNvGrpSpPr/>
          <p:nvPr/>
        </p:nvGrpSpPr>
        <p:grpSpPr>
          <a:xfrm>
            <a:off x="1164373" y="999012"/>
            <a:ext cx="3052097" cy="2316439"/>
            <a:chOff x="0" y="0"/>
            <a:chExt cx="3052096" cy="2316437"/>
          </a:xfrm>
        </p:grpSpPr>
        <p:sp>
          <p:nvSpPr>
            <p:cNvPr id="237" name="Shape 237"/>
            <p:cNvSpPr/>
            <p:nvPr/>
          </p:nvSpPr>
          <p:spPr>
            <a:xfrm>
              <a:off x="-1" y="0"/>
              <a:ext cx="3052098" cy="231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3471"/>
                  </a:lnTo>
                  <a:lnTo>
                    <a:pt x="12849" y="13471"/>
                  </a:lnTo>
                  <a:lnTo>
                    <a:pt x="12849" y="16200"/>
                  </a:lnTo>
                  <a:lnTo>
                    <a:pt x="15326" y="16200"/>
                  </a:lnTo>
                  <a:lnTo>
                    <a:pt x="10800" y="21600"/>
                  </a:lnTo>
                  <a:lnTo>
                    <a:pt x="6274" y="16200"/>
                  </a:lnTo>
                  <a:lnTo>
                    <a:pt x="8751" y="16200"/>
                  </a:lnTo>
                  <a:lnTo>
                    <a:pt x="8751" y="13471"/>
                  </a:lnTo>
                  <a:lnTo>
                    <a:pt x="0" y="13471"/>
                  </a:lnTo>
                  <a:close/>
                </a:path>
              </a:pathLst>
            </a:custGeom>
            <a:solidFill>
              <a:srgbClr val="4597A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b="1" sz="28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238" name="Shape 238"/>
            <p:cNvSpPr/>
            <p:nvPr/>
          </p:nvSpPr>
          <p:spPr>
            <a:xfrm>
              <a:off x="-1" y="-1"/>
              <a:ext cx="3052098" cy="1755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b="1" sz="28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Pick a human phenotype for drug efficacy</a:t>
              </a:r>
            </a:p>
          </p:txBody>
        </p:sp>
      </p:grpSp>
      <p:grpSp>
        <p:nvGrpSpPr>
          <p:cNvPr id="242" name="Group 242"/>
          <p:cNvGrpSpPr/>
          <p:nvPr/>
        </p:nvGrpSpPr>
        <p:grpSpPr>
          <a:xfrm>
            <a:off x="4145460" y="3100603"/>
            <a:ext cx="6610772" cy="4443308"/>
            <a:chOff x="0" y="0"/>
            <a:chExt cx="6610770" cy="4443306"/>
          </a:xfrm>
        </p:grpSpPr>
        <p:sp>
          <p:nvSpPr>
            <p:cNvPr id="240" name="Shape 240"/>
            <p:cNvSpPr/>
            <p:nvPr/>
          </p:nvSpPr>
          <p:spPr>
            <a:xfrm flipH="1" flipV="1">
              <a:off x="0" y="4443306"/>
              <a:ext cx="661077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1" name="Shape 241"/>
            <p:cNvSpPr/>
            <p:nvPr/>
          </p:nvSpPr>
          <p:spPr>
            <a:xfrm flipH="1">
              <a:off x="18058" y="0"/>
              <a:ext cx="1" cy="44433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245" name="Group 245"/>
          <p:cNvGrpSpPr/>
          <p:nvPr/>
        </p:nvGrpSpPr>
        <p:grpSpPr>
          <a:xfrm>
            <a:off x="4145460" y="3100603"/>
            <a:ext cx="6610772" cy="4443308"/>
            <a:chOff x="0" y="0"/>
            <a:chExt cx="6610770" cy="4443306"/>
          </a:xfrm>
        </p:grpSpPr>
        <p:sp>
          <p:nvSpPr>
            <p:cNvPr id="243" name="Shape 243"/>
            <p:cNvSpPr/>
            <p:nvPr/>
          </p:nvSpPr>
          <p:spPr>
            <a:xfrm flipH="1" flipV="1">
              <a:off x="0" y="4443306"/>
              <a:ext cx="661077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4" name="Shape 244"/>
            <p:cNvSpPr/>
            <p:nvPr/>
          </p:nvSpPr>
          <p:spPr>
            <a:xfrm flipH="1">
              <a:off x="18058" y="0"/>
              <a:ext cx="1" cy="44433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246" name="Shape 246"/>
          <p:cNvSpPr/>
          <p:nvPr/>
        </p:nvSpPr>
        <p:spPr>
          <a:xfrm>
            <a:off x="646461" y="8648575"/>
            <a:ext cx="4036812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Plenge et al </a:t>
            </a:r>
            <a:r>
              <a:rPr i="1"/>
              <a:t>NRDD </a:t>
            </a:r>
            <a:r>
              <a:t>2013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5945154" y="8320776"/>
            <a:ext cx="2831379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 i="1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Gene </a:t>
            </a:r>
            <a:r>
              <a:rPr i="0"/>
              <a:t>function</a:t>
            </a:r>
          </a:p>
        </p:txBody>
      </p:sp>
      <p:grpSp>
        <p:nvGrpSpPr>
          <p:cNvPr id="256" name="Group 256"/>
          <p:cNvGrpSpPr/>
          <p:nvPr/>
        </p:nvGrpSpPr>
        <p:grpSpPr>
          <a:xfrm>
            <a:off x="2317998" y="3079819"/>
            <a:ext cx="8438233" cy="5130361"/>
            <a:chOff x="0" y="0"/>
            <a:chExt cx="8438232" cy="5130359"/>
          </a:xfrm>
        </p:grpSpPr>
        <p:sp>
          <p:nvSpPr>
            <p:cNvPr id="249" name="Shape 249"/>
            <p:cNvSpPr/>
            <p:nvPr/>
          </p:nvSpPr>
          <p:spPr>
            <a:xfrm rot="16200000">
              <a:off x="-1861856" y="1861855"/>
              <a:ext cx="4334934" cy="611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sz="3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Human Phenotype</a:t>
              </a:r>
            </a:p>
          </p:txBody>
        </p:sp>
        <p:sp>
          <p:nvSpPr>
            <p:cNvPr id="250" name="Shape 250"/>
            <p:cNvSpPr/>
            <p:nvPr/>
          </p:nvSpPr>
          <p:spPr>
            <a:xfrm>
              <a:off x="907354" y="392856"/>
              <a:ext cx="874090" cy="524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r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High</a:t>
              </a:r>
            </a:p>
          </p:txBody>
        </p:sp>
        <p:sp>
          <p:nvSpPr>
            <p:cNvPr id="251" name="Shape 251"/>
            <p:cNvSpPr/>
            <p:nvPr/>
          </p:nvSpPr>
          <p:spPr>
            <a:xfrm>
              <a:off x="986356" y="3635800"/>
              <a:ext cx="795088" cy="524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r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Low</a:t>
              </a:r>
            </a:p>
          </p:txBody>
        </p:sp>
        <p:sp>
          <p:nvSpPr>
            <p:cNvPr id="252" name="Shape 252"/>
            <p:cNvSpPr/>
            <p:nvPr/>
          </p:nvSpPr>
          <p:spPr>
            <a:xfrm flipH="1" flipV="1">
              <a:off x="1827463" y="4464090"/>
              <a:ext cx="661077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3" name="Shape 253"/>
            <p:cNvSpPr/>
            <p:nvPr/>
          </p:nvSpPr>
          <p:spPr>
            <a:xfrm flipH="1">
              <a:off x="1845520" y="20783"/>
              <a:ext cx="1" cy="44433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4" name="Shape 254"/>
            <p:cNvSpPr/>
            <p:nvPr/>
          </p:nvSpPr>
          <p:spPr>
            <a:xfrm>
              <a:off x="1935164" y="4605544"/>
              <a:ext cx="913158" cy="524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i="1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GOF</a:t>
              </a:r>
            </a:p>
          </p:txBody>
        </p:sp>
        <p:sp>
          <p:nvSpPr>
            <p:cNvPr id="255" name="Shape 255"/>
            <p:cNvSpPr/>
            <p:nvPr/>
          </p:nvSpPr>
          <p:spPr>
            <a:xfrm>
              <a:off x="7054687" y="4464090"/>
              <a:ext cx="834328" cy="524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i="1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LOF</a:t>
              </a:r>
            </a:p>
          </p:txBody>
        </p:sp>
      </p:grpSp>
      <p:grpSp>
        <p:nvGrpSpPr>
          <p:cNvPr id="259" name="Group 259"/>
          <p:cNvGrpSpPr/>
          <p:nvPr/>
        </p:nvGrpSpPr>
        <p:grpSpPr>
          <a:xfrm>
            <a:off x="1164373" y="999012"/>
            <a:ext cx="3052097" cy="2316439"/>
            <a:chOff x="0" y="0"/>
            <a:chExt cx="3052096" cy="2316437"/>
          </a:xfrm>
        </p:grpSpPr>
        <p:sp>
          <p:nvSpPr>
            <p:cNvPr id="257" name="Shape 257"/>
            <p:cNvSpPr/>
            <p:nvPr/>
          </p:nvSpPr>
          <p:spPr>
            <a:xfrm>
              <a:off x="-1" y="0"/>
              <a:ext cx="3052098" cy="231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3471"/>
                  </a:lnTo>
                  <a:lnTo>
                    <a:pt x="12849" y="13471"/>
                  </a:lnTo>
                  <a:lnTo>
                    <a:pt x="12849" y="16200"/>
                  </a:lnTo>
                  <a:lnTo>
                    <a:pt x="15326" y="16200"/>
                  </a:lnTo>
                  <a:lnTo>
                    <a:pt x="10800" y="21600"/>
                  </a:lnTo>
                  <a:lnTo>
                    <a:pt x="6274" y="16200"/>
                  </a:lnTo>
                  <a:lnTo>
                    <a:pt x="8751" y="16200"/>
                  </a:lnTo>
                  <a:lnTo>
                    <a:pt x="8751" y="13471"/>
                  </a:lnTo>
                  <a:lnTo>
                    <a:pt x="0" y="13471"/>
                  </a:lnTo>
                  <a:close/>
                </a:path>
              </a:pathLst>
            </a:custGeom>
            <a:solidFill>
              <a:srgbClr val="4597A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b="1" sz="28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258" name="Shape 258"/>
            <p:cNvSpPr/>
            <p:nvPr/>
          </p:nvSpPr>
          <p:spPr>
            <a:xfrm>
              <a:off x="-1" y="-1"/>
              <a:ext cx="3052098" cy="1755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b="1" sz="28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Pick a human phenotype for drug efficacy</a:t>
              </a:r>
            </a:p>
          </p:txBody>
        </p:sp>
      </p:grpSp>
      <p:grpSp>
        <p:nvGrpSpPr>
          <p:cNvPr id="262" name="Group 262"/>
          <p:cNvGrpSpPr/>
          <p:nvPr/>
        </p:nvGrpSpPr>
        <p:grpSpPr>
          <a:xfrm>
            <a:off x="4145460" y="3100603"/>
            <a:ext cx="6610772" cy="4443308"/>
            <a:chOff x="0" y="0"/>
            <a:chExt cx="6610770" cy="4443306"/>
          </a:xfrm>
        </p:grpSpPr>
        <p:sp>
          <p:nvSpPr>
            <p:cNvPr id="260" name="Shape 260"/>
            <p:cNvSpPr/>
            <p:nvPr/>
          </p:nvSpPr>
          <p:spPr>
            <a:xfrm flipH="1" flipV="1">
              <a:off x="0" y="4443306"/>
              <a:ext cx="661077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1" name="Shape 261"/>
            <p:cNvSpPr/>
            <p:nvPr/>
          </p:nvSpPr>
          <p:spPr>
            <a:xfrm flipH="1">
              <a:off x="18058" y="0"/>
              <a:ext cx="1" cy="44433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265" name="Group 265"/>
          <p:cNvGrpSpPr/>
          <p:nvPr/>
        </p:nvGrpSpPr>
        <p:grpSpPr>
          <a:xfrm>
            <a:off x="4145460" y="3100603"/>
            <a:ext cx="6610772" cy="4443308"/>
            <a:chOff x="0" y="0"/>
            <a:chExt cx="6610770" cy="4443306"/>
          </a:xfrm>
        </p:grpSpPr>
        <p:sp>
          <p:nvSpPr>
            <p:cNvPr id="263" name="Shape 263"/>
            <p:cNvSpPr/>
            <p:nvPr/>
          </p:nvSpPr>
          <p:spPr>
            <a:xfrm flipH="1" flipV="1">
              <a:off x="0" y="4443306"/>
              <a:ext cx="661077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4" name="Shape 264"/>
            <p:cNvSpPr/>
            <p:nvPr/>
          </p:nvSpPr>
          <p:spPr>
            <a:xfrm flipH="1">
              <a:off x="18058" y="0"/>
              <a:ext cx="1" cy="44433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269" name="Group 269"/>
          <p:cNvGrpSpPr/>
          <p:nvPr/>
        </p:nvGrpSpPr>
        <p:grpSpPr>
          <a:xfrm>
            <a:off x="4186331" y="1017932"/>
            <a:ext cx="8649462" cy="5992798"/>
            <a:chOff x="0" y="0"/>
            <a:chExt cx="8649461" cy="5992796"/>
          </a:xfrm>
        </p:grpSpPr>
        <p:pic>
          <p:nvPicPr>
            <p:cNvPr id="266" name="image27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19220" y="695973"/>
              <a:ext cx="8330241" cy="5289156"/>
            </a:xfrm>
            <a:prstGeom prst="rect">
              <a:avLst/>
            </a:prstGeom>
            <a:ln w="50800" cap="flat">
              <a:solidFill>
                <a:srgbClr val="4597A0"/>
              </a:solidFill>
              <a:prstDash val="solid"/>
              <a:round/>
            </a:ln>
            <a:effectLst>
              <a:outerShdw sx="100000" sy="100000" kx="0" ky="0" algn="b" rotWithShape="0" blurRad="406400" dist="190500" dir="2700000">
                <a:srgbClr val="333333">
                  <a:alpha val="64999"/>
                </a:srgbClr>
              </a:outerShdw>
            </a:effectLst>
          </p:spPr>
        </p:pic>
        <p:sp>
          <p:nvSpPr>
            <p:cNvPr id="267" name="Shape 267"/>
            <p:cNvSpPr/>
            <p:nvPr/>
          </p:nvSpPr>
          <p:spPr>
            <a:xfrm flipH="1" flipV="1">
              <a:off x="15305" y="-1"/>
              <a:ext cx="290826" cy="681176"/>
            </a:xfrm>
            <a:prstGeom prst="line">
              <a:avLst/>
            </a:prstGeom>
            <a:solidFill>
              <a:srgbClr val="BBE0E3"/>
            </a:solidFill>
            <a:ln w="50800" cap="flat">
              <a:solidFill>
                <a:srgbClr val="4597A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8" name="Shape 268"/>
            <p:cNvSpPr/>
            <p:nvPr/>
          </p:nvSpPr>
          <p:spPr>
            <a:xfrm flipH="1" flipV="1">
              <a:off x="-1" y="1362348"/>
              <a:ext cx="298479" cy="4630449"/>
            </a:xfrm>
            <a:prstGeom prst="line">
              <a:avLst/>
            </a:prstGeom>
            <a:solidFill>
              <a:srgbClr val="BBE0E3"/>
            </a:solidFill>
            <a:ln w="50800" cap="flat">
              <a:solidFill>
                <a:srgbClr val="4597A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270" name="Shape 270"/>
          <p:cNvSpPr/>
          <p:nvPr/>
        </p:nvSpPr>
        <p:spPr>
          <a:xfrm>
            <a:off x="8938639" y="8993399"/>
            <a:ext cx="3542653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Nelson et al </a:t>
            </a:r>
            <a:r>
              <a:rPr i="1"/>
              <a:t>NG</a:t>
            </a:r>
            <a:r>
              <a:t> 2015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/>
        </p:nvSpPr>
        <p:spPr>
          <a:xfrm>
            <a:off x="5945154" y="8320776"/>
            <a:ext cx="2831379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 i="1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Gene </a:t>
            </a:r>
            <a:r>
              <a:rPr i="0"/>
              <a:t>function</a:t>
            </a:r>
          </a:p>
        </p:txBody>
      </p:sp>
      <p:grpSp>
        <p:nvGrpSpPr>
          <p:cNvPr id="280" name="Group 280"/>
          <p:cNvGrpSpPr/>
          <p:nvPr/>
        </p:nvGrpSpPr>
        <p:grpSpPr>
          <a:xfrm>
            <a:off x="2317998" y="3079819"/>
            <a:ext cx="8438233" cy="5130361"/>
            <a:chOff x="0" y="0"/>
            <a:chExt cx="8438232" cy="5130359"/>
          </a:xfrm>
        </p:grpSpPr>
        <p:sp>
          <p:nvSpPr>
            <p:cNvPr id="273" name="Shape 273"/>
            <p:cNvSpPr/>
            <p:nvPr/>
          </p:nvSpPr>
          <p:spPr>
            <a:xfrm rot="16200000">
              <a:off x="-1861856" y="1861855"/>
              <a:ext cx="4334934" cy="611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sz="3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Human Phenotype</a:t>
              </a:r>
            </a:p>
          </p:txBody>
        </p:sp>
        <p:sp>
          <p:nvSpPr>
            <p:cNvPr id="274" name="Shape 274"/>
            <p:cNvSpPr/>
            <p:nvPr/>
          </p:nvSpPr>
          <p:spPr>
            <a:xfrm>
              <a:off x="907354" y="392856"/>
              <a:ext cx="874090" cy="524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r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High</a:t>
              </a:r>
            </a:p>
          </p:txBody>
        </p:sp>
        <p:sp>
          <p:nvSpPr>
            <p:cNvPr id="275" name="Shape 275"/>
            <p:cNvSpPr/>
            <p:nvPr/>
          </p:nvSpPr>
          <p:spPr>
            <a:xfrm>
              <a:off x="986356" y="3635800"/>
              <a:ext cx="795088" cy="524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r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Low</a:t>
              </a:r>
            </a:p>
          </p:txBody>
        </p:sp>
        <p:sp>
          <p:nvSpPr>
            <p:cNvPr id="276" name="Shape 276"/>
            <p:cNvSpPr/>
            <p:nvPr/>
          </p:nvSpPr>
          <p:spPr>
            <a:xfrm flipH="1" flipV="1">
              <a:off x="1827463" y="4464090"/>
              <a:ext cx="661077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7" name="Shape 277"/>
            <p:cNvSpPr/>
            <p:nvPr/>
          </p:nvSpPr>
          <p:spPr>
            <a:xfrm flipH="1">
              <a:off x="1845520" y="20783"/>
              <a:ext cx="1" cy="44433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8" name="Shape 278"/>
            <p:cNvSpPr/>
            <p:nvPr/>
          </p:nvSpPr>
          <p:spPr>
            <a:xfrm>
              <a:off x="1935164" y="4605544"/>
              <a:ext cx="913158" cy="524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i="1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GOF</a:t>
              </a:r>
            </a:p>
          </p:txBody>
        </p:sp>
        <p:sp>
          <p:nvSpPr>
            <p:cNvPr id="279" name="Shape 279"/>
            <p:cNvSpPr/>
            <p:nvPr/>
          </p:nvSpPr>
          <p:spPr>
            <a:xfrm>
              <a:off x="7054687" y="4464090"/>
              <a:ext cx="834328" cy="524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i="1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LOF</a:t>
              </a:r>
            </a:p>
          </p:txBody>
        </p:sp>
      </p:grpSp>
      <p:sp>
        <p:nvSpPr>
          <p:cNvPr id="281" name="Shape 281"/>
          <p:cNvSpPr/>
          <p:nvPr/>
        </p:nvSpPr>
        <p:spPr>
          <a:xfrm>
            <a:off x="6703376" y="6431098"/>
            <a:ext cx="379931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1" sz="2800">
                <a:solidFill>
                  <a:srgbClr val="4597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282" name="Shape 282"/>
          <p:cNvSpPr/>
          <p:nvPr/>
        </p:nvSpPr>
        <p:spPr>
          <a:xfrm>
            <a:off x="6703376" y="5808036"/>
            <a:ext cx="379931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1" sz="2800">
                <a:solidFill>
                  <a:srgbClr val="4597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283" name="Shape 283"/>
          <p:cNvSpPr/>
          <p:nvPr/>
        </p:nvSpPr>
        <p:spPr>
          <a:xfrm>
            <a:off x="6703376" y="5157796"/>
            <a:ext cx="379931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1" sz="2800">
                <a:solidFill>
                  <a:srgbClr val="4597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284" name="Shape 284"/>
          <p:cNvSpPr/>
          <p:nvPr/>
        </p:nvSpPr>
        <p:spPr>
          <a:xfrm>
            <a:off x="6703376" y="4805498"/>
            <a:ext cx="379931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1" sz="2800">
                <a:solidFill>
                  <a:srgbClr val="4597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285" name="Shape 285"/>
          <p:cNvSpPr/>
          <p:nvPr/>
        </p:nvSpPr>
        <p:spPr>
          <a:xfrm>
            <a:off x="6703376" y="4399183"/>
            <a:ext cx="379931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1" sz="2800">
                <a:solidFill>
                  <a:srgbClr val="4597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286" name="Shape 286"/>
          <p:cNvSpPr/>
          <p:nvPr/>
        </p:nvSpPr>
        <p:spPr>
          <a:xfrm>
            <a:off x="6703376" y="3315450"/>
            <a:ext cx="379931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1" sz="2800">
                <a:solidFill>
                  <a:srgbClr val="4597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287" name="Shape 287"/>
          <p:cNvSpPr/>
          <p:nvPr/>
        </p:nvSpPr>
        <p:spPr>
          <a:xfrm>
            <a:off x="6703376" y="3396644"/>
            <a:ext cx="379931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1" sz="2800">
                <a:solidFill>
                  <a:srgbClr val="4597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grpSp>
        <p:nvGrpSpPr>
          <p:cNvPr id="290" name="Group 290"/>
          <p:cNvGrpSpPr/>
          <p:nvPr/>
        </p:nvGrpSpPr>
        <p:grpSpPr>
          <a:xfrm>
            <a:off x="1164373" y="999012"/>
            <a:ext cx="3052097" cy="2316439"/>
            <a:chOff x="0" y="0"/>
            <a:chExt cx="3052096" cy="2316437"/>
          </a:xfrm>
        </p:grpSpPr>
        <p:sp>
          <p:nvSpPr>
            <p:cNvPr id="288" name="Shape 288"/>
            <p:cNvSpPr/>
            <p:nvPr/>
          </p:nvSpPr>
          <p:spPr>
            <a:xfrm>
              <a:off x="-1" y="0"/>
              <a:ext cx="3052098" cy="231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3471"/>
                  </a:lnTo>
                  <a:lnTo>
                    <a:pt x="12849" y="13471"/>
                  </a:lnTo>
                  <a:lnTo>
                    <a:pt x="12849" y="16200"/>
                  </a:lnTo>
                  <a:lnTo>
                    <a:pt x="15326" y="16200"/>
                  </a:lnTo>
                  <a:lnTo>
                    <a:pt x="10800" y="21600"/>
                  </a:lnTo>
                  <a:lnTo>
                    <a:pt x="6274" y="16200"/>
                  </a:lnTo>
                  <a:lnTo>
                    <a:pt x="8751" y="16200"/>
                  </a:lnTo>
                  <a:lnTo>
                    <a:pt x="8751" y="13471"/>
                  </a:lnTo>
                  <a:lnTo>
                    <a:pt x="0" y="13471"/>
                  </a:lnTo>
                  <a:close/>
                </a:path>
              </a:pathLst>
            </a:custGeom>
            <a:solidFill>
              <a:srgbClr val="4597A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b="1" sz="28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289" name="Shape 289"/>
            <p:cNvSpPr/>
            <p:nvPr/>
          </p:nvSpPr>
          <p:spPr>
            <a:xfrm>
              <a:off x="-1" y="-1"/>
              <a:ext cx="3052098" cy="1755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b="1" sz="28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Pick a human phenotype for drug efficacy</a:t>
              </a:r>
            </a:p>
          </p:txBody>
        </p:sp>
      </p:grpSp>
      <p:grpSp>
        <p:nvGrpSpPr>
          <p:cNvPr id="293" name="Group 293"/>
          <p:cNvGrpSpPr/>
          <p:nvPr/>
        </p:nvGrpSpPr>
        <p:grpSpPr>
          <a:xfrm>
            <a:off x="7525356" y="3884495"/>
            <a:ext cx="4330163" cy="2568449"/>
            <a:chOff x="0" y="0"/>
            <a:chExt cx="4330162" cy="2568448"/>
          </a:xfrm>
        </p:grpSpPr>
        <p:sp>
          <p:nvSpPr>
            <p:cNvPr id="291" name="Shape 291"/>
            <p:cNvSpPr/>
            <p:nvPr/>
          </p:nvSpPr>
          <p:spPr>
            <a:xfrm>
              <a:off x="0" y="0"/>
              <a:ext cx="4330162" cy="2343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2923" y="5400"/>
                  </a:lnTo>
                  <a:lnTo>
                    <a:pt x="2923" y="8100"/>
                  </a:lnTo>
                  <a:lnTo>
                    <a:pt x="4496" y="8100"/>
                  </a:lnTo>
                  <a:lnTo>
                    <a:pt x="449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4496" y="21600"/>
                  </a:lnTo>
                  <a:lnTo>
                    <a:pt x="4496" y="13500"/>
                  </a:lnTo>
                  <a:lnTo>
                    <a:pt x="2923" y="13500"/>
                  </a:lnTo>
                  <a:lnTo>
                    <a:pt x="2923" y="16200"/>
                  </a:lnTo>
                  <a:close/>
                </a:path>
              </a:pathLst>
            </a:custGeom>
            <a:solidFill>
              <a:srgbClr val="4597A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1" sz="28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292" name="Shape 292"/>
            <p:cNvSpPr/>
            <p:nvPr/>
          </p:nvSpPr>
          <p:spPr>
            <a:xfrm>
              <a:off x="901236" y="0"/>
              <a:ext cx="3428927" cy="2568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l" defTabSz="1300480">
                <a:defRPr b="1" sz="28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Identify a series of alleles with range of effect sizes in humans (but of unknown function)</a:t>
              </a:r>
            </a:p>
          </p:txBody>
        </p:sp>
      </p:grpSp>
      <p:grpSp>
        <p:nvGrpSpPr>
          <p:cNvPr id="296" name="Group 296"/>
          <p:cNvGrpSpPr/>
          <p:nvPr/>
        </p:nvGrpSpPr>
        <p:grpSpPr>
          <a:xfrm>
            <a:off x="4145460" y="3100603"/>
            <a:ext cx="6610772" cy="4443308"/>
            <a:chOff x="0" y="0"/>
            <a:chExt cx="6610770" cy="4443306"/>
          </a:xfrm>
        </p:grpSpPr>
        <p:sp>
          <p:nvSpPr>
            <p:cNvPr id="294" name="Shape 294"/>
            <p:cNvSpPr/>
            <p:nvPr/>
          </p:nvSpPr>
          <p:spPr>
            <a:xfrm flipH="1" flipV="1">
              <a:off x="0" y="4443306"/>
              <a:ext cx="661077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95" name="Shape 295"/>
            <p:cNvSpPr/>
            <p:nvPr/>
          </p:nvSpPr>
          <p:spPr>
            <a:xfrm flipH="1">
              <a:off x="18058" y="0"/>
              <a:ext cx="1" cy="44433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299" name="Group 299"/>
          <p:cNvGrpSpPr/>
          <p:nvPr/>
        </p:nvGrpSpPr>
        <p:grpSpPr>
          <a:xfrm>
            <a:off x="4145460" y="3100603"/>
            <a:ext cx="6610772" cy="4443308"/>
            <a:chOff x="0" y="0"/>
            <a:chExt cx="6610770" cy="4443306"/>
          </a:xfrm>
        </p:grpSpPr>
        <p:sp>
          <p:nvSpPr>
            <p:cNvPr id="297" name="Shape 297"/>
            <p:cNvSpPr/>
            <p:nvPr/>
          </p:nvSpPr>
          <p:spPr>
            <a:xfrm flipH="1" flipV="1">
              <a:off x="0" y="4443306"/>
              <a:ext cx="661077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98" name="Shape 298"/>
            <p:cNvSpPr/>
            <p:nvPr/>
          </p:nvSpPr>
          <p:spPr>
            <a:xfrm flipH="1">
              <a:off x="18058" y="0"/>
              <a:ext cx="1" cy="44433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/>
        </p:nvSpPr>
        <p:spPr>
          <a:xfrm>
            <a:off x="5945154" y="8320776"/>
            <a:ext cx="2831379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 i="1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Gene </a:t>
            </a:r>
            <a:r>
              <a:rPr i="0"/>
              <a:t>function</a:t>
            </a:r>
          </a:p>
        </p:txBody>
      </p:sp>
      <p:grpSp>
        <p:nvGrpSpPr>
          <p:cNvPr id="309" name="Group 309"/>
          <p:cNvGrpSpPr/>
          <p:nvPr/>
        </p:nvGrpSpPr>
        <p:grpSpPr>
          <a:xfrm>
            <a:off x="2317998" y="3079819"/>
            <a:ext cx="8438233" cy="5130361"/>
            <a:chOff x="0" y="0"/>
            <a:chExt cx="8438232" cy="5130359"/>
          </a:xfrm>
        </p:grpSpPr>
        <p:sp>
          <p:nvSpPr>
            <p:cNvPr id="302" name="Shape 302"/>
            <p:cNvSpPr/>
            <p:nvPr/>
          </p:nvSpPr>
          <p:spPr>
            <a:xfrm rot="16200000">
              <a:off x="-1861856" y="1861855"/>
              <a:ext cx="4334934" cy="611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sz="3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Human Phenotype</a:t>
              </a:r>
            </a:p>
          </p:txBody>
        </p:sp>
        <p:sp>
          <p:nvSpPr>
            <p:cNvPr id="303" name="Shape 303"/>
            <p:cNvSpPr/>
            <p:nvPr/>
          </p:nvSpPr>
          <p:spPr>
            <a:xfrm>
              <a:off x="907354" y="392856"/>
              <a:ext cx="874090" cy="524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r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High</a:t>
              </a:r>
            </a:p>
          </p:txBody>
        </p:sp>
        <p:sp>
          <p:nvSpPr>
            <p:cNvPr id="304" name="Shape 304"/>
            <p:cNvSpPr/>
            <p:nvPr/>
          </p:nvSpPr>
          <p:spPr>
            <a:xfrm>
              <a:off x="986356" y="3635800"/>
              <a:ext cx="795088" cy="524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r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Low</a:t>
              </a:r>
            </a:p>
          </p:txBody>
        </p:sp>
        <p:sp>
          <p:nvSpPr>
            <p:cNvPr id="305" name="Shape 305"/>
            <p:cNvSpPr/>
            <p:nvPr/>
          </p:nvSpPr>
          <p:spPr>
            <a:xfrm flipH="1" flipV="1">
              <a:off x="1827463" y="4464090"/>
              <a:ext cx="661077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6" name="Shape 306"/>
            <p:cNvSpPr/>
            <p:nvPr/>
          </p:nvSpPr>
          <p:spPr>
            <a:xfrm flipH="1">
              <a:off x="1845520" y="20783"/>
              <a:ext cx="1" cy="44433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7" name="Shape 307"/>
            <p:cNvSpPr/>
            <p:nvPr/>
          </p:nvSpPr>
          <p:spPr>
            <a:xfrm>
              <a:off x="1935164" y="4605544"/>
              <a:ext cx="913158" cy="524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i="1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GOF</a:t>
              </a:r>
            </a:p>
          </p:txBody>
        </p:sp>
        <p:sp>
          <p:nvSpPr>
            <p:cNvPr id="308" name="Shape 308"/>
            <p:cNvSpPr/>
            <p:nvPr/>
          </p:nvSpPr>
          <p:spPr>
            <a:xfrm>
              <a:off x="7054687" y="4464090"/>
              <a:ext cx="834328" cy="524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i="1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LOF</a:t>
              </a:r>
            </a:p>
          </p:txBody>
        </p:sp>
      </p:grpSp>
      <p:grpSp>
        <p:nvGrpSpPr>
          <p:cNvPr id="312" name="Group 312"/>
          <p:cNvGrpSpPr/>
          <p:nvPr/>
        </p:nvGrpSpPr>
        <p:grpSpPr>
          <a:xfrm>
            <a:off x="1164373" y="999012"/>
            <a:ext cx="3052097" cy="2316439"/>
            <a:chOff x="0" y="0"/>
            <a:chExt cx="3052096" cy="2316437"/>
          </a:xfrm>
        </p:grpSpPr>
        <p:sp>
          <p:nvSpPr>
            <p:cNvPr id="310" name="Shape 310"/>
            <p:cNvSpPr/>
            <p:nvPr/>
          </p:nvSpPr>
          <p:spPr>
            <a:xfrm>
              <a:off x="-1" y="0"/>
              <a:ext cx="3052098" cy="231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3471"/>
                  </a:lnTo>
                  <a:lnTo>
                    <a:pt x="12849" y="13471"/>
                  </a:lnTo>
                  <a:lnTo>
                    <a:pt x="12849" y="16200"/>
                  </a:lnTo>
                  <a:lnTo>
                    <a:pt x="15326" y="16200"/>
                  </a:lnTo>
                  <a:lnTo>
                    <a:pt x="10800" y="21600"/>
                  </a:lnTo>
                  <a:lnTo>
                    <a:pt x="6274" y="16200"/>
                  </a:lnTo>
                  <a:lnTo>
                    <a:pt x="8751" y="16200"/>
                  </a:lnTo>
                  <a:lnTo>
                    <a:pt x="8751" y="13471"/>
                  </a:lnTo>
                  <a:lnTo>
                    <a:pt x="0" y="13471"/>
                  </a:lnTo>
                  <a:close/>
                </a:path>
              </a:pathLst>
            </a:custGeom>
            <a:solidFill>
              <a:srgbClr val="4597A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b="1" sz="28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311" name="Shape 311"/>
            <p:cNvSpPr/>
            <p:nvPr/>
          </p:nvSpPr>
          <p:spPr>
            <a:xfrm>
              <a:off x="-1" y="-1"/>
              <a:ext cx="3052098" cy="1755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b="1" sz="28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Pick a human phenotype for drug efficacy</a:t>
              </a:r>
            </a:p>
          </p:txBody>
        </p:sp>
      </p:grpSp>
      <p:grpSp>
        <p:nvGrpSpPr>
          <p:cNvPr id="315" name="Group 315"/>
          <p:cNvGrpSpPr/>
          <p:nvPr/>
        </p:nvGrpSpPr>
        <p:grpSpPr>
          <a:xfrm>
            <a:off x="4145460" y="3100603"/>
            <a:ext cx="6610772" cy="4443308"/>
            <a:chOff x="0" y="0"/>
            <a:chExt cx="6610770" cy="4443306"/>
          </a:xfrm>
        </p:grpSpPr>
        <p:sp>
          <p:nvSpPr>
            <p:cNvPr id="313" name="Shape 313"/>
            <p:cNvSpPr/>
            <p:nvPr/>
          </p:nvSpPr>
          <p:spPr>
            <a:xfrm flipH="1" flipV="1">
              <a:off x="0" y="4443306"/>
              <a:ext cx="661077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4" name="Shape 314"/>
            <p:cNvSpPr/>
            <p:nvPr/>
          </p:nvSpPr>
          <p:spPr>
            <a:xfrm flipH="1">
              <a:off x="18058" y="0"/>
              <a:ext cx="1" cy="44433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318" name="Group 318"/>
          <p:cNvGrpSpPr/>
          <p:nvPr/>
        </p:nvGrpSpPr>
        <p:grpSpPr>
          <a:xfrm>
            <a:off x="4145460" y="3100603"/>
            <a:ext cx="6610772" cy="4443308"/>
            <a:chOff x="0" y="0"/>
            <a:chExt cx="6610770" cy="4443306"/>
          </a:xfrm>
        </p:grpSpPr>
        <p:sp>
          <p:nvSpPr>
            <p:cNvPr id="316" name="Shape 316"/>
            <p:cNvSpPr/>
            <p:nvPr/>
          </p:nvSpPr>
          <p:spPr>
            <a:xfrm flipH="1" flipV="1">
              <a:off x="0" y="4443306"/>
              <a:ext cx="661077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7" name="Shape 317"/>
            <p:cNvSpPr/>
            <p:nvPr/>
          </p:nvSpPr>
          <p:spPr>
            <a:xfrm flipH="1">
              <a:off x="18058" y="0"/>
              <a:ext cx="1" cy="44433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319" name="LPL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4656" y="467597"/>
            <a:ext cx="8572778" cy="3379269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320" name="LPL2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08958" y="4130695"/>
            <a:ext cx="8572778" cy="293162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21" name="Shape 321"/>
          <p:cNvSpPr/>
          <p:nvPr/>
        </p:nvSpPr>
        <p:spPr>
          <a:xfrm>
            <a:off x="4368800" y="5444066"/>
            <a:ext cx="7352810" cy="1"/>
          </a:xfrm>
          <a:prstGeom prst="line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322" name="Shape 322"/>
          <p:cNvSpPr/>
          <p:nvPr/>
        </p:nvSpPr>
        <p:spPr>
          <a:xfrm>
            <a:off x="9020704" y="5113866"/>
            <a:ext cx="2831379" cy="1"/>
          </a:xfrm>
          <a:prstGeom prst="line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323" name="Shape 323"/>
          <p:cNvSpPr/>
          <p:nvPr/>
        </p:nvSpPr>
        <p:spPr>
          <a:xfrm>
            <a:off x="8938639" y="8993399"/>
            <a:ext cx="3799630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Khera et al </a:t>
            </a:r>
            <a:r>
              <a:rPr i="1"/>
              <a:t>JAMA</a:t>
            </a:r>
            <a:r>
              <a:t> 2017</a:t>
            </a:r>
          </a:p>
        </p:txBody>
      </p:sp>
      <p:sp>
        <p:nvSpPr>
          <p:cNvPr id="324" name="Shape 324"/>
          <p:cNvSpPr/>
          <p:nvPr/>
        </p:nvSpPr>
        <p:spPr>
          <a:xfrm>
            <a:off x="9664171" y="6303433"/>
            <a:ext cx="2490259" cy="1"/>
          </a:xfrm>
          <a:prstGeom prst="line">
            <a:avLst/>
          </a:prstGeom>
          <a:ln w="635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325" name="Shape 325"/>
          <p:cNvSpPr/>
          <p:nvPr/>
        </p:nvSpPr>
        <p:spPr>
          <a:xfrm>
            <a:off x="4372504" y="6633633"/>
            <a:ext cx="4673056" cy="1"/>
          </a:xfrm>
          <a:prstGeom prst="line">
            <a:avLst/>
          </a:prstGeom>
          <a:ln w="635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326" name="Shape 326"/>
          <p:cNvSpPr/>
          <p:nvPr/>
        </p:nvSpPr>
        <p:spPr>
          <a:xfrm>
            <a:off x="347652" y="8060266"/>
            <a:ext cx="4630230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/>
            </a:pPr>
            <a:r>
              <a:rPr>
                <a:solidFill>
                  <a:srgbClr val="FF2600"/>
                </a:solidFill>
              </a:rPr>
              <a:t>&gt;100 rare variants</a:t>
            </a:r>
            <a:r>
              <a:t> </a:t>
            </a:r>
          </a:p>
          <a:p>
            <a:pPr>
              <a:defRPr sz="4200">
                <a:solidFill>
                  <a:srgbClr val="0433FF"/>
                </a:solidFill>
              </a:defRPr>
            </a:pPr>
            <a:r>
              <a:t>6 common variants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5945154" y="8320776"/>
            <a:ext cx="2831379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 i="1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Gene </a:t>
            </a:r>
            <a:r>
              <a:rPr i="0"/>
              <a:t>function</a:t>
            </a:r>
          </a:p>
        </p:txBody>
      </p:sp>
      <p:grpSp>
        <p:nvGrpSpPr>
          <p:cNvPr id="336" name="Group 336"/>
          <p:cNvGrpSpPr/>
          <p:nvPr/>
        </p:nvGrpSpPr>
        <p:grpSpPr>
          <a:xfrm>
            <a:off x="2317998" y="3079819"/>
            <a:ext cx="8438233" cy="5130361"/>
            <a:chOff x="0" y="0"/>
            <a:chExt cx="8438232" cy="5130359"/>
          </a:xfrm>
        </p:grpSpPr>
        <p:sp>
          <p:nvSpPr>
            <p:cNvPr id="329" name="Shape 329"/>
            <p:cNvSpPr/>
            <p:nvPr/>
          </p:nvSpPr>
          <p:spPr>
            <a:xfrm rot="16200000">
              <a:off x="-1861856" y="1861855"/>
              <a:ext cx="4334934" cy="611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sz="3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Human Phenotype</a:t>
              </a:r>
            </a:p>
          </p:txBody>
        </p:sp>
        <p:sp>
          <p:nvSpPr>
            <p:cNvPr id="330" name="Shape 330"/>
            <p:cNvSpPr/>
            <p:nvPr/>
          </p:nvSpPr>
          <p:spPr>
            <a:xfrm>
              <a:off x="907354" y="392856"/>
              <a:ext cx="874090" cy="524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r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High</a:t>
              </a:r>
            </a:p>
          </p:txBody>
        </p:sp>
        <p:sp>
          <p:nvSpPr>
            <p:cNvPr id="331" name="Shape 331"/>
            <p:cNvSpPr/>
            <p:nvPr/>
          </p:nvSpPr>
          <p:spPr>
            <a:xfrm>
              <a:off x="986356" y="3635800"/>
              <a:ext cx="795088" cy="524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r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Low</a:t>
              </a:r>
            </a:p>
          </p:txBody>
        </p:sp>
        <p:sp>
          <p:nvSpPr>
            <p:cNvPr id="332" name="Shape 332"/>
            <p:cNvSpPr/>
            <p:nvPr/>
          </p:nvSpPr>
          <p:spPr>
            <a:xfrm flipH="1" flipV="1">
              <a:off x="1827463" y="4464090"/>
              <a:ext cx="661077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33" name="Shape 333"/>
            <p:cNvSpPr/>
            <p:nvPr/>
          </p:nvSpPr>
          <p:spPr>
            <a:xfrm flipH="1">
              <a:off x="1845520" y="20783"/>
              <a:ext cx="1" cy="44433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34" name="Shape 334"/>
            <p:cNvSpPr/>
            <p:nvPr/>
          </p:nvSpPr>
          <p:spPr>
            <a:xfrm>
              <a:off x="1935164" y="4605544"/>
              <a:ext cx="913158" cy="524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i="1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GOF</a:t>
              </a:r>
            </a:p>
          </p:txBody>
        </p:sp>
        <p:sp>
          <p:nvSpPr>
            <p:cNvPr id="335" name="Shape 335"/>
            <p:cNvSpPr/>
            <p:nvPr/>
          </p:nvSpPr>
          <p:spPr>
            <a:xfrm>
              <a:off x="7054687" y="4464090"/>
              <a:ext cx="834328" cy="524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i="1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LOF</a:t>
              </a:r>
            </a:p>
          </p:txBody>
        </p:sp>
      </p:grpSp>
      <p:sp>
        <p:nvSpPr>
          <p:cNvPr id="337" name="Shape 337"/>
          <p:cNvSpPr/>
          <p:nvPr/>
        </p:nvSpPr>
        <p:spPr>
          <a:xfrm>
            <a:off x="6703376" y="6431098"/>
            <a:ext cx="379931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1" sz="2800">
                <a:solidFill>
                  <a:srgbClr val="4597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338" name="Shape 338"/>
          <p:cNvSpPr/>
          <p:nvPr/>
        </p:nvSpPr>
        <p:spPr>
          <a:xfrm>
            <a:off x="6703376" y="5808036"/>
            <a:ext cx="379931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1" sz="2800">
                <a:solidFill>
                  <a:srgbClr val="4597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339" name="Shape 339"/>
          <p:cNvSpPr/>
          <p:nvPr/>
        </p:nvSpPr>
        <p:spPr>
          <a:xfrm>
            <a:off x="6703376" y="5157796"/>
            <a:ext cx="379931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1" sz="2800">
                <a:solidFill>
                  <a:srgbClr val="4597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340" name="Shape 340"/>
          <p:cNvSpPr/>
          <p:nvPr/>
        </p:nvSpPr>
        <p:spPr>
          <a:xfrm>
            <a:off x="6703376" y="4805498"/>
            <a:ext cx="379931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1" sz="2800">
                <a:solidFill>
                  <a:srgbClr val="4597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341" name="Shape 341"/>
          <p:cNvSpPr/>
          <p:nvPr/>
        </p:nvSpPr>
        <p:spPr>
          <a:xfrm>
            <a:off x="6703376" y="4399183"/>
            <a:ext cx="379931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1" sz="2800">
                <a:solidFill>
                  <a:srgbClr val="4597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342" name="Shape 342"/>
          <p:cNvSpPr/>
          <p:nvPr/>
        </p:nvSpPr>
        <p:spPr>
          <a:xfrm>
            <a:off x="6703376" y="3315450"/>
            <a:ext cx="379931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1" sz="2800">
                <a:solidFill>
                  <a:srgbClr val="4597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343" name="Shape 343"/>
          <p:cNvSpPr/>
          <p:nvPr/>
        </p:nvSpPr>
        <p:spPr>
          <a:xfrm>
            <a:off x="6703376" y="3396644"/>
            <a:ext cx="379931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1" sz="2800">
                <a:solidFill>
                  <a:srgbClr val="4597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grpSp>
        <p:nvGrpSpPr>
          <p:cNvPr id="346" name="Group 346"/>
          <p:cNvGrpSpPr/>
          <p:nvPr/>
        </p:nvGrpSpPr>
        <p:grpSpPr>
          <a:xfrm>
            <a:off x="1164373" y="999012"/>
            <a:ext cx="3052097" cy="2316439"/>
            <a:chOff x="0" y="0"/>
            <a:chExt cx="3052096" cy="2316437"/>
          </a:xfrm>
        </p:grpSpPr>
        <p:sp>
          <p:nvSpPr>
            <p:cNvPr id="344" name="Shape 344"/>
            <p:cNvSpPr/>
            <p:nvPr/>
          </p:nvSpPr>
          <p:spPr>
            <a:xfrm>
              <a:off x="-1" y="0"/>
              <a:ext cx="3052098" cy="231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3471"/>
                  </a:lnTo>
                  <a:lnTo>
                    <a:pt x="12849" y="13471"/>
                  </a:lnTo>
                  <a:lnTo>
                    <a:pt x="12849" y="16200"/>
                  </a:lnTo>
                  <a:lnTo>
                    <a:pt x="15326" y="16200"/>
                  </a:lnTo>
                  <a:lnTo>
                    <a:pt x="10800" y="21600"/>
                  </a:lnTo>
                  <a:lnTo>
                    <a:pt x="6274" y="16200"/>
                  </a:lnTo>
                  <a:lnTo>
                    <a:pt x="8751" y="16200"/>
                  </a:lnTo>
                  <a:lnTo>
                    <a:pt x="8751" y="13471"/>
                  </a:lnTo>
                  <a:lnTo>
                    <a:pt x="0" y="13471"/>
                  </a:lnTo>
                  <a:close/>
                </a:path>
              </a:pathLst>
            </a:custGeom>
            <a:solidFill>
              <a:srgbClr val="4597A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b="1" sz="28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345" name="Shape 345"/>
            <p:cNvSpPr/>
            <p:nvPr/>
          </p:nvSpPr>
          <p:spPr>
            <a:xfrm>
              <a:off x="-1" y="-1"/>
              <a:ext cx="3052098" cy="1755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b="1" sz="28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Pick a human phenotype for drug efficacy</a:t>
              </a:r>
            </a:p>
          </p:txBody>
        </p:sp>
      </p:grpSp>
      <p:grpSp>
        <p:nvGrpSpPr>
          <p:cNvPr id="349" name="Group 349"/>
          <p:cNvGrpSpPr/>
          <p:nvPr/>
        </p:nvGrpSpPr>
        <p:grpSpPr>
          <a:xfrm>
            <a:off x="4145460" y="3100603"/>
            <a:ext cx="6610772" cy="4443308"/>
            <a:chOff x="0" y="0"/>
            <a:chExt cx="6610770" cy="4443306"/>
          </a:xfrm>
        </p:grpSpPr>
        <p:sp>
          <p:nvSpPr>
            <p:cNvPr id="347" name="Shape 347"/>
            <p:cNvSpPr/>
            <p:nvPr/>
          </p:nvSpPr>
          <p:spPr>
            <a:xfrm flipH="1" flipV="1">
              <a:off x="0" y="4443306"/>
              <a:ext cx="661077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48" name="Shape 348"/>
            <p:cNvSpPr/>
            <p:nvPr/>
          </p:nvSpPr>
          <p:spPr>
            <a:xfrm flipH="1">
              <a:off x="18058" y="0"/>
              <a:ext cx="1" cy="44433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352" name="Group 352"/>
          <p:cNvGrpSpPr/>
          <p:nvPr/>
        </p:nvGrpSpPr>
        <p:grpSpPr>
          <a:xfrm>
            <a:off x="7525356" y="3875361"/>
            <a:ext cx="4330163" cy="2343888"/>
            <a:chOff x="0" y="0"/>
            <a:chExt cx="4330162" cy="2343886"/>
          </a:xfrm>
        </p:grpSpPr>
        <p:sp>
          <p:nvSpPr>
            <p:cNvPr id="350" name="Shape 350"/>
            <p:cNvSpPr/>
            <p:nvPr/>
          </p:nvSpPr>
          <p:spPr>
            <a:xfrm>
              <a:off x="0" y="0"/>
              <a:ext cx="4330162" cy="2343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2923" y="5400"/>
                  </a:lnTo>
                  <a:lnTo>
                    <a:pt x="2923" y="8100"/>
                  </a:lnTo>
                  <a:lnTo>
                    <a:pt x="4496" y="8100"/>
                  </a:lnTo>
                  <a:lnTo>
                    <a:pt x="449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4496" y="21600"/>
                  </a:lnTo>
                  <a:lnTo>
                    <a:pt x="4496" y="13500"/>
                  </a:lnTo>
                  <a:lnTo>
                    <a:pt x="2923" y="13500"/>
                  </a:lnTo>
                  <a:lnTo>
                    <a:pt x="2923" y="16200"/>
                  </a:lnTo>
                  <a:close/>
                </a:path>
              </a:pathLst>
            </a:custGeom>
            <a:solidFill>
              <a:srgbClr val="4597A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51" name="Shape 351"/>
            <p:cNvSpPr/>
            <p:nvPr/>
          </p:nvSpPr>
          <p:spPr>
            <a:xfrm>
              <a:off x="901236" y="0"/>
              <a:ext cx="3428927" cy="17440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l" defTabSz="130048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Assess biological function of alleles to estimate “efficacy” response curve</a:t>
              </a:r>
            </a:p>
          </p:txBody>
        </p:sp>
      </p:grpSp>
      <p:grpSp>
        <p:nvGrpSpPr>
          <p:cNvPr id="355" name="Group 355"/>
          <p:cNvGrpSpPr/>
          <p:nvPr/>
        </p:nvGrpSpPr>
        <p:grpSpPr>
          <a:xfrm>
            <a:off x="4145460" y="3100603"/>
            <a:ext cx="6610772" cy="4443308"/>
            <a:chOff x="0" y="0"/>
            <a:chExt cx="6610770" cy="4443306"/>
          </a:xfrm>
        </p:grpSpPr>
        <p:sp>
          <p:nvSpPr>
            <p:cNvPr id="353" name="Shape 353"/>
            <p:cNvSpPr/>
            <p:nvPr/>
          </p:nvSpPr>
          <p:spPr>
            <a:xfrm flipH="1" flipV="1">
              <a:off x="0" y="4443306"/>
              <a:ext cx="661077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54" name="Shape 354"/>
            <p:cNvSpPr/>
            <p:nvPr/>
          </p:nvSpPr>
          <p:spPr>
            <a:xfrm flipH="1">
              <a:off x="18058" y="0"/>
              <a:ext cx="1" cy="44433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356" name="Shape 356"/>
          <p:cNvSpPr/>
          <p:nvPr/>
        </p:nvSpPr>
        <p:spPr>
          <a:xfrm>
            <a:off x="4721152" y="3401460"/>
            <a:ext cx="4240099" cy="3793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1809" y="20279"/>
                  <a:pt x="3617" y="18959"/>
                  <a:pt x="5657" y="15846"/>
                </a:cubicBezTo>
                <a:cubicBezTo>
                  <a:pt x="7697" y="12734"/>
                  <a:pt x="9583" y="5565"/>
                  <a:pt x="12240" y="2924"/>
                </a:cubicBezTo>
                <a:cubicBezTo>
                  <a:pt x="14897" y="283"/>
                  <a:pt x="21600" y="0"/>
                  <a:pt x="21600" y="0"/>
                </a:cubicBezTo>
              </a:path>
            </a:pathLst>
          </a:custGeom>
          <a:ln w="38100">
            <a:solidFill>
              <a:srgbClr val="4597A0"/>
            </a:solidFill>
          </a:ln>
        </p:spPr>
        <p:txBody>
          <a:bodyPr lIns="65023" tIns="65023" rIns="65023" bIns="65023" anchor="ctr"/>
          <a:lstStyle/>
          <a:p>
            <a:pPr defTabSz="1300480">
              <a:defRPr sz="2800">
                <a:ln w="40005"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57" name="Shape 357"/>
          <p:cNvSpPr/>
          <p:nvPr/>
        </p:nvSpPr>
        <p:spPr>
          <a:xfrm>
            <a:off x="8903401" y="2562130"/>
            <a:ext cx="1406672" cy="550216"/>
          </a:xfrm>
          <a:prstGeom prst="rect">
            <a:avLst/>
          </a:prstGeom>
          <a:solidFill>
            <a:srgbClr val="FFFFFF">
              <a:alpha val="68000"/>
            </a:srgbClr>
          </a:solidFill>
          <a:ln w="25400">
            <a:solidFill>
              <a:srgbClr val="4597A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2800">
                <a:solidFill>
                  <a:srgbClr val="4597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Efficacy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10408 0.000000" origin="layout" pathEditMode="relative">
                                      <p:cBhvr>
                                        <p:cTn id="6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path" nodeType="with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94788 0.000000" origin="layout" pathEditMode="relative">
                                      <p:cBhvr>
                                        <p:cTn id="9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path" nodeType="with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48958 -0.001390" origin="layout" pathEditMode="relative">
                                      <p:cBhvr>
                                        <p:cTn id="12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path" nodeType="with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39578 -0.002781" origin="layout" pathEditMode="relative">
                                      <p:cBhvr>
                                        <p:cTn id="15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path" nodeType="with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43748 -0.001387" origin="layout" pathEditMode="relative">
                                      <p:cBhvr>
                                        <p:cTn id="18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path" nodeType="withEffect" presetSubtype="0" presetID="-1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50002 0.000000" origin="layout" pathEditMode="relative">
                                      <p:cBhvr>
                                        <p:cTn id="21" dur="2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path" nodeType="withEffect" presetSubtype="0" presetID="-1" grpId="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09382 0.000000" origin="layout" pathEditMode="relative">
                                      <p:cBhvr>
                                        <p:cTn id="24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Class="entr" nodeType="afterEffect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Class="entr" nodeType="afterEffect" presetID="9" grpId="9" fill="hold">
                                  <p:stCondLst>
                                    <p:cond delay="2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Class="entr" nodeType="afterEffect" presetSubtype="0" presetID="1" grpId="10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7" grpId="10"/>
      <p:bldP build="whole" bldLvl="1" animBg="1" rev="0" advAuto="0" spid="356" grpId="9"/>
      <p:bldP build="whole" bldLvl="1" animBg="1" rev="0" advAuto="0" spid="352" grpId="8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/>
        </p:nvSpPr>
        <p:spPr>
          <a:xfrm>
            <a:off x="5945154" y="8320776"/>
            <a:ext cx="2831379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 i="1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Gene </a:t>
            </a:r>
            <a:r>
              <a:rPr i="0"/>
              <a:t>function</a:t>
            </a:r>
          </a:p>
        </p:txBody>
      </p:sp>
      <p:grpSp>
        <p:nvGrpSpPr>
          <p:cNvPr id="367" name="Group 367"/>
          <p:cNvGrpSpPr/>
          <p:nvPr/>
        </p:nvGrpSpPr>
        <p:grpSpPr>
          <a:xfrm>
            <a:off x="2317998" y="3079819"/>
            <a:ext cx="8438233" cy="5130361"/>
            <a:chOff x="0" y="0"/>
            <a:chExt cx="8438232" cy="5130359"/>
          </a:xfrm>
        </p:grpSpPr>
        <p:sp>
          <p:nvSpPr>
            <p:cNvPr id="360" name="Shape 360"/>
            <p:cNvSpPr/>
            <p:nvPr/>
          </p:nvSpPr>
          <p:spPr>
            <a:xfrm rot="16200000">
              <a:off x="-1861856" y="1861855"/>
              <a:ext cx="4334934" cy="611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sz="3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Human Phenotype</a:t>
              </a:r>
            </a:p>
          </p:txBody>
        </p:sp>
        <p:sp>
          <p:nvSpPr>
            <p:cNvPr id="361" name="Shape 361"/>
            <p:cNvSpPr/>
            <p:nvPr/>
          </p:nvSpPr>
          <p:spPr>
            <a:xfrm>
              <a:off x="907354" y="392856"/>
              <a:ext cx="874090" cy="524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r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High</a:t>
              </a:r>
            </a:p>
          </p:txBody>
        </p:sp>
        <p:sp>
          <p:nvSpPr>
            <p:cNvPr id="362" name="Shape 362"/>
            <p:cNvSpPr/>
            <p:nvPr/>
          </p:nvSpPr>
          <p:spPr>
            <a:xfrm>
              <a:off x="986356" y="3635800"/>
              <a:ext cx="795088" cy="524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r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Low</a:t>
              </a:r>
            </a:p>
          </p:txBody>
        </p:sp>
        <p:sp>
          <p:nvSpPr>
            <p:cNvPr id="363" name="Shape 363"/>
            <p:cNvSpPr/>
            <p:nvPr/>
          </p:nvSpPr>
          <p:spPr>
            <a:xfrm flipH="1" flipV="1">
              <a:off x="1827463" y="4464090"/>
              <a:ext cx="661077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4" name="Shape 364"/>
            <p:cNvSpPr/>
            <p:nvPr/>
          </p:nvSpPr>
          <p:spPr>
            <a:xfrm flipH="1">
              <a:off x="1845520" y="20783"/>
              <a:ext cx="1" cy="44433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5" name="Shape 365"/>
            <p:cNvSpPr/>
            <p:nvPr/>
          </p:nvSpPr>
          <p:spPr>
            <a:xfrm>
              <a:off x="1935164" y="4605544"/>
              <a:ext cx="913158" cy="524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i="1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GOF</a:t>
              </a:r>
            </a:p>
          </p:txBody>
        </p:sp>
        <p:sp>
          <p:nvSpPr>
            <p:cNvPr id="366" name="Shape 366"/>
            <p:cNvSpPr/>
            <p:nvPr/>
          </p:nvSpPr>
          <p:spPr>
            <a:xfrm>
              <a:off x="7054687" y="4464090"/>
              <a:ext cx="834328" cy="524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i="1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LOF</a:t>
              </a:r>
            </a:p>
          </p:txBody>
        </p:sp>
      </p:grpSp>
      <p:grpSp>
        <p:nvGrpSpPr>
          <p:cNvPr id="370" name="Group 370"/>
          <p:cNvGrpSpPr/>
          <p:nvPr/>
        </p:nvGrpSpPr>
        <p:grpSpPr>
          <a:xfrm>
            <a:off x="4145460" y="3100603"/>
            <a:ext cx="6610772" cy="4443308"/>
            <a:chOff x="0" y="0"/>
            <a:chExt cx="6610770" cy="4443306"/>
          </a:xfrm>
        </p:grpSpPr>
        <p:sp>
          <p:nvSpPr>
            <p:cNvPr id="368" name="Shape 368"/>
            <p:cNvSpPr/>
            <p:nvPr/>
          </p:nvSpPr>
          <p:spPr>
            <a:xfrm flipH="1" flipV="1">
              <a:off x="0" y="4443306"/>
              <a:ext cx="661077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9" name="Shape 369"/>
            <p:cNvSpPr/>
            <p:nvPr/>
          </p:nvSpPr>
          <p:spPr>
            <a:xfrm flipH="1">
              <a:off x="18058" y="0"/>
              <a:ext cx="1" cy="44433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373" name="Group 373"/>
          <p:cNvGrpSpPr/>
          <p:nvPr/>
        </p:nvGrpSpPr>
        <p:grpSpPr>
          <a:xfrm>
            <a:off x="7525356" y="3875361"/>
            <a:ext cx="4330163" cy="2343888"/>
            <a:chOff x="0" y="0"/>
            <a:chExt cx="4330162" cy="2343886"/>
          </a:xfrm>
        </p:grpSpPr>
        <p:sp>
          <p:nvSpPr>
            <p:cNvPr id="371" name="Shape 371"/>
            <p:cNvSpPr/>
            <p:nvPr/>
          </p:nvSpPr>
          <p:spPr>
            <a:xfrm>
              <a:off x="0" y="0"/>
              <a:ext cx="4330162" cy="2343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2923" y="5400"/>
                  </a:lnTo>
                  <a:lnTo>
                    <a:pt x="2923" y="8100"/>
                  </a:lnTo>
                  <a:lnTo>
                    <a:pt x="4496" y="8100"/>
                  </a:lnTo>
                  <a:lnTo>
                    <a:pt x="449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4496" y="21600"/>
                  </a:lnTo>
                  <a:lnTo>
                    <a:pt x="4496" y="13500"/>
                  </a:lnTo>
                  <a:lnTo>
                    <a:pt x="2923" y="13500"/>
                  </a:lnTo>
                  <a:lnTo>
                    <a:pt x="2923" y="16200"/>
                  </a:lnTo>
                  <a:close/>
                </a:path>
              </a:pathLst>
            </a:custGeom>
            <a:solidFill>
              <a:srgbClr val="4597A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2" name="Shape 372"/>
            <p:cNvSpPr/>
            <p:nvPr/>
          </p:nvSpPr>
          <p:spPr>
            <a:xfrm>
              <a:off x="901236" y="0"/>
              <a:ext cx="3428927" cy="17440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l" defTabSz="130048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Assess biological function of alleles to estimate “efficacy” response curve</a:t>
              </a:r>
            </a:p>
          </p:txBody>
        </p:sp>
      </p:grpSp>
      <p:grpSp>
        <p:nvGrpSpPr>
          <p:cNvPr id="376" name="Group 376"/>
          <p:cNvGrpSpPr/>
          <p:nvPr/>
        </p:nvGrpSpPr>
        <p:grpSpPr>
          <a:xfrm>
            <a:off x="4145460" y="3100603"/>
            <a:ext cx="6610772" cy="4443308"/>
            <a:chOff x="0" y="0"/>
            <a:chExt cx="6610770" cy="4443306"/>
          </a:xfrm>
        </p:grpSpPr>
        <p:sp>
          <p:nvSpPr>
            <p:cNvPr id="374" name="Shape 374"/>
            <p:cNvSpPr/>
            <p:nvPr/>
          </p:nvSpPr>
          <p:spPr>
            <a:xfrm flipH="1" flipV="1">
              <a:off x="0" y="4443306"/>
              <a:ext cx="661077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5" name="Shape 375"/>
            <p:cNvSpPr/>
            <p:nvPr/>
          </p:nvSpPr>
          <p:spPr>
            <a:xfrm flipH="1">
              <a:off x="18058" y="0"/>
              <a:ext cx="1" cy="44433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377" name="Shape 377"/>
          <p:cNvSpPr/>
          <p:nvPr/>
        </p:nvSpPr>
        <p:spPr>
          <a:xfrm>
            <a:off x="4721152" y="3401460"/>
            <a:ext cx="4240099" cy="3793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1809" y="20279"/>
                  <a:pt x="3617" y="18959"/>
                  <a:pt x="5657" y="15846"/>
                </a:cubicBezTo>
                <a:cubicBezTo>
                  <a:pt x="7697" y="12734"/>
                  <a:pt x="9583" y="5565"/>
                  <a:pt x="12240" y="2924"/>
                </a:cubicBezTo>
                <a:cubicBezTo>
                  <a:pt x="14897" y="283"/>
                  <a:pt x="21600" y="0"/>
                  <a:pt x="21600" y="0"/>
                </a:cubicBezTo>
              </a:path>
            </a:pathLst>
          </a:custGeom>
          <a:ln w="38100">
            <a:solidFill>
              <a:srgbClr val="4597A0"/>
            </a:solidFill>
          </a:ln>
        </p:spPr>
        <p:txBody>
          <a:bodyPr lIns="65023" tIns="65023" rIns="65023" bIns="65023" anchor="ctr"/>
          <a:lstStyle/>
          <a:p>
            <a:pPr defTabSz="1300480">
              <a:defRPr sz="2800">
                <a:ln w="40005"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78" name="Shape 378"/>
          <p:cNvSpPr/>
          <p:nvPr/>
        </p:nvSpPr>
        <p:spPr>
          <a:xfrm>
            <a:off x="8903401" y="2562130"/>
            <a:ext cx="1406672" cy="550216"/>
          </a:xfrm>
          <a:prstGeom prst="rect">
            <a:avLst/>
          </a:prstGeom>
          <a:solidFill>
            <a:srgbClr val="FFFFFF">
              <a:alpha val="68000"/>
            </a:srgbClr>
          </a:solidFill>
          <a:ln w="25400">
            <a:solidFill>
              <a:srgbClr val="4597A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2800">
                <a:solidFill>
                  <a:srgbClr val="4597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Efficacy</a:t>
            </a:r>
          </a:p>
        </p:txBody>
      </p:sp>
      <p:sp>
        <p:nvSpPr>
          <p:cNvPr id="379" name="Shape 379"/>
          <p:cNvSpPr/>
          <p:nvPr/>
        </p:nvSpPr>
        <p:spPr>
          <a:xfrm>
            <a:off x="5277532" y="6414785"/>
            <a:ext cx="379931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1" sz="2800">
                <a:solidFill>
                  <a:srgbClr val="4597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380" name="Shape 380"/>
          <p:cNvSpPr/>
          <p:nvPr/>
        </p:nvSpPr>
        <p:spPr>
          <a:xfrm>
            <a:off x="5494278" y="5791724"/>
            <a:ext cx="379932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1" sz="2800">
                <a:solidFill>
                  <a:srgbClr val="4597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381" name="Shape 381"/>
          <p:cNvSpPr/>
          <p:nvPr/>
        </p:nvSpPr>
        <p:spPr>
          <a:xfrm>
            <a:off x="6072076" y="5141484"/>
            <a:ext cx="379932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1" sz="2800">
                <a:solidFill>
                  <a:srgbClr val="4597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382" name="Shape 382"/>
          <p:cNvSpPr/>
          <p:nvPr/>
        </p:nvSpPr>
        <p:spPr>
          <a:xfrm>
            <a:off x="6207525" y="4789185"/>
            <a:ext cx="379931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1" sz="2800">
                <a:solidFill>
                  <a:srgbClr val="4597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383" name="Shape 383"/>
          <p:cNvSpPr/>
          <p:nvPr/>
        </p:nvSpPr>
        <p:spPr>
          <a:xfrm>
            <a:off x="6150205" y="4382870"/>
            <a:ext cx="379931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1" sz="2800">
                <a:solidFill>
                  <a:srgbClr val="4597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384" name="Shape 384"/>
          <p:cNvSpPr/>
          <p:nvPr/>
        </p:nvSpPr>
        <p:spPr>
          <a:xfrm>
            <a:off x="8131170" y="3299137"/>
            <a:ext cx="379931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1" sz="2800">
                <a:solidFill>
                  <a:srgbClr val="4597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385" name="Shape 385"/>
          <p:cNvSpPr/>
          <p:nvPr/>
        </p:nvSpPr>
        <p:spPr>
          <a:xfrm>
            <a:off x="7372556" y="3380332"/>
            <a:ext cx="379932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1" sz="2800">
                <a:solidFill>
                  <a:srgbClr val="4597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386" name="Shape 386"/>
          <p:cNvSpPr/>
          <p:nvPr/>
        </p:nvSpPr>
        <p:spPr>
          <a:xfrm>
            <a:off x="10023038" y="3227057"/>
            <a:ext cx="1333920" cy="550216"/>
          </a:xfrm>
          <a:prstGeom prst="rect">
            <a:avLst/>
          </a:prstGeom>
          <a:solidFill>
            <a:srgbClr val="FFFFFF">
              <a:alpha val="30000"/>
            </a:srgbClr>
          </a:solidFill>
          <a:ln w="25400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Toxicity</a:t>
            </a:r>
          </a:p>
        </p:txBody>
      </p:sp>
      <p:grpSp>
        <p:nvGrpSpPr>
          <p:cNvPr id="389" name="Group 389"/>
          <p:cNvGrpSpPr/>
          <p:nvPr/>
        </p:nvGrpSpPr>
        <p:grpSpPr>
          <a:xfrm>
            <a:off x="5872179" y="3380332"/>
            <a:ext cx="4009814" cy="3793068"/>
            <a:chOff x="0" y="0"/>
            <a:chExt cx="4009813" cy="3793066"/>
          </a:xfrm>
        </p:grpSpPr>
        <p:sp>
          <p:nvSpPr>
            <p:cNvPr id="387" name="Shape 387"/>
            <p:cNvSpPr/>
            <p:nvPr/>
          </p:nvSpPr>
          <p:spPr>
            <a:xfrm>
              <a:off x="0" y="0"/>
              <a:ext cx="4009814" cy="3793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9" y="20279"/>
                    <a:pt x="3617" y="18959"/>
                    <a:pt x="5657" y="15846"/>
                  </a:cubicBezTo>
                  <a:cubicBezTo>
                    <a:pt x="7697" y="12734"/>
                    <a:pt x="9583" y="5565"/>
                    <a:pt x="12240" y="2924"/>
                  </a:cubicBezTo>
                  <a:cubicBezTo>
                    <a:pt x="14897" y="283"/>
                    <a:pt x="21600" y="0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sz="2800">
                  <a:ln w="40005">
                    <a:solidFill>
                      <a:srgbClr val="000000"/>
                    </a:solidFill>
                  </a:ln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8" name="Shape 388"/>
            <p:cNvSpPr/>
            <p:nvPr/>
          </p:nvSpPr>
          <p:spPr>
            <a:xfrm flipH="1">
              <a:off x="766730" y="1897365"/>
              <a:ext cx="15130" cy="113882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ash"/>
              <a:round/>
              <a:tailEnd type="triangle" w="med" len="med"/>
            </a:ln>
            <a:effectLst>
              <a:outerShdw sx="100000" sy="100000" kx="0" ky="0" algn="b" rotWithShape="0" blurRad="508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392" name="Group 392"/>
          <p:cNvGrpSpPr/>
          <p:nvPr/>
        </p:nvGrpSpPr>
        <p:grpSpPr>
          <a:xfrm>
            <a:off x="7625525" y="4512209"/>
            <a:ext cx="4330163" cy="1070193"/>
            <a:chOff x="0" y="0"/>
            <a:chExt cx="4330162" cy="1070192"/>
          </a:xfrm>
        </p:grpSpPr>
        <p:sp>
          <p:nvSpPr>
            <p:cNvPr id="390" name="Shape 390"/>
            <p:cNvSpPr/>
            <p:nvPr/>
          </p:nvSpPr>
          <p:spPr>
            <a:xfrm>
              <a:off x="0" y="-1"/>
              <a:ext cx="4330162" cy="1070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3220" y="3264"/>
                  </a:lnTo>
                  <a:lnTo>
                    <a:pt x="3220" y="6574"/>
                  </a:lnTo>
                  <a:lnTo>
                    <a:pt x="4496" y="6574"/>
                  </a:lnTo>
                  <a:lnTo>
                    <a:pt x="449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4496" y="21600"/>
                  </a:lnTo>
                  <a:lnTo>
                    <a:pt x="4496" y="15026"/>
                  </a:lnTo>
                  <a:lnTo>
                    <a:pt x="3220" y="15026"/>
                  </a:lnTo>
                  <a:lnTo>
                    <a:pt x="3220" y="18336"/>
                  </a:lnTo>
                  <a:close/>
                </a:path>
              </a:pathLst>
            </a:custGeom>
            <a:solidFill>
              <a:srgbClr val="4597A0"/>
            </a:solidFill>
            <a:ln w="254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91" name="Shape 391"/>
            <p:cNvSpPr/>
            <p:nvPr/>
          </p:nvSpPr>
          <p:spPr>
            <a:xfrm>
              <a:off x="901236" y="69488"/>
              <a:ext cx="3428927" cy="931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algn="l" defTabSz="130048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Assess pleiotropy as proxy for ADEs</a:t>
              </a:r>
            </a:p>
          </p:txBody>
        </p:sp>
      </p:grpSp>
      <p:grpSp>
        <p:nvGrpSpPr>
          <p:cNvPr id="395" name="Group 395"/>
          <p:cNvGrpSpPr/>
          <p:nvPr/>
        </p:nvGrpSpPr>
        <p:grpSpPr>
          <a:xfrm>
            <a:off x="1164373" y="999012"/>
            <a:ext cx="3052097" cy="2316439"/>
            <a:chOff x="0" y="0"/>
            <a:chExt cx="3052096" cy="2316437"/>
          </a:xfrm>
        </p:grpSpPr>
        <p:sp>
          <p:nvSpPr>
            <p:cNvPr id="393" name="Shape 393"/>
            <p:cNvSpPr/>
            <p:nvPr/>
          </p:nvSpPr>
          <p:spPr>
            <a:xfrm>
              <a:off x="-1" y="0"/>
              <a:ext cx="3052098" cy="231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3471"/>
                  </a:lnTo>
                  <a:lnTo>
                    <a:pt x="12849" y="13471"/>
                  </a:lnTo>
                  <a:lnTo>
                    <a:pt x="12849" y="16200"/>
                  </a:lnTo>
                  <a:lnTo>
                    <a:pt x="15326" y="16200"/>
                  </a:lnTo>
                  <a:lnTo>
                    <a:pt x="10800" y="21600"/>
                  </a:lnTo>
                  <a:lnTo>
                    <a:pt x="6274" y="16200"/>
                  </a:lnTo>
                  <a:lnTo>
                    <a:pt x="8751" y="16200"/>
                  </a:lnTo>
                  <a:lnTo>
                    <a:pt x="8751" y="13471"/>
                  </a:lnTo>
                  <a:lnTo>
                    <a:pt x="0" y="13471"/>
                  </a:lnTo>
                  <a:close/>
                </a:path>
              </a:pathLst>
            </a:custGeom>
            <a:solidFill>
              <a:srgbClr val="4597A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b="1" sz="28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394" name="Shape 394"/>
            <p:cNvSpPr/>
            <p:nvPr/>
          </p:nvSpPr>
          <p:spPr>
            <a:xfrm>
              <a:off x="-1" y="-1"/>
              <a:ext cx="3052098" cy="1755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b="1" sz="28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Pick a human phenotype for drug efficacy</a:t>
              </a:r>
            </a:p>
          </p:txBody>
        </p:sp>
      </p:grpSp>
      <p:sp>
        <p:nvSpPr>
          <p:cNvPr id="396" name="Shape 396"/>
          <p:cNvSpPr/>
          <p:nvPr/>
        </p:nvSpPr>
        <p:spPr>
          <a:xfrm>
            <a:off x="4012983" y="450096"/>
            <a:ext cx="8236374" cy="1582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defRPr b="1" i="1" sz="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New target for</a:t>
            </a:r>
            <a:br/>
            <a:r>
              <a:t>drug screen!</a:t>
            </a:r>
          </a:p>
        </p:txBody>
      </p:sp>
      <p:sp>
        <p:nvSpPr>
          <p:cNvPr id="397" name="Shape 397"/>
          <p:cNvSpPr/>
          <p:nvPr/>
        </p:nvSpPr>
        <p:spPr>
          <a:xfrm>
            <a:off x="8498484" y="5729958"/>
            <a:ext cx="3461973" cy="1441708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1300480"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This provides evidence for the therapeutic window at the time of target ID &amp; validation.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" dur="10" fill="hold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Class="entr" nodeType="afterEffect" presetSubtype="2" presetID="2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1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1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2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10"/>
                            </p:stCondLst>
                            <p:childTnLst>
                              <p:par>
                                <p:cTn id="22" presetClass="entr" nodeType="afterEffect" presetID="9" grpId="5" fill="hold">
                                  <p:stCondLst>
                                    <p:cond delay="1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9" grpId="3"/>
      <p:bldP build="whole" bldLvl="1" animBg="1" rev="0" advAuto="0" spid="392" grpId="2"/>
      <p:bldP build="whole" bldLvl="1" animBg="1" rev="0" advAuto="0" spid="397" grpId="5"/>
      <p:bldP build="whole" bldLvl="1" animBg="1" rev="0" advAuto="0" spid="386" grpId="4"/>
      <p:bldP build="whole" bldLvl="1" animBg="1" rev="0" advAuto="0" spid="396" grpId="6"/>
      <p:bldP build="whole" bldLvl="1" animBg="1" rev="0" advAuto="0" spid="37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pc="-124" sz="6208"/>
            </a:lvl1pPr>
          </a:lstStyle>
          <a:p>
            <a:pPr/>
            <a:r>
              <a:t>programmable therapeutics to test therapeutic hypotheses quickly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Overall message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2280" indent="-462280" defTabSz="531622">
              <a:spcBef>
                <a:spcPts val="3800"/>
              </a:spcBef>
              <a:defRPr sz="3458"/>
            </a:pPr>
            <a:r>
              <a:t>precision medicine: </a:t>
            </a:r>
            <a:r>
              <a:rPr i="1"/>
              <a:t>patient subsets for whom therapeutic intervention works better</a:t>
            </a:r>
          </a:p>
          <a:p>
            <a:pPr marL="462280" indent="-462280" defTabSz="531622">
              <a:spcBef>
                <a:spcPts val="3800"/>
              </a:spcBef>
              <a:defRPr sz="3458"/>
            </a:pPr>
            <a:r>
              <a:t>few approved drugs will benefit from precision medicine</a:t>
            </a:r>
          </a:p>
          <a:p>
            <a:pPr marL="462280" indent="-462280" defTabSz="531622">
              <a:spcBef>
                <a:spcPts val="3800"/>
              </a:spcBef>
              <a:defRPr sz="3458"/>
            </a:pPr>
            <a:r>
              <a:t>greatest impact will be to guide new drug development, which will be tested and approved in patient subsets</a:t>
            </a:r>
          </a:p>
          <a:p>
            <a:pPr marL="462280" indent="-462280" defTabSz="531622">
              <a:spcBef>
                <a:spcPts val="3800"/>
              </a:spcBef>
              <a:defRPr sz="3458"/>
            </a:pPr>
            <a:r>
              <a:t>However, this path is </a:t>
            </a:r>
            <a:r>
              <a:rPr i="1"/>
              <a:t>inconvenient</a:t>
            </a:r>
            <a:r>
              <a:t>, and will require biological insight into targets, new therapeutic modalities, and a more creative approaches to clinical development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image17.tif" descr="stm1.tiff"/>
          <p:cNvPicPr>
            <a:picLocks noChangeAspect="1"/>
          </p:cNvPicPr>
          <p:nvPr/>
        </p:nvPicPr>
        <p:blipFill>
          <a:blip r:embed="rId2">
            <a:extLst/>
          </a:blip>
          <a:srcRect l="0" t="4433" r="0" b="43407"/>
          <a:stretch>
            <a:fillRect/>
          </a:stretch>
        </p:blipFill>
        <p:spPr>
          <a:xfrm>
            <a:off x="121078" y="116775"/>
            <a:ext cx="5811196" cy="186241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402" name="image18.tif" descr="stm2.tiff"/>
          <p:cNvPicPr>
            <a:picLocks noChangeAspect="1"/>
          </p:cNvPicPr>
          <p:nvPr/>
        </p:nvPicPr>
        <p:blipFill>
          <a:blip r:embed="rId3">
            <a:extLst/>
          </a:blip>
          <a:srcRect l="593" t="0" r="253" b="15263"/>
          <a:stretch>
            <a:fillRect/>
          </a:stretch>
        </p:blipFill>
        <p:spPr>
          <a:xfrm>
            <a:off x="91690" y="2116923"/>
            <a:ext cx="12837147" cy="545474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sp>
        <p:nvSpPr>
          <p:cNvPr id="403" name="Shape 403"/>
          <p:cNvSpPr/>
          <p:nvPr/>
        </p:nvSpPr>
        <p:spPr>
          <a:xfrm>
            <a:off x="29633" y="7709187"/>
            <a:ext cx="6932415" cy="1862535"/>
          </a:xfrm>
          <a:prstGeom prst="leftRightArrow">
            <a:avLst>
              <a:gd name="adj1" fmla="val 32000"/>
              <a:gd name="adj2" fmla="val 30002"/>
            </a:avLst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4" name="Shape 404"/>
          <p:cNvSpPr/>
          <p:nvPr/>
        </p:nvSpPr>
        <p:spPr>
          <a:xfrm>
            <a:off x="2118864" y="8335654"/>
            <a:ext cx="2753953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Today: </a:t>
            </a:r>
            <a:r>
              <a:rPr i="1"/>
              <a:t>5-7 years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image17.tif" descr="stm1.tiff"/>
          <p:cNvPicPr>
            <a:picLocks noChangeAspect="1"/>
          </p:cNvPicPr>
          <p:nvPr/>
        </p:nvPicPr>
        <p:blipFill>
          <a:blip r:embed="rId2">
            <a:extLst/>
          </a:blip>
          <a:srcRect l="0" t="4433" r="0" b="43407"/>
          <a:stretch>
            <a:fillRect/>
          </a:stretch>
        </p:blipFill>
        <p:spPr>
          <a:xfrm>
            <a:off x="121078" y="116775"/>
            <a:ext cx="5811196" cy="186241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407" name="image18.tif" descr="stm2.tiff"/>
          <p:cNvPicPr>
            <a:picLocks noChangeAspect="1"/>
          </p:cNvPicPr>
          <p:nvPr/>
        </p:nvPicPr>
        <p:blipFill>
          <a:blip r:embed="rId3">
            <a:extLst/>
          </a:blip>
          <a:srcRect l="593" t="0" r="253" b="15263"/>
          <a:stretch>
            <a:fillRect/>
          </a:stretch>
        </p:blipFill>
        <p:spPr>
          <a:xfrm>
            <a:off x="91690" y="2116923"/>
            <a:ext cx="12837147" cy="545474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sp>
        <p:nvSpPr>
          <p:cNvPr id="408" name="Shape 408"/>
          <p:cNvSpPr/>
          <p:nvPr/>
        </p:nvSpPr>
        <p:spPr>
          <a:xfrm>
            <a:off x="3227564" y="7709187"/>
            <a:ext cx="1502504" cy="1963483"/>
          </a:xfrm>
          <a:prstGeom prst="leftRightArrow">
            <a:avLst>
              <a:gd name="adj1" fmla="val 32000"/>
              <a:gd name="adj2" fmla="val 13790"/>
            </a:avLst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9" name="Shape 409"/>
          <p:cNvSpPr/>
          <p:nvPr/>
        </p:nvSpPr>
        <p:spPr>
          <a:xfrm>
            <a:off x="3482158" y="8386128"/>
            <a:ext cx="99331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&lt;1 yr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Limitations that we face today</a:t>
            </a:r>
          </a:p>
        </p:txBody>
      </p:sp>
      <p:sp>
        <p:nvSpPr>
          <p:cNvPr id="412" name="Shape 4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Biological function of associated variants, genes &amp; pathways incompletely understood</a:t>
            </a:r>
          </a:p>
          <a:p>
            <a:pPr/>
            <a:r>
              <a:t>Conventional modalities (e.g., small molecules, monoclonal antibodies) modulate &lt;20% of targets</a:t>
            </a:r>
          </a:p>
          <a:p>
            <a:pPr/>
            <a:r>
              <a:rPr b="1" i="1"/>
              <a:t>New modalities</a:t>
            </a:r>
            <a:r>
              <a:rPr b="1"/>
              <a:t> </a:t>
            </a:r>
            <a:r>
              <a:rPr b="1" i="1"/>
              <a:t>are desperately needed</a:t>
            </a:r>
            <a:r>
              <a:t>, but today are limited by delivery and pharmacological properties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Figure-1-Therapeutic-tools-and-approaches-Schematic-illustration-of-currently-used.pn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1674" y="445748"/>
            <a:ext cx="10128118" cy="8862104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Shape 415"/>
          <p:cNvSpPr/>
          <p:nvPr/>
        </p:nvSpPr>
        <p:spPr>
          <a:xfrm>
            <a:off x="9004374" y="6853766"/>
            <a:ext cx="3581252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u="sng"/>
            </a:pPr>
            <a:r>
              <a:t>Other</a:t>
            </a:r>
          </a:p>
          <a:p>
            <a:pPr/>
            <a:r>
              <a:t>mRNA replacement</a:t>
            </a:r>
          </a:p>
          <a:p>
            <a:pPr/>
            <a:r>
              <a:t>protein degradation</a:t>
            </a:r>
          </a:p>
          <a:p>
            <a:pPr/>
            <a:r>
              <a:t>RBC as vehicles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pc="-122" sz="6144"/>
            </a:lvl1pPr>
          </a:lstStyle>
          <a:p>
            <a:pPr/>
            <a:r>
              <a:t>Burning platform for precision medicine</a:t>
            </a:r>
          </a:p>
        </p:txBody>
      </p:sp>
      <p:sp>
        <p:nvSpPr>
          <p:cNvPr id="418" name="Shape 4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understand molecular mechanism of disease-associated variants, genes and pathways</a:t>
            </a:r>
          </a:p>
          <a:p>
            <a:pPr/>
            <a:r>
              <a:t>recapitulate mechanism with a credible therapeutic molecule</a:t>
            </a:r>
          </a:p>
          <a:p>
            <a:pPr/>
            <a:r>
              <a:t>shorten cycle time to test therapeutic hypotheses in small PoC trials defined by specific molecular features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pc="-122" sz="6144"/>
            </a:lvl1pPr>
          </a:lstStyle>
          <a:p>
            <a:pPr/>
            <a:r>
              <a:t>Overall message - inconvenient path to precision medicine</a:t>
            </a:r>
          </a:p>
        </p:txBody>
      </p:sp>
      <p:sp>
        <p:nvSpPr>
          <p:cNvPr id="423" name="Shape 4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2280" indent="-462280" defTabSz="531622">
              <a:spcBef>
                <a:spcPts val="3800"/>
              </a:spcBef>
              <a:defRPr sz="3458"/>
            </a:pPr>
            <a:r>
              <a:t>precision medicine: </a:t>
            </a:r>
            <a:r>
              <a:rPr i="1"/>
              <a:t>patient subsets for whom therapeutic intervention works better</a:t>
            </a:r>
          </a:p>
          <a:p>
            <a:pPr marL="462280" indent="-462280" defTabSz="531622">
              <a:spcBef>
                <a:spcPts val="3800"/>
              </a:spcBef>
              <a:defRPr sz="3458"/>
            </a:pPr>
            <a:r>
              <a:t>few approved drugs will benefit from precision medicine</a:t>
            </a:r>
          </a:p>
          <a:p>
            <a:pPr marL="462280" indent="-462280" defTabSz="531622">
              <a:spcBef>
                <a:spcPts val="3800"/>
              </a:spcBef>
              <a:defRPr sz="3458"/>
            </a:pPr>
            <a:r>
              <a:t>greatest impact will be to guide new drug development, which will be tested and approved in patient subsets</a:t>
            </a:r>
          </a:p>
          <a:p>
            <a:pPr marL="462280" indent="-462280" defTabSz="531622">
              <a:spcBef>
                <a:spcPts val="3800"/>
              </a:spcBef>
              <a:defRPr sz="3458"/>
            </a:pPr>
            <a:r>
              <a:t>However, this path is </a:t>
            </a:r>
            <a:r>
              <a:rPr i="1"/>
              <a:t>inconvenient</a:t>
            </a:r>
            <a:r>
              <a:t>, and will require biological insight into targets, new therapeutic modalities, and a more creative approaches to clinical development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117356722_2160x1620.jpeg"/>
          <p:cNvPicPr>
            <a:picLocks noChangeAspect="1"/>
          </p:cNvPicPr>
          <p:nvPr>
            <p:ph type="pic" idx="15"/>
          </p:nvPr>
        </p:nvPicPr>
        <p:blipFill>
          <a:blip r:embed="rId2">
            <a:extLst/>
          </a:blip>
          <a:srcRect l="30567" t="0" r="16812" b="0"/>
          <a:stretch>
            <a:fillRect/>
          </a:stretch>
        </p:blipFill>
        <p:spPr>
          <a:xfrm>
            <a:off x="241327" y="156544"/>
            <a:ext cx="6582321" cy="9381855"/>
          </a:xfrm>
          <a:prstGeom prst="rect">
            <a:avLst/>
          </a:prstGeom>
        </p:spPr>
      </p:pic>
      <p:grpSp>
        <p:nvGrpSpPr>
          <p:cNvPr id="179" name="Group 179"/>
          <p:cNvGrpSpPr/>
          <p:nvPr/>
        </p:nvGrpSpPr>
        <p:grpSpPr>
          <a:xfrm>
            <a:off x="6838115" y="145070"/>
            <a:ext cx="5936465" cy="4872464"/>
            <a:chOff x="0" y="0"/>
            <a:chExt cx="5936464" cy="4872463"/>
          </a:xfrm>
        </p:grpSpPr>
        <p:pic>
          <p:nvPicPr>
            <p:cNvPr id="177" name="image10.tif" descr="depressing.tif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13787" r="70255" b="0"/>
            <a:stretch>
              <a:fillRect/>
            </a:stretch>
          </p:blipFill>
          <p:spPr>
            <a:xfrm>
              <a:off x="0" y="0"/>
              <a:ext cx="5936465" cy="48724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8" name="Shape 178"/>
            <p:cNvSpPr/>
            <p:nvPr/>
          </p:nvSpPr>
          <p:spPr>
            <a:xfrm rot="16200000">
              <a:off x="2309081" y="2497974"/>
              <a:ext cx="1394657" cy="101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 sz="5500">
                  <a:solidFill>
                    <a:srgbClr val="EEECF1"/>
                  </a:solidFill>
                </a:defRPr>
              </a:lvl1pPr>
            </a:lstStyle>
            <a:p>
              <a:pPr/>
              <a:r>
                <a:t>Cost</a:t>
              </a:r>
            </a:p>
          </p:txBody>
        </p:sp>
      </p:grpSp>
      <p:grpSp>
        <p:nvGrpSpPr>
          <p:cNvPr id="182" name="Group 182"/>
          <p:cNvGrpSpPr/>
          <p:nvPr/>
        </p:nvGrpSpPr>
        <p:grpSpPr>
          <a:xfrm>
            <a:off x="6859826" y="4795086"/>
            <a:ext cx="5893093" cy="4717504"/>
            <a:chOff x="0" y="0"/>
            <a:chExt cx="5893092" cy="4717502"/>
          </a:xfrm>
        </p:grpSpPr>
        <p:pic>
          <p:nvPicPr>
            <p:cNvPr id="180" name="image10.tif" descr="depressing.tif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1998" t="16290" r="18390" b="0"/>
            <a:stretch>
              <a:fillRect/>
            </a:stretch>
          </p:blipFill>
          <p:spPr>
            <a:xfrm>
              <a:off x="0" y="0"/>
              <a:ext cx="5893093" cy="47175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1" name="Shape 181"/>
            <p:cNvSpPr/>
            <p:nvPr/>
          </p:nvSpPr>
          <p:spPr>
            <a:xfrm rot="16200000">
              <a:off x="2118884" y="1850826"/>
              <a:ext cx="1731629" cy="101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 sz="5500">
                  <a:solidFill>
                    <a:srgbClr val="EEECF1"/>
                  </a:solidFill>
                </a:defRPr>
              </a:lvl1pPr>
            </a:lstStyle>
            <a:p>
              <a:pPr/>
              <a:r>
                <a:t>Value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2"/>
      <p:bldP build="whole" bldLvl="1" animBg="1" rev="0" advAuto="0" spid="17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1551111" y="1890183"/>
            <a:ext cx="3755778" cy="549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/>
            <a:r>
              <a:t>Must improve efficiency of drug R&amp;D</a:t>
            </a:r>
          </a:p>
        </p:txBody>
      </p:sp>
      <p:pic>
        <p:nvPicPr>
          <p:cNvPr id="185" name="117356722_2160x1620.jpeg"/>
          <p:cNvPicPr>
            <a:picLocks noChangeAspect="1"/>
          </p:cNvPicPr>
          <p:nvPr>
            <p:ph type="pic" idx="15"/>
          </p:nvPr>
        </p:nvPicPr>
        <p:blipFill>
          <a:blip r:embed="rId2">
            <a:extLst/>
          </a:blip>
          <a:srcRect l="30567" t="0" r="16812" b="0"/>
          <a:stretch>
            <a:fillRect/>
          </a:stretch>
        </p:blipFill>
        <p:spPr>
          <a:xfrm>
            <a:off x="241327" y="156544"/>
            <a:ext cx="6582321" cy="9381855"/>
          </a:xfrm>
          <a:prstGeom prst="rect">
            <a:avLst/>
          </a:prstGeom>
        </p:spPr>
      </p:pic>
      <p:grpSp>
        <p:nvGrpSpPr>
          <p:cNvPr id="188" name="Group 188"/>
          <p:cNvGrpSpPr/>
          <p:nvPr/>
        </p:nvGrpSpPr>
        <p:grpSpPr>
          <a:xfrm>
            <a:off x="6838115" y="145070"/>
            <a:ext cx="5936465" cy="4872464"/>
            <a:chOff x="0" y="0"/>
            <a:chExt cx="5936464" cy="4872463"/>
          </a:xfrm>
        </p:grpSpPr>
        <p:pic>
          <p:nvPicPr>
            <p:cNvPr id="186" name="image10.tif" descr="depressing.tif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13787" r="70255" b="0"/>
            <a:stretch>
              <a:fillRect/>
            </a:stretch>
          </p:blipFill>
          <p:spPr>
            <a:xfrm>
              <a:off x="0" y="0"/>
              <a:ext cx="5936465" cy="48724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7" name="Shape 187"/>
            <p:cNvSpPr/>
            <p:nvPr/>
          </p:nvSpPr>
          <p:spPr>
            <a:xfrm rot="16200000">
              <a:off x="2309081" y="2497974"/>
              <a:ext cx="1394657" cy="101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 sz="5500">
                  <a:solidFill>
                    <a:srgbClr val="EEECF1"/>
                  </a:solidFill>
                </a:defRPr>
              </a:lvl1pPr>
            </a:lstStyle>
            <a:p>
              <a:pPr/>
              <a:r>
                <a:t>Cost</a:t>
              </a:r>
            </a:p>
          </p:txBody>
        </p:sp>
      </p:grpSp>
      <p:grpSp>
        <p:nvGrpSpPr>
          <p:cNvPr id="191" name="Group 191"/>
          <p:cNvGrpSpPr/>
          <p:nvPr/>
        </p:nvGrpSpPr>
        <p:grpSpPr>
          <a:xfrm>
            <a:off x="6859826" y="4795086"/>
            <a:ext cx="5893093" cy="4717504"/>
            <a:chOff x="0" y="0"/>
            <a:chExt cx="5893092" cy="4717502"/>
          </a:xfrm>
        </p:grpSpPr>
        <p:pic>
          <p:nvPicPr>
            <p:cNvPr id="189" name="image10.tif" descr="depressing.tif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1998" t="16290" r="18390" b="0"/>
            <a:stretch>
              <a:fillRect/>
            </a:stretch>
          </p:blipFill>
          <p:spPr>
            <a:xfrm>
              <a:off x="0" y="0"/>
              <a:ext cx="5893093" cy="47175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0" name="Shape 190"/>
            <p:cNvSpPr/>
            <p:nvPr/>
          </p:nvSpPr>
          <p:spPr>
            <a:xfrm rot="16200000">
              <a:off x="2118884" y="1850826"/>
              <a:ext cx="1731629" cy="101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 sz="5500">
                  <a:solidFill>
                    <a:srgbClr val="EEECF1"/>
                  </a:solidFill>
                </a:defRPr>
              </a:lvl1pPr>
            </a:lstStyle>
            <a:p>
              <a:pPr/>
              <a:r>
                <a:t>Value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age17.tif" descr="stm1.tiff"/>
          <p:cNvPicPr>
            <a:picLocks noChangeAspect="1"/>
          </p:cNvPicPr>
          <p:nvPr/>
        </p:nvPicPr>
        <p:blipFill>
          <a:blip r:embed="rId2">
            <a:extLst/>
          </a:blip>
          <a:srcRect l="0" t="4433" r="0" b="43407"/>
          <a:stretch>
            <a:fillRect/>
          </a:stretch>
        </p:blipFill>
        <p:spPr>
          <a:xfrm>
            <a:off x="121078" y="116775"/>
            <a:ext cx="5811196" cy="186241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194" name="image18.tif" descr="stm2.tiff"/>
          <p:cNvPicPr>
            <a:picLocks noChangeAspect="1"/>
          </p:cNvPicPr>
          <p:nvPr/>
        </p:nvPicPr>
        <p:blipFill>
          <a:blip r:embed="rId3">
            <a:extLst/>
          </a:blip>
          <a:srcRect l="593" t="0" r="253" b="80071"/>
          <a:stretch>
            <a:fillRect/>
          </a:stretch>
        </p:blipFill>
        <p:spPr>
          <a:xfrm>
            <a:off x="91690" y="2116923"/>
            <a:ext cx="12837147" cy="12828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17.tif" descr="stm1.tiff"/>
          <p:cNvPicPr>
            <a:picLocks noChangeAspect="1"/>
          </p:cNvPicPr>
          <p:nvPr/>
        </p:nvPicPr>
        <p:blipFill>
          <a:blip r:embed="rId2">
            <a:extLst/>
          </a:blip>
          <a:srcRect l="0" t="4433" r="0" b="43407"/>
          <a:stretch>
            <a:fillRect/>
          </a:stretch>
        </p:blipFill>
        <p:spPr>
          <a:xfrm>
            <a:off x="121078" y="116775"/>
            <a:ext cx="5811196" cy="186241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197" name="image18.tif" descr="stm2.tiff"/>
          <p:cNvPicPr>
            <a:picLocks noChangeAspect="1"/>
          </p:cNvPicPr>
          <p:nvPr/>
        </p:nvPicPr>
        <p:blipFill>
          <a:blip r:embed="rId3">
            <a:extLst/>
          </a:blip>
          <a:srcRect l="593" t="0" r="253" b="15263"/>
          <a:stretch>
            <a:fillRect/>
          </a:stretch>
        </p:blipFill>
        <p:spPr>
          <a:xfrm>
            <a:off x="91690" y="2116923"/>
            <a:ext cx="12837147" cy="545474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sp>
        <p:nvSpPr>
          <p:cNvPr id="198" name="Shape 198"/>
          <p:cNvSpPr/>
          <p:nvPr/>
        </p:nvSpPr>
        <p:spPr>
          <a:xfrm>
            <a:off x="455309" y="7962899"/>
            <a:ext cx="11707656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718552" indent="-718552" algn="l">
              <a:buSzPct val="100000"/>
              <a:buAutoNum type="arabicPeriod" startAt="1"/>
              <a:defRPr sz="4300"/>
            </a:pPr>
            <a:r>
              <a:t>Too many Phase 2/3 studies fail</a:t>
            </a:r>
          </a:p>
          <a:p>
            <a:pPr marL="718552" indent="-718552" algn="l">
              <a:buSzPct val="100000"/>
              <a:buAutoNum type="arabicPeriod" startAt="1"/>
              <a:defRPr sz="4300"/>
            </a:pPr>
            <a:r>
              <a:t>Time between discovery and PoC is too long </a:t>
            </a:r>
          </a:p>
        </p:txBody>
      </p:sp>
      <p:sp>
        <p:nvSpPr>
          <p:cNvPr id="199" name="Shape 199"/>
          <p:cNvSpPr/>
          <p:nvPr/>
        </p:nvSpPr>
        <p:spPr>
          <a:xfrm>
            <a:off x="6655168" y="154809"/>
            <a:ext cx="5501540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Why is cost increasing?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3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" grpId="2"/>
      <p:bldP build="whole" bldLvl="1" animBg="1" rev="0" advAuto="0" spid="19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age17.tif" descr="stm1.tiff"/>
          <p:cNvPicPr>
            <a:picLocks noChangeAspect="1"/>
          </p:cNvPicPr>
          <p:nvPr/>
        </p:nvPicPr>
        <p:blipFill>
          <a:blip r:embed="rId2">
            <a:extLst/>
          </a:blip>
          <a:srcRect l="0" t="4433" r="0" b="43407"/>
          <a:stretch>
            <a:fillRect/>
          </a:stretch>
        </p:blipFill>
        <p:spPr>
          <a:xfrm>
            <a:off x="121078" y="116775"/>
            <a:ext cx="5811196" cy="186241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202" name="image18.tif" descr="stm2.tiff"/>
          <p:cNvPicPr>
            <a:picLocks noChangeAspect="1"/>
          </p:cNvPicPr>
          <p:nvPr/>
        </p:nvPicPr>
        <p:blipFill>
          <a:blip r:embed="rId3">
            <a:extLst/>
          </a:blip>
          <a:srcRect l="593" t="0" r="253" b="15263"/>
          <a:stretch>
            <a:fillRect/>
          </a:stretch>
        </p:blipFill>
        <p:spPr>
          <a:xfrm>
            <a:off x="91690" y="2116923"/>
            <a:ext cx="12837147" cy="545474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sp>
        <p:nvSpPr>
          <p:cNvPr id="203" name="Shape 203"/>
          <p:cNvSpPr/>
          <p:nvPr/>
        </p:nvSpPr>
        <p:spPr>
          <a:xfrm>
            <a:off x="455309" y="8318500"/>
            <a:ext cx="11274349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718552" indent="-718552" algn="l">
              <a:buSzPct val="100000"/>
              <a:buAutoNum type="arabicPeriod" startAt="1"/>
              <a:defRPr sz="4300"/>
            </a:lvl1pPr>
          </a:lstStyle>
          <a:p>
            <a:pPr/>
            <a:r>
              <a:t>Not enough sound therapeutic hypotheses!</a:t>
            </a:r>
          </a:p>
        </p:txBody>
      </p:sp>
      <p:sp>
        <p:nvSpPr>
          <p:cNvPr id="204" name="Shape 204"/>
          <p:cNvSpPr/>
          <p:nvPr/>
        </p:nvSpPr>
        <p:spPr>
          <a:xfrm>
            <a:off x="6655168" y="154809"/>
            <a:ext cx="5501540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Why don’t drugs differentiate?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3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2"/>
      <p:bldP build="whole" bldLvl="1" animBg="1" rev="0" advAuto="0" spid="20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17.tif" descr="stm1.tiff"/>
          <p:cNvPicPr>
            <a:picLocks noChangeAspect="1"/>
          </p:cNvPicPr>
          <p:nvPr/>
        </p:nvPicPr>
        <p:blipFill>
          <a:blip r:embed="rId2">
            <a:extLst/>
          </a:blip>
          <a:srcRect l="0" t="4433" r="0" b="43407"/>
          <a:stretch>
            <a:fillRect/>
          </a:stretch>
        </p:blipFill>
        <p:spPr>
          <a:xfrm>
            <a:off x="121078" y="116775"/>
            <a:ext cx="5811196" cy="186241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207" name="image18.tif" descr="stm2.tiff"/>
          <p:cNvPicPr>
            <a:picLocks noChangeAspect="1"/>
          </p:cNvPicPr>
          <p:nvPr/>
        </p:nvPicPr>
        <p:blipFill>
          <a:blip r:embed="rId3">
            <a:extLst/>
          </a:blip>
          <a:srcRect l="593" t="0" r="253" b="15263"/>
          <a:stretch>
            <a:fillRect/>
          </a:stretch>
        </p:blipFill>
        <p:spPr>
          <a:xfrm>
            <a:off x="91690" y="2116923"/>
            <a:ext cx="12837147" cy="545474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sp>
        <p:nvSpPr>
          <p:cNvPr id="208" name="Shape 208"/>
          <p:cNvSpPr/>
          <p:nvPr/>
        </p:nvSpPr>
        <p:spPr>
          <a:xfrm>
            <a:off x="455309" y="7607300"/>
            <a:ext cx="12199674" cy="223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718552" indent="-718552" algn="l">
              <a:buSzPct val="100000"/>
              <a:buAutoNum type="arabicPeriod" startAt="1"/>
              <a:defRPr sz="4300"/>
            </a:pPr>
            <a:r>
              <a:t>Improve cycle time from therapeutic hypothesis to clinical PoC…</a:t>
            </a:r>
            <a:r>
              <a:rPr i="1"/>
              <a:t>efficiently and safely</a:t>
            </a:r>
          </a:p>
        </p:txBody>
      </p:sp>
      <p:sp>
        <p:nvSpPr>
          <p:cNvPr id="209" name="Shape 209"/>
          <p:cNvSpPr/>
          <p:nvPr/>
        </p:nvSpPr>
        <p:spPr>
          <a:xfrm>
            <a:off x="6464668" y="116709"/>
            <a:ext cx="6235362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200"/>
            </a:pPr>
            <a:r>
              <a:t>How will </a:t>
            </a:r>
            <a:r>
              <a:rPr b="1" i="1"/>
              <a:t>precision medicine </a:t>
            </a:r>
            <a:r>
              <a:rPr i="1"/>
              <a:t>help?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3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" grpId="1"/>
      <p:bldP build="whole" bldLvl="1" animBg="1" rev="0" advAuto="0" spid="20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17.tif" descr="stm1.tiff"/>
          <p:cNvPicPr>
            <a:picLocks noChangeAspect="1"/>
          </p:cNvPicPr>
          <p:nvPr/>
        </p:nvPicPr>
        <p:blipFill>
          <a:blip r:embed="rId2">
            <a:extLst/>
          </a:blip>
          <a:srcRect l="0" t="4433" r="0" b="43407"/>
          <a:stretch>
            <a:fillRect/>
          </a:stretch>
        </p:blipFill>
        <p:spPr>
          <a:xfrm>
            <a:off x="121078" y="116775"/>
            <a:ext cx="5811196" cy="186241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212" name="image18.tif" descr="stm2.tiff"/>
          <p:cNvPicPr>
            <a:picLocks noChangeAspect="1"/>
          </p:cNvPicPr>
          <p:nvPr/>
        </p:nvPicPr>
        <p:blipFill>
          <a:blip r:embed="rId3">
            <a:extLst/>
          </a:blip>
          <a:srcRect l="593" t="0" r="253" b="15263"/>
          <a:stretch>
            <a:fillRect/>
          </a:stretch>
        </p:blipFill>
        <p:spPr>
          <a:xfrm>
            <a:off x="91690" y="2116923"/>
            <a:ext cx="12837147" cy="545474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sp>
        <p:nvSpPr>
          <p:cNvPr id="213" name="Shape 213"/>
          <p:cNvSpPr/>
          <p:nvPr/>
        </p:nvSpPr>
        <p:spPr>
          <a:xfrm>
            <a:off x="29633" y="7709187"/>
            <a:ext cx="6932415" cy="1862535"/>
          </a:xfrm>
          <a:prstGeom prst="leftRightArrow">
            <a:avLst>
              <a:gd name="adj1" fmla="val 32000"/>
              <a:gd name="adj2" fmla="val 30002"/>
            </a:avLst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4" name="Shape 214"/>
          <p:cNvSpPr/>
          <p:nvPr/>
        </p:nvSpPr>
        <p:spPr>
          <a:xfrm>
            <a:off x="2118864" y="8335654"/>
            <a:ext cx="2753953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Today: </a:t>
            </a:r>
            <a:r>
              <a:rPr i="1"/>
              <a:t>5-7 years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