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3" r:id="rId7"/>
  </p:sldMasterIdLst>
  <p:notesMasterIdLst>
    <p:notesMasterId r:id="rId17"/>
  </p:notesMasterIdLst>
  <p:handoutMasterIdLst>
    <p:handoutMasterId r:id="rId18"/>
  </p:handoutMasterIdLst>
  <p:sldIdLst>
    <p:sldId id="422" r:id="rId8"/>
    <p:sldId id="504" r:id="rId9"/>
    <p:sldId id="478" r:id="rId10"/>
    <p:sldId id="459" r:id="rId11"/>
    <p:sldId id="448" r:id="rId12"/>
    <p:sldId id="461" r:id="rId13"/>
    <p:sldId id="482" r:id="rId14"/>
    <p:sldId id="428" r:id="rId15"/>
    <p:sldId id="460" r:id="rId16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23B"/>
    <a:srgbClr val="FFFFFF"/>
    <a:srgbClr val="D97C1E"/>
    <a:srgbClr val="00877C"/>
    <a:srgbClr val="37424A"/>
    <a:srgbClr val="8CC7BA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77504" autoAdjust="0"/>
  </p:normalViewPr>
  <p:slideViewPr>
    <p:cSldViewPr>
      <p:cViewPr varScale="1">
        <p:scale>
          <a:sx n="89" d="100"/>
          <a:sy n="89" d="100"/>
        </p:scale>
        <p:origin x="-2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4" y="0"/>
            <a:ext cx="3037628" cy="464184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B8863AD3-6DB6-4CDC-8B2C-7AD0927FC194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4" y="8830627"/>
            <a:ext cx="3037628" cy="464184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0D97CD63-B474-43DF-9848-871B6104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9161E0BD-EC76-4895-9D1F-06079AE65C9A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FF6CD213-7506-4534-B8B7-0D957BD9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36" tIns="44069" rIns="88136" bIns="44069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36" tIns="44069" rIns="88136" bIns="4406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638300"/>
            <a:ext cx="56435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2130425"/>
            <a:ext cx="2590800" cy="1470025"/>
          </a:xfrm>
        </p:spPr>
        <p:txBody>
          <a:bodyPr/>
          <a:lstStyle>
            <a:lvl1pPr>
              <a:defRPr>
                <a:solidFill>
                  <a:srgbClr val="37424A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3733800"/>
            <a:ext cx="2590800" cy="1447800"/>
          </a:xfrm>
        </p:spPr>
        <p:txBody>
          <a:bodyPr/>
          <a:lstStyle>
            <a:lvl1pPr marL="0" indent="0">
              <a:buFontTx/>
              <a:buNone/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5E11-4145-42C9-BF2C-3C7A88406D8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5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E81B-F2ED-4626-BADD-714DF70DE3F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4638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1001713"/>
            <a:ext cx="40386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001713"/>
            <a:ext cx="40386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4554-118C-4D06-B58F-DE949C522B0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7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81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638300"/>
            <a:ext cx="56435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133600"/>
            <a:ext cx="2971800" cy="1371600"/>
          </a:xfrm>
        </p:spPr>
        <p:txBody>
          <a:bodyPr/>
          <a:lstStyle>
            <a:lvl1pPr>
              <a:defRPr sz="3200">
                <a:solidFill>
                  <a:srgbClr val="36424A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0" y="3581400"/>
            <a:ext cx="2971800" cy="381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6424A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616499" y="4648200"/>
            <a:ext cx="2369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900" b="1" i="1" dirty="0">
                <a:solidFill>
                  <a:srgbClr val="FF0000"/>
                </a:solidFill>
              </a:rPr>
              <a:t>DRAFT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900" b="1" i="1" dirty="0">
                <a:solidFill>
                  <a:srgbClr val="FF0000"/>
                </a:solidFill>
              </a:rPr>
              <a:t>Not 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3509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6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57ED-CE12-4D55-A6B4-7819CA636B8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4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1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9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4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7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12DB-09C5-4B8B-BD99-D6271188EACC}" type="slidenum">
              <a:rPr lang="en-US"/>
              <a:pPr>
                <a:defRPr/>
              </a:pPr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3206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5159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9A8BD-84D3-426A-923F-33571DD0B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EB6B-E96B-4882-8A31-1488730A2AF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61E1-7CFF-49A8-94E6-C7474C6C78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8A26-8186-49EB-972A-D3D0D9AF28D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4DF5-4B13-4251-AF5B-1B589F02C9F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5176-B7B4-427E-A8C3-B08DB6A0E78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9B51-5B0E-42FB-A13B-4A5E2285628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8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346A-8D90-4DA1-B43E-7CCB2C8EB67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3820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377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  <p:sldLayoutId id="21474836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charset="0"/>
        <a:buChar char="–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200150" indent="-228600" algn="l" rtl="0" eaLnBrk="0" fontAlgn="base" hangingPunct="0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05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58838" indent="-176213" algn="l" rtl="0" eaLnBrk="1" fontAlgn="base" hangingPunct="1">
        <a:spcBef>
          <a:spcPct val="20000"/>
        </a:spcBef>
        <a:spcAft>
          <a:spcPct val="0"/>
        </a:spcAft>
        <a:buClr>
          <a:srgbClr val="8CC7BA"/>
        </a:buClr>
        <a:buSzPct val="9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204913" indent="-23177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Problem statement and opportunity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Headwinds</a:t>
            </a:r>
            <a:r>
              <a:rPr lang="en-US" sz="2800" dirty="0" smtClean="0"/>
              <a:t>: Increasingly difficult to develop therapies with an increased probability of success to differentiate from standard of care in real world clinics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/>
              <a:t>Tailwinds</a:t>
            </a:r>
            <a:r>
              <a:rPr lang="en-US" sz="2800" dirty="0" smtClean="0"/>
              <a:t>: Advances in </a:t>
            </a:r>
            <a:r>
              <a:rPr lang="en-US" sz="2800" i="1" dirty="0" smtClean="0"/>
              <a:t>genetics </a:t>
            </a:r>
            <a:r>
              <a:rPr lang="en-US" sz="2800" dirty="0" smtClean="0"/>
              <a:t>and</a:t>
            </a:r>
            <a:r>
              <a:rPr lang="en-US" sz="2800" i="1" dirty="0" smtClean="0"/>
              <a:t> genomics </a:t>
            </a:r>
            <a:r>
              <a:rPr lang="en-US" sz="2800" dirty="0" smtClean="0"/>
              <a:t>have reached an inflection point where data from </a:t>
            </a:r>
            <a:r>
              <a:rPr lang="en-US" sz="2800" i="1" dirty="0" smtClean="0"/>
              <a:t>humans</a:t>
            </a:r>
            <a:r>
              <a:rPr lang="en-US" sz="2800" dirty="0" smtClean="0"/>
              <a:t> can serve as “experiments of nature” to guide discoveries and implementation of novel therapies across all stages of pipeline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6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Why do drugs fails?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99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4094" r="9286" b="15853"/>
          <a:stretch/>
        </p:blipFill>
        <p:spPr bwMode="auto">
          <a:xfrm>
            <a:off x="434108" y="372096"/>
            <a:ext cx="6500092" cy="258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3289" r="10839" b="32831"/>
          <a:stretch/>
        </p:blipFill>
        <p:spPr bwMode="auto">
          <a:xfrm>
            <a:off x="107036" y="3216558"/>
            <a:ext cx="8884564" cy="3184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71475" dist="35941" dir="2700000" sx="102000" sy="102000" algn="tl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 helps to identify potential drug targets to start drug discovery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32468" y="1600200"/>
            <a:ext cx="1036332" cy="2295012"/>
            <a:chOff x="434659" y="1371600"/>
            <a:chExt cx="1036332" cy="2295012"/>
          </a:xfrm>
        </p:grpSpPr>
        <p:pic>
          <p:nvPicPr>
            <p:cNvPr id="2" name="Picture 1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71600"/>
              <a:ext cx="1013791" cy="1828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 flipH="1">
              <a:off x="1011420" y="1800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659" y="3297280"/>
              <a:ext cx="101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Disease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27487" y="1600200"/>
            <a:ext cx="1765147" cy="2295012"/>
            <a:chOff x="1327487" y="1371600"/>
            <a:chExt cx="1765147" cy="2295012"/>
          </a:xfrm>
        </p:grpSpPr>
        <p:sp>
          <p:nvSpPr>
            <p:cNvPr id="65" name="TextBox 64"/>
            <p:cNvSpPr txBox="1"/>
            <p:nvPr/>
          </p:nvSpPr>
          <p:spPr>
            <a:xfrm>
              <a:off x="2122202" y="3297280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Healthy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27487" y="1371600"/>
              <a:ext cx="1765147" cy="1828800"/>
              <a:chOff x="1529678" y="1371600"/>
              <a:chExt cx="1765147" cy="1828800"/>
            </a:xfrm>
          </p:grpSpPr>
          <p:pic>
            <p:nvPicPr>
              <p:cNvPr id="63" name="Picture 62" descr="human-body-outline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1034" y="1371600"/>
                <a:ext cx="1013791" cy="1828800"/>
              </a:xfrm>
              <a:prstGeom prst="rect">
                <a:avLst/>
              </a:prstGeom>
            </p:spPr>
          </p:pic>
          <p:sp>
            <p:nvSpPr>
              <p:cNvPr id="21" name="Right Arrow 20"/>
              <p:cNvSpPr/>
              <p:nvPr/>
            </p:nvSpPr>
            <p:spPr bwMode="auto">
              <a:xfrm>
                <a:off x="1529678" y="2479900"/>
                <a:ext cx="609600" cy="2286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8" name="TextBox 197"/>
          <p:cNvSpPr txBox="1"/>
          <p:nvPr/>
        </p:nvSpPr>
        <p:spPr>
          <a:xfrm>
            <a:off x="4890540" y="4024909"/>
            <a:ext cx="400561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/>
              <a:t>The key steps are:</a:t>
            </a:r>
            <a:endParaRPr lang="en-US" u="sng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ap genetic differences in those with disease vs healthy;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Understand how these genetic differences lead to disease;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evelop drugs against these targets that reverse disease processes in the population.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495800" y="1692895"/>
            <a:ext cx="4005612" cy="1947278"/>
            <a:chOff x="4800600" y="1464295"/>
            <a:chExt cx="4005612" cy="1947278"/>
          </a:xfrm>
        </p:grpSpPr>
        <p:pic>
          <p:nvPicPr>
            <p:cNvPr id="66" name="Picture 65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524000"/>
              <a:ext cx="1013791" cy="1828800"/>
            </a:xfrm>
            <a:prstGeom prst="rect">
              <a:avLst/>
            </a:prstGeom>
          </p:spPr>
        </p:pic>
        <p:sp>
          <p:nvSpPr>
            <p:cNvPr id="67" name="Oval 66"/>
            <p:cNvSpPr/>
            <p:nvPr/>
          </p:nvSpPr>
          <p:spPr bwMode="auto">
            <a:xfrm flipH="1">
              <a:off x="5257800" y="21057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 flipH="1">
              <a:off x="5257800" y="22098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 flipH="1">
              <a:off x="5334000" y="22581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 flipH="1">
              <a:off x="5257800" y="19812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 flipH="1">
              <a:off x="5410200" y="19812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 flipH="1">
              <a:off x="5181600" y="22581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 flipH="1">
              <a:off x="5334000" y="23622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 flipH="1">
              <a:off x="5133160" y="25215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 flipH="1">
              <a:off x="5361760" y="26670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 flipH="1">
              <a:off x="5354820" y="25284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 flipH="1">
              <a:off x="5126220" y="29162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 flipH="1">
              <a:off x="5389380" y="29718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 flipH="1">
              <a:off x="5410200" y="32004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 flipH="1">
              <a:off x="5382580" y="28609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 flipH="1">
              <a:off x="5389380" y="30757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 flipH="1">
              <a:off x="5119280" y="32004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 flipH="1">
              <a:off x="5133020" y="30964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 flipH="1">
              <a:off x="5132740" y="30133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 flipH="1">
              <a:off x="5139960" y="28124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 flipH="1">
              <a:off x="5153980" y="27086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 flipH="1">
              <a:off x="5375780" y="27708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 flipH="1">
              <a:off x="5153840" y="26184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 flipH="1">
              <a:off x="5368700" y="26045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 flipH="1">
              <a:off x="5632140" y="24245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 flipH="1">
              <a:off x="5583420" y="23413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 flipH="1">
              <a:off x="5528040" y="22514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 flipH="1">
              <a:off x="5486400" y="21544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 flipH="1">
              <a:off x="5465580" y="20643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 flipH="1">
              <a:off x="5334000" y="21336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 flipH="1">
              <a:off x="5340660" y="20365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 flipH="1">
              <a:off x="5250860" y="23068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 flipH="1">
              <a:off x="5250860" y="24037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 flipH="1">
              <a:off x="5361760" y="24452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 flipH="1">
              <a:off x="5133160" y="24037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 flipH="1">
              <a:off x="5188400" y="24800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5160920" y="23620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5167860" y="21681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4890540" y="24246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 flipH="1">
              <a:off x="4945780" y="23344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 flipH="1">
              <a:off x="4987560" y="22445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 flipH="1">
              <a:off x="5022400" y="21474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 flipH="1">
              <a:off x="5049880" y="20574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 flipH="1">
              <a:off x="5167580" y="20574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 flipH="1">
              <a:off x="5133160" y="19673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 flipH="1">
              <a:off x="5347880" y="18911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 flipH="1">
              <a:off x="5257800" y="18772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 flipH="1">
              <a:off x="5167720" y="18911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 flipH="1">
              <a:off x="5070700" y="19255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 flipH="1">
              <a:off x="5236980" y="176634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 flipH="1">
              <a:off x="5202280" y="167626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 flipH="1">
              <a:off x="5285280" y="167640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 flipH="1">
              <a:off x="5271680" y="157938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 flipH="1">
              <a:off x="5216160" y="15999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0612" y="1464295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But, tens of thousands of potential </a:t>
              </a:r>
              <a:r>
                <a:rPr lang="en-US" dirty="0" smtClean="0">
                  <a:solidFill>
                    <a:srgbClr val="FF0000"/>
                  </a:solidFill>
                </a:rPr>
                <a:t>targets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5412" y="210244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…</a:t>
              </a:r>
              <a:r>
                <a:rPr lang="en-US" i="1" dirty="0" smtClean="0"/>
                <a:t>and which one causes disease?</a:t>
              </a:r>
              <a:endParaRPr lang="en-US" i="1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215412" y="2765242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…</a:t>
              </a:r>
              <a:r>
                <a:rPr lang="en-US" i="1" dirty="0" smtClean="0"/>
                <a:t>and how do you </a:t>
              </a:r>
              <a:r>
                <a:rPr lang="en-US" i="1" dirty="0" smtClean="0">
                  <a:solidFill>
                    <a:srgbClr val="0070C0"/>
                  </a:solidFill>
                </a:rPr>
                <a:t>perturb</a:t>
              </a:r>
              <a:r>
                <a:rPr lang="en-US" i="1" dirty="0" smtClean="0"/>
                <a:t> the target?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7446" y="177053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8329" y="4181988"/>
            <a:ext cx="2864569" cy="2218812"/>
            <a:chOff x="228329" y="3953388"/>
            <a:chExt cx="2864569" cy="2218812"/>
          </a:xfrm>
        </p:grpSpPr>
        <p:pic>
          <p:nvPicPr>
            <p:cNvPr id="173" name="Picture 172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18" y="3953388"/>
              <a:ext cx="1013791" cy="1828800"/>
            </a:xfrm>
            <a:prstGeom prst="rect">
              <a:avLst/>
            </a:prstGeom>
          </p:spPr>
        </p:pic>
        <p:pic>
          <p:nvPicPr>
            <p:cNvPr id="180" name="Picture 179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107" y="3953388"/>
              <a:ext cx="1013791" cy="1828800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228329" y="5802868"/>
              <a:ext cx="101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Disease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122466" y="5802868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Healthy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8126" y="44958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vs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9" y="4312614"/>
              <a:ext cx="247783" cy="6558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29" y="4312614"/>
              <a:ext cx="247783" cy="6558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33387" y="5022400"/>
            <a:ext cx="740863" cy="812507"/>
            <a:chOff x="4080390" y="4793800"/>
            <a:chExt cx="740863" cy="812507"/>
          </a:xfrm>
        </p:grpSpPr>
        <p:cxnSp>
          <p:nvCxnSpPr>
            <p:cNvPr id="189" name="Straight Arrow Connector 188"/>
            <p:cNvCxnSpPr/>
            <p:nvPr/>
          </p:nvCxnSpPr>
          <p:spPr bwMode="auto">
            <a:xfrm flipV="1">
              <a:off x="4447169" y="4938076"/>
              <a:ext cx="259784" cy="2631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3" name="Oval 192"/>
            <p:cNvSpPr/>
            <p:nvPr/>
          </p:nvSpPr>
          <p:spPr bwMode="auto">
            <a:xfrm flipH="1">
              <a:off x="4745053" y="479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390" y="4950471"/>
              <a:ext cx="247783" cy="65583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7026" y="1415534"/>
            <a:ext cx="838691" cy="565666"/>
            <a:chOff x="1213798" y="1186934"/>
            <a:chExt cx="838691" cy="565666"/>
          </a:xfrm>
        </p:grpSpPr>
        <p:sp>
          <p:nvSpPr>
            <p:cNvPr id="54" name="TextBox 53"/>
            <p:cNvSpPr txBox="1"/>
            <p:nvPr/>
          </p:nvSpPr>
          <p:spPr>
            <a:xfrm>
              <a:off x="1213798" y="1186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0070C0"/>
                  </a:solidFill>
                </a:rPr>
                <a:t>D</a:t>
              </a:r>
              <a:r>
                <a:rPr lang="en-US" dirty="0" smtClean="0">
                  <a:solidFill>
                    <a:srgbClr val="0070C0"/>
                  </a:solidFill>
                </a:rPr>
                <a:t>rug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73" y="1498594"/>
              <a:ext cx="226940" cy="254006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3709756" y="4456734"/>
            <a:ext cx="838691" cy="565666"/>
            <a:chOff x="1213798" y="1186934"/>
            <a:chExt cx="838691" cy="565666"/>
          </a:xfrm>
        </p:grpSpPr>
        <p:sp>
          <p:nvSpPr>
            <p:cNvPr id="126" name="TextBox 125"/>
            <p:cNvSpPr txBox="1"/>
            <p:nvPr/>
          </p:nvSpPr>
          <p:spPr>
            <a:xfrm>
              <a:off x="1213798" y="1186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0070C0"/>
                  </a:solidFill>
                </a:rPr>
                <a:t>D</a:t>
              </a:r>
              <a:r>
                <a:rPr lang="en-US" dirty="0" smtClean="0">
                  <a:solidFill>
                    <a:srgbClr val="0070C0"/>
                  </a:solidFill>
                </a:rPr>
                <a:t>rug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73" y="1498594"/>
              <a:ext cx="226940" cy="25400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56462" y="1981200"/>
            <a:ext cx="979820" cy="457200"/>
            <a:chOff x="1329218" y="1752600"/>
            <a:chExt cx="979820" cy="457200"/>
          </a:xfrm>
        </p:grpSpPr>
        <p:sp>
          <p:nvSpPr>
            <p:cNvPr id="52" name="Oval 51"/>
            <p:cNvSpPr/>
            <p:nvPr/>
          </p:nvSpPr>
          <p:spPr bwMode="auto">
            <a:xfrm flipH="1">
              <a:off x="1781028" y="1752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9218" y="1840468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arget</a:t>
              </a:r>
              <a:r>
                <a:rPr lang="en-US" dirty="0" smtClean="0"/>
                <a:t>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7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61121" y="748724"/>
            <a:ext cx="6916079" cy="458527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121" y="4859058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Gene </a:t>
            </a:r>
            <a:r>
              <a:rPr lang="en-US" sz="2400" dirty="0" smtClean="0">
                <a:latin typeface="Arial"/>
                <a:cs typeface="Arial"/>
              </a:rPr>
              <a:t>function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5994" y="257529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Human phenotype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9103446">
            <a:off x="1865043" y="1558350"/>
            <a:ext cx="6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rot="19103446">
            <a:off x="1929457" y="3618131"/>
            <a:ext cx="57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74930" y="4420936"/>
            <a:ext cx="46481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7627" y="1296736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99135">
            <a:off x="2950658" y="4697467"/>
            <a:ext cx="79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GOF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 rot="18999135">
            <a:off x="6039960" y="4598007"/>
            <a:ext cx="7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LOF</a:t>
            </a:r>
            <a:endParaRPr lang="en-US" i="1" dirty="0"/>
          </a:p>
        </p:txBody>
      </p:sp>
      <p:sp>
        <p:nvSpPr>
          <p:cNvPr id="29" name="Freeform 28"/>
          <p:cNvSpPr/>
          <p:nvPr/>
        </p:nvSpPr>
        <p:spPr>
          <a:xfrm>
            <a:off x="3980521" y="1525336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4252" y="1941326"/>
            <a:ext cx="1082348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60349" y="2419290"/>
            <a:ext cx="1031051" cy="40011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255929" y="1525336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121" y="3113782"/>
            <a:ext cx="2514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provides evidence for the therapeutic window at the time of target </a:t>
            </a:r>
            <a:r>
              <a:rPr lang="en-US" sz="1600" dirty="0" smtClean="0"/>
              <a:t>ID &amp; validation</a:t>
            </a:r>
            <a:r>
              <a:rPr lang="en-US" sz="1600" dirty="0"/>
              <a:t>. </a:t>
            </a:r>
            <a:endParaRPr lang="en-US" sz="1600" i="1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304800" y="152400"/>
            <a:ext cx="2209800" cy="12954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/>
              <a:t>Pick a </a:t>
            </a:r>
            <a:r>
              <a:rPr lang="en-US" sz="2400" dirty="0" smtClean="0"/>
              <a:t>human phenotype for drug efficacy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 rot="21079737">
            <a:off x="208675" y="5072598"/>
            <a:ext cx="2667000" cy="917448"/>
          </a:xfrm>
          <a:prstGeom prst="wedgeRectCallout">
            <a:avLst>
              <a:gd name="adj1" fmla="val 88620"/>
              <a:gd name="adj2" fmla="val 5641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 smtClean="0"/>
              <a:t>Assess biological function of alleles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9135" y="377952"/>
            <a:ext cx="2980665" cy="3660648"/>
            <a:chOff x="3039135" y="377952"/>
            <a:chExt cx="2980665" cy="3660648"/>
          </a:xfrm>
        </p:grpSpPr>
        <p:sp>
          <p:nvSpPr>
            <p:cNvPr id="38" name="TextBox 37"/>
            <p:cNvSpPr txBox="1"/>
            <p:nvPr/>
          </p:nvSpPr>
          <p:spPr>
            <a:xfrm>
              <a:off x="3657600" y="3638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32004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6264" y="27432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400" y="2495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92464" y="2209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4064" y="1447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0664" y="15048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39135" y="377952"/>
              <a:ext cx="1524000" cy="1222248"/>
              <a:chOff x="3039135" y="377952"/>
              <a:chExt cx="1524000" cy="1222248"/>
            </a:xfrm>
          </p:grpSpPr>
          <p:sp>
            <p:nvSpPr>
              <p:cNvPr id="36" name="Rectangular Callout 35"/>
              <p:cNvSpPr/>
              <p:nvPr/>
            </p:nvSpPr>
            <p:spPr bwMode="auto">
              <a:xfrm rot="20597431">
                <a:off x="3039135" y="377952"/>
                <a:ext cx="1524000" cy="1222248"/>
              </a:xfrm>
              <a:prstGeom prst="wedgeRectCallout">
                <a:avLst>
                  <a:gd name="adj1" fmla="val -5519"/>
                  <a:gd name="adj2" fmla="val 140529"/>
                </a:avLst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 smtClean="0"/>
                  <a:t>Identify a series of alleles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91000" y="990600"/>
                <a:ext cx="355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X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519628" y="152400"/>
            <a:ext cx="3709972" cy="3529024"/>
            <a:chOff x="4519628" y="152400"/>
            <a:chExt cx="3709972" cy="3529024"/>
          </a:xfrm>
        </p:grpSpPr>
        <p:sp>
          <p:nvSpPr>
            <p:cNvPr id="53" name="Rectangular Callout 52"/>
            <p:cNvSpPr/>
            <p:nvPr/>
          </p:nvSpPr>
          <p:spPr bwMode="auto">
            <a:xfrm>
              <a:off x="5562600" y="152400"/>
              <a:ext cx="2667000" cy="917448"/>
            </a:xfrm>
            <a:prstGeom prst="wedgeRectCallout">
              <a:avLst>
                <a:gd name="adj1" fmla="val 1685"/>
                <a:gd name="adj2" fmla="val 100605"/>
              </a:avLst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dirty="0" smtClean="0"/>
                <a:t>Assess </a:t>
              </a:r>
              <a:r>
                <a:rPr lang="en-US" sz="2400" dirty="0" err="1" smtClean="0"/>
                <a:t>pleiotropy</a:t>
              </a:r>
              <a:r>
                <a:rPr lang="en-US" sz="2400" dirty="0" smtClean="0"/>
                <a:t> as proxy for ADEs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519628" y="2880687"/>
              <a:ext cx="10638" cy="80073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3252772" y="560188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New target for drug screen!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6400800"/>
            <a:ext cx="639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Plenge, </a:t>
            </a:r>
            <a:r>
              <a:rPr lang="en-US" dirty="0" err="1" smtClean="0"/>
              <a:t>Scolnick</a:t>
            </a:r>
            <a:r>
              <a:rPr lang="en-US" dirty="0" smtClean="0"/>
              <a:t>, &amp; </a:t>
            </a:r>
            <a:r>
              <a:rPr lang="en-US" dirty="0" err="1" smtClean="0"/>
              <a:t>Altshuler</a:t>
            </a:r>
            <a:r>
              <a:rPr lang="en-US" dirty="0" smtClean="0"/>
              <a:t> </a:t>
            </a:r>
            <a:r>
              <a:rPr lang="en-US" i="1" dirty="0" smtClean="0"/>
              <a:t>Nat Rev Drug Discovery (</a:t>
            </a:r>
            <a:r>
              <a:rPr lang="en-US" dirty="0" smtClean="0"/>
              <a:t>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There are encouraging examples of this principle working in drug discovery – </a:t>
            </a:r>
            <a:r>
              <a:rPr lang="en-US" sz="2800" i="1" dirty="0" smtClean="0"/>
              <a:t>example of PCSK9</a:t>
            </a:r>
            <a:endParaRPr lang="en-US" sz="280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48200" y="1343908"/>
            <a:ext cx="4038600" cy="2031230"/>
            <a:chOff x="4648200" y="1097578"/>
            <a:chExt cx="4038600" cy="2031230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1097578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Thanks to new technologies, we can now find these disease genes…</a:t>
              </a:r>
              <a:endParaRPr lang="en-US" sz="14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2462" y="2851809"/>
              <a:ext cx="76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/>
                <a:t>Disease</a:t>
              </a:r>
              <a:endParaRPr lang="en-US" sz="12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29186" y="2851809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/>
                <a:t>H</a:t>
              </a:r>
              <a:r>
                <a:rPr lang="en-US" sz="1200" b="1" dirty="0" smtClean="0"/>
                <a:t>ealthy</a:t>
              </a:r>
              <a:endParaRPr lang="en-US" sz="12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906458" y="1654984"/>
              <a:ext cx="1057761" cy="13661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685" y="1759743"/>
              <a:ext cx="1057761" cy="136610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6667500" y="1828800"/>
              <a:ext cx="0" cy="12970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75879" y="3658494"/>
            <a:ext cx="8526392" cy="2894706"/>
            <a:chOff x="275879" y="3412164"/>
            <a:chExt cx="8526392" cy="2894706"/>
          </a:xfrm>
        </p:grpSpPr>
        <p:sp>
          <p:nvSpPr>
            <p:cNvPr id="56" name="TextBox 55"/>
            <p:cNvSpPr txBox="1"/>
            <p:nvPr/>
          </p:nvSpPr>
          <p:spPr>
            <a:xfrm>
              <a:off x="275879" y="3412164"/>
              <a:ext cx="8472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…and design studies to find drugs that fix the underlying molecular defects – for example, blocking PCSK9 lowers LDL (or “bad”) cholesterol in the blood.</a:t>
              </a:r>
              <a:endParaRPr lang="en-US" sz="1400" b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86108" y="3926382"/>
              <a:ext cx="3493181" cy="2324012"/>
              <a:chOff x="986108" y="3926382"/>
              <a:chExt cx="3493181" cy="232401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108" y="4158026"/>
                <a:ext cx="3334519" cy="1993396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364297" y="5984501"/>
                <a:ext cx="901143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Lysosome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371947" y="4192275"/>
                <a:ext cx="57117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786374" y="3926382"/>
                <a:ext cx="668117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PCSK9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858871" y="4162218"/>
                <a:ext cx="62041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LDL-C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423327" y="4158026"/>
              <a:ext cx="3378944" cy="2148844"/>
              <a:chOff x="5423327" y="4158026"/>
              <a:chExt cx="3378944" cy="214884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752" y="4158026"/>
                <a:ext cx="3334519" cy="2148844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6964960" y="4192275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mAb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423327" y="5592088"/>
                <a:ext cx="874308" cy="443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Recycling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16599"/>
              <a:ext cx="323758" cy="751649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870061" y="5492424"/>
              <a:ext cx="34800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4600435" y="4747434"/>
              <a:ext cx="678542" cy="984354"/>
              <a:chOff x="4600435" y="4747434"/>
              <a:chExt cx="678542" cy="984354"/>
            </a:xfrm>
          </p:grpSpPr>
          <p:pic>
            <p:nvPicPr>
              <p:cNvPr id="140" name="Picture 139" descr="igg_2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435" y="4747434"/>
                <a:ext cx="678542" cy="558799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 bwMode="auto">
              <a:xfrm>
                <a:off x="4691512" y="5452389"/>
                <a:ext cx="457200" cy="279399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52400" y="1343908"/>
            <a:ext cx="4191000" cy="2089525"/>
            <a:chOff x="152400" y="1097578"/>
            <a:chExt cx="4191000" cy="2089525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097578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Many genes influence cholesterol levels and risk of heart disease</a:t>
              </a:r>
              <a:endParaRPr lang="en-US" sz="1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85" y="1620798"/>
              <a:ext cx="2950645" cy="129744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992" y="2756216"/>
              <a:ext cx="12186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Atherosclerotic</a:t>
              </a:r>
              <a:br>
                <a:rPr lang="en-US" sz="1100" b="1" dirty="0" smtClean="0"/>
              </a:br>
              <a:r>
                <a:rPr lang="en-US" sz="1100" b="1" dirty="0" smtClean="0"/>
                <a:t>Plaque</a:t>
              </a:r>
              <a:endParaRPr lang="en-US" sz="11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7727" y="2894270"/>
              <a:ext cx="944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Blood Flow</a:t>
              </a:r>
              <a:endParaRPr lang="en-US" sz="1100" b="1" dirty="0"/>
            </a:p>
          </p:txBody>
        </p:sp>
        <p:cxnSp>
          <p:nvCxnSpPr>
            <p:cNvPr id="21" name="Straight Connector 20"/>
            <p:cNvCxnSpPr>
              <a:stCxn id="48" idx="1"/>
              <a:endCxn id="18" idx="2"/>
            </p:cNvCxnSpPr>
            <p:nvPr/>
          </p:nvCxnSpPr>
          <p:spPr bwMode="auto">
            <a:xfrm flipH="1" flipV="1">
              <a:off x="2481608" y="2918245"/>
              <a:ext cx="196119" cy="106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48" idx="3"/>
            </p:cNvCxnSpPr>
            <p:nvPr/>
          </p:nvCxnSpPr>
          <p:spPr bwMode="auto">
            <a:xfrm flipV="1">
              <a:off x="3622216" y="2851809"/>
              <a:ext cx="159200" cy="173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1462356" y="2579653"/>
              <a:ext cx="354182" cy="1765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48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Also evidence that a portfolio of projects based on human genetics will outperform other portfolios</a:t>
            </a:r>
            <a:endParaRPr lang="en-US" sz="2800" i="1" dirty="0"/>
          </a:p>
        </p:txBody>
      </p:sp>
      <p:pic>
        <p:nvPicPr>
          <p:cNvPr id="2" name="Picture 1" descr="nrdd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 r="7500" b="27388"/>
          <a:stretch/>
        </p:blipFill>
        <p:spPr>
          <a:xfrm>
            <a:off x="84360" y="1143000"/>
            <a:ext cx="4372115" cy="1644333"/>
          </a:xfrm>
          <a:prstGeom prst="rect">
            <a:avLst/>
          </a:prstGeom>
        </p:spPr>
      </p:pic>
      <p:pic>
        <p:nvPicPr>
          <p:cNvPr id="6" name="Picture 5" descr="NRDD2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1600"/>
          <a:stretch/>
        </p:blipFill>
        <p:spPr>
          <a:xfrm>
            <a:off x="609600" y="2816219"/>
            <a:ext cx="3276600" cy="397643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NRDD3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2817" r="2772" b="1409"/>
          <a:stretch/>
        </p:blipFill>
        <p:spPr>
          <a:xfrm>
            <a:off x="4537980" y="1394280"/>
            <a:ext cx="4343400" cy="51816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2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838200"/>
            <a:ext cx="8153400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DA523B"/>
                </a:solidFill>
                <a:latin typeface="Calibri"/>
                <a:cs typeface="Calibri"/>
              </a:rPr>
              <a:t>Why now? </a:t>
            </a:r>
          </a:p>
          <a:p>
            <a:pPr algn="ctr"/>
            <a:endParaRPr lang="en-US" sz="3600" i="1" dirty="0">
              <a:solidFill>
                <a:srgbClr val="DA523B"/>
              </a:solidFill>
              <a:latin typeface="Calibri"/>
              <a:cs typeface="Calibri"/>
            </a:endParaRPr>
          </a:p>
          <a:p>
            <a:pPr algn="ctr"/>
            <a:r>
              <a:rPr lang="en-US" sz="3600" i="1" dirty="0" smtClean="0">
                <a:solidFill>
                  <a:srgbClr val="DA523B"/>
                </a:solidFill>
                <a:latin typeface="Calibri"/>
                <a:cs typeface="Calibri"/>
              </a:rPr>
              <a:t>Explosion of genotype-phenotype correlation “maps”, including next-generation sequencing in US clinics and large-scale discovery efforts in places like Finland and England </a:t>
            </a:r>
            <a:endParaRPr lang="en-US" sz="3600" i="1" dirty="0">
              <a:solidFill>
                <a:srgbClr val="DA523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10500" cy="1066800"/>
          </a:xfrm>
        </p:spPr>
        <p:txBody>
          <a:bodyPr/>
          <a:lstStyle/>
          <a:p>
            <a:r>
              <a:rPr lang="en-US" sz="2800" dirty="0" smtClean="0"/>
              <a:t>Until recently, it was very difficult to establish accurate genetic maps of human disease… </a:t>
            </a:r>
            <a:r>
              <a:rPr lang="en-US" sz="2800" i="1" dirty="0" smtClean="0"/>
              <a:t>now we can!</a:t>
            </a:r>
            <a:endParaRPr lang="en-US" sz="2800" i="1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5715000" y="6248400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838200" y="4309405"/>
            <a:ext cx="7086600" cy="2210844"/>
            <a:chOff x="838200" y="4309405"/>
            <a:chExt cx="7086600" cy="2210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358" y="4382575"/>
              <a:ext cx="2123103" cy="21076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8200" y="4309405"/>
              <a:ext cx="70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…and a more accurate molecular understanding of human disease.</a:t>
              </a:r>
              <a:endParaRPr lang="en-US" sz="1600" b="1" dirty="0"/>
            </a:p>
          </p:txBody>
        </p:sp>
        <p:pic>
          <p:nvPicPr>
            <p:cNvPr id="24" name="Picture 23" descr="human-body-outlin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127" y="4691449"/>
              <a:ext cx="1013791" cy="1828800"/>
            </a:xfrm>
            <a:prstGeom prst="rect">
              <a:avLst/>
            </a:prstGeom>
          </p:spPr>
        </p:pic>
        <p:sp>
          <p:nvSpPr>
            <p:cNvPr id="26" name="Right Arrow 25"/>
            <p:cNvSpPr/>
            <p:nvPr/>
          </p:nvSpPr>
          <p:spPr bwMode="auto">
            <a:xfrm>
              <a:off x="3926344" y="5452405"/>
              <a:ext cx="609600" cy="2286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351" y="1219200"/>
            <a:ext cx="4151387" cy="3044625"/>
            <a:chOff x="212351" y="1219200"/>
            <a:chExt cx="4151387" cy="3044625"/>
          </a:xfrm>
        </p:grpSpPr>
        <p:sp>
          <p:nvSpPr>
            <p:cNvPr id="4" name="TextBox 3"/>
            <p:cNvSpPr txBox="1"/>
            <p:nvPr/>
          </p:nvSpPr>
          <p:spPr>
            <a:xfrm>
              <a:off x="344944" y="1219200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Cost of genome sequencing continues to drop rapidly…</a:t>
              </a:r>
              <a:endParaRPr lang="en-US" sz="16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51" y="1844139"/>
              <a:ext cx="4151387" cy="241968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90040" y="1219200"/>
            <a:ext cx="4070843" cy="3040101"/>
            <a:chOff x="4790040" y="1219200"/>
            <a:chExt cx="4070843" cy="3040101"/>
          </a:xfrm>
        </p:grpSpPr>
        <p:sp>
          <p:nvSpPr>
            <p:cNvPr id="10" name="TextBox 9"/>
            <p:cNvSpPr txBox="1"/>
            <p:nvPr/>
          </p:nvSpPr>
          <p:spPr>
            <a:xfrm>
              <a:off x="4806161" y="121920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…which results in many more human genomes being sequenced…</a:t>
              </a:r>
              <a:endParaRPr lang="en-US" sz="16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40" y="1903380"/>
              <a:ext cx="4070843" cy="235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D97C1E"/>
      </a:hlink>
      <a:folHlink>
        <a:srgbClr val="D97C1E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013 Talent Planning  v_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3fcf7-205b-40c5-a3af-4cf3a5e9c355">
      <Value>6</Value>
      <Value>2</Value>
    </TaxCatchAll>
    <Asset_x0020_Classification xmlns="d353fcf7-205b-40c5-a3af-4cf3a5e9c355">Administrative</Asset_x0020_Classification>
    <Sensitivity_x0020_Classification xmlns="d353fcf7-205b-40c5-a3af-4cf3a5e9c355">Public</Sensitivity_x0020_Classification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c961066a-7084-4ecb-8b11-4ec38e97655f</TermId>
        </TermInfo>
      </Terms>
    </e6a62444c1f34128b780ba5cabed787d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</TermName>
          <TermId xmlns="http://schemas.microsoft.com/office/infopath/2007/PartnerControls">13c9fe1e-cf85-4dfb-b86f-0f647fdf24a6</TermId>
        </TermInfo>
      </Terms>
    </gb4749ced20b4ee0bbf8c7781682d52f>
  </documentManagement>
</p:properties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C7FA4AEAD2B3764ABC537C79CAF0EA40" ma:contentTypeVersion="6" ma:contentTypeDescription="The basic content type for all documents" ma:contentTypeScope="" ma:versionID="6ad683aa19b5a3c7315b00623cc56f1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a801988645e666fb7a4e1fee30fbd2d8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0469c64c-fef0-475f-a3a4-c324489d1c57}" ma:internalName="TaxCatchAll" ma:showField="CatchAllData" ma:web="4d88f53b-ac1a-4b40-a4d9-c041d7595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469c64c-fef0-475f-a3a4-c324489d1c57}" ma:internalName="TaxCatchAllLabel" ma:readOnly="true" ma:showField="CatchAllDataLabel" ma:web="4d88f53b-ac1a-4b40-a4d9-c041d7595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FFCE532-D906-42B4-AE5C-745B35340650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d353fcf7-205b-40c5-a3af-4cf3a5e9c35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77596C-F810-4233-A624-85EC20DC76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151F409-B9DE-4A7F-806F-19016DE097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C10EF4-E4FF-4091-B4E3-79ED9B1F3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42AAEAF-834A-4B66-A566-F3AB1DB9FCF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10063</TotalTime>
  <Words>426</Words>
  <Application>Microsoft Macintosh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3_2013 Talent Planning  v_2</vt:lpstr>
      <vt:lpstr>Problem statement and opportunity</vt:lpstr>
      <vt:lpstr>PowerPoint Presentation</vt:lpstr>
      <vt:lpstr>PowerPoint Presentation</vt:lpstr>
      <vt:lpstr>Human genetics helps to identify potential drug targets to start drug discovery</vt:lpstr>
      <vt:lpstr>PowerPoint Presentation</vt:lpstr>
      <vt:lpstr>There are encouraging examples of this principle working in drug discovery – example of PCSK9</vt:lpstr>
      <vt:lpstr>Also evidence that a portfolio of projects based on human genetics will outperform other portfolios</vt:lpstr>
      <vt:lpstr>PowerPoint Presentation</vt:lpstr>
      <vt:lpstr>Until recently, it was very difficult to establish accurate genetic maps of human disease… now we can!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Gilly, Kathrin S</dc:creator>
  <cp:lastModifiedBy>Robert Plenge</cp:lastModifiedBy>
  <cp:revision>570</cp:revision>
  <cp:lastPrinted>2014-01-24T16:40:24Z</cp:lastPrinted>
  <dcterms:created xsi:type="dcterms:W3CDTF">2013-05-07T19:34:43Z</dcterms:created>
  <dcterms:modified xsi:type="dcterms:W3CDTF">2014-11-12T13:35:03Z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0x010100D8619B0BB6CDE9439384F909891F4AE300C7FA4AEAD2B3764ABC537C79CAF0EA40</vt:lpwstr>
  </property>
  <property fmtid="{D5CDD505-2E9C-101B-9397-08002B2CF9AE}" pid="3" name="MerckDocSensitivity">
    <vt:i4>2</vt:i4>
  </property>
  <property fmtid="{D5CDD505-2E9C-101B-9397-08002B2CF9AE}" pid="4" name="MerckDocSensitivityHeader">
    <vt:bool>false</vt:bool>
  </property>
  <property fmtid="{D5CDD505-2E9C-101B-9397-08002B2CF9AE}" pid="5" name="MerckDocSensitivityFooter">
    <vt:bool>true</vt:bool>
  </property>
  <property fmtid="{D5CDD505-2E9C-101B-9397-08002B2CF9AE}" pid="6" name="_AdHocReviewCycleID">
    <vt:i4>-1945673670</vt:i4>
  </property>
  <property fmtid="{D5CDD505-2E9C-101B-9397-08002B2CF9AE}" pid="7" name="_NewReviewCycle">
    <vt:lpwstr/>
  </property>
  <property fmtid="{D5CDD505-2E9C-101B-9397-08002B2CF9AE}" pid="8" name="_EmailSubject">
    <vt:lpwstr>Revised slides</vt:lpwstr>
  </property>
  <property fmtid="{D5CDD505-2E9C-101B-9397-08002B2CF9AE}" pid="9" name="_AuthorEmail">
    <vt:lpwstr>laurie_borror@merck.com</vt:lpwstr>
  </property>
  <property fmtid="{D5CDD505-2E9C-101B-9397-08002B2CF9AE}" pid="10" name="_AuthorEmailDisplayName">
    <vt:lpwstr>Hampton, Laurie</vt:lpwstr>
  </property>
  <property fmtid="{D5CDD505-2E9C-101B-9397-08002B2CF9AE}" pid="11" name="_PreviousAdHocReviewCycleID">
    <vt:i4>-1399850718</vt:i4>
  </property>
  <property fmtid="{D5CDD505-2E9C-101B-9397-08002B2CF9AE}" pid="12" name="Topic">
    <vt:lpwstr>6;#Human Resources|c961066a-7084-4ecb-8b11-4ec38e97655f</vt:lpwstr>
  </property>
  <property fmtid="{D5CDD505-2E9C-101B-9397-08002B2CF9AE}" pid="13" name="Document Type">
    <vt:lpwstr>2;#Project Document|13c9fe1e-cf85-4dfb-b86f-0f647fdf24a6</vt:lpwstr>
  </property>
</Properties>
</file>