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39"/>
  </p:notesMasterIdLst>
  <p:handoutMasterIdLst>
    <p:handoutMasterId r:id="rId40"/>
  </p:handoutMasterIdLst>
  <p:sldIdLst>
    <p:sldId id="516" r:id="rId2"/>
    <p:sldId id="524" r:id="rId3"/>
    <p:sldId id="525" r:id="rId4"/>
    <p:sldId id="509" r:id="rId5"/>
    <p:sldId id="545" r:id="rId6"/>
    <p:sldId id="456" r:id="rId7"/>
    <p:sldId id="503" r:id="rId8"/>
    <p:sldId id="504" r:id="rId9"/>
    <p:sldId id="505" r:id="rId10"/>
    <p:sldId id="506" r:id="rId11"/>
    <p:sldId id="507" r:id="rId12"/>
    <p:sldId id="541" r:id="rId13"/>
    <p:sldId id="542" r:id="rId14"/>
    <p:sldId id="512" r:id="rId15"/>
    <p:sldId id="529" r:id="rId16"/>
    <p:sldId id="411" r:id="rId17"/>
    <p:sldId id="537" r:id="rId18"/>
    <p:sldId id="448" r:id="rId19"/>
    <p:sldId id="514" r:id="rId20"/>
    <p:sldId id="438" r:id="rId21"/>
    <p:sldId id="450" r:id="rId22"/>
    <p:sldId id="440" r:id="rId23"/>
    <p:sldId id="441" r:id="rId24"/>
    <p:sldId id="442" r:id="rId25"/>
    <p:sldId id="443" r:id="rId26"/>
    <p:sldId id="444" r:id="rId27"/>
    <p:sldId id="523" r:id="rId28"/>
    <p:sldId id="515" r:id="rId29"/>
    <p:sldId id="454" r:id="rId30"/>
    <p:sldId id="543" r:id="rId31"/>
    <p:sldId id="544" r:id="rId32"/>
    <p:sldId id="433" r:id="rId33"/>
    <p:sldId id="536" r:id="rId34"/>
    <p:sldId id="532" r:id="rId35"/>
    <p:sldId id="538" r:id="rId36"/>
    <p:sldId id="539" r:id="rId37"/>
    <p:sldId id="540" r:id="rId38"/>
  </p:sldIdLst>
  <p:sldSz cx="12192000" cy="6858000"/>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Calibri"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F2831"/>
    <a:srgbClr val="000000"/>
    <a:srgbClr val="171717"/>
    <a:srgbClr val="FFFFFF"/>
    <a:srgbClr val="765947"/>
    <a:srgbClr val="0C0C0C"/>
    <a:srgbClr val="111111"/>
    <a:srgbClr val="2DC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941" autoAdjust="0"/>
    <p:restoredTop sz="74235" autoAdjust="0"/>
  </p:normalViewPr>
  <p:slideViewPr>
    <p:cSldViewPr snapToGrid="0">
      <p:cViewPr varScale="1">
        <p:scale>
          <a:sx n="82" d="100"/>
          <a:sy n="82" d="100"/>
        </p:scale>
        <p:origin x="576"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2" d="100"/>
          <a:sy n="72" d="100"/>
        </p:scale>
        <p:origin x="4232" y="20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a:latin typeface="+mn-lt"/>
              </a:defRPr>
            </a:lvl1pPr>
          </a:lstStyle>
          <a:p>
            <a:pPr>
              <a:defRPr/>
            </a:pPr>
            <a:fld id="{B6B3AD9A-A6CE-3B44-97DC-CB80AD9F59A3}" type="datetimeFigureOut">
              <a:rPr lang="en-US"/>
              <a:pPr>
                <a:defRPr/>
              </a:pPr>
              <a:t>12/17/17</a:t>
            </a:fld>
            <a:endParaRPr lang="en-US"/>
          </a:p>
        </p:txBody>
      </p:sp>
      <p:sp>
        <p:nvSpPr>
          <p:cNvPr id="4" name="Footer Placeholder 3">
            <a:extLst>
              <a:ext uri="{FF2B5EF4-FFF2-40B4-BE49-F238E27FC236}"/>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a:latin typeface="+mn-lt"/>
              </a:defRPr>
            </a:lvl1pPr>
          </a:lstStyle>
          <a:p>
            <a:pPr>
              <a:defRPr/>
            </a:pPr>
            <a:fld id="{0A1B3354-9E82-724F-9B16-30B6C519566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a:latin typeface="+mn-lt"/>
              </a:defRPr>
            </a:lvl1pPr>
          </a:lstStyle>
          <a:p>
            <a:pPr>
              <a:defRPr/>
            </a:pPr>
            <a:fld id="{4FD1A5D7-4C6F-004A-A9C4-1E683952527B}" type="datetimeFigureOut">
              <a:rPr lang="en-US"/>
              <a:pPr>
                <a:defRPr/>
              </a:pPr>
              <a:t>12/17/17</a:t>
            </a:fld>
            <a:endParaRPr lang="en-US"/>
          </a:p>
        </p:txBody>
      </p:sp>
      <p:sp>
        <p:nvSpPr>
          <p:cNvPr id="4" name="Slide Image Placeholder 3">
            <a:extLst>
              <a:ext uri="{FF2B5EF4-FFF2-40B4-BE49-F238E27FC236}"/>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a:latin typeface="+mn-lt"/>
              </a:defRPr>
            </a:lvl1pPr>
          </a:lstStyle>
          <a:p>
            <a:pPr>
              <a:defRPr/>
            </a:pPr>
            <a:fld id="{54709280-2C2B-7F4A-9E33-69EE72F473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pecimencentral.com/biobank-director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http://www.theatlantic.com/international/archive/2012/06/heres-a-map-of-the-countries-that-provide-universal-health-care-americas-still-not-on-it/259153/"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1" Type="http://schemas.openxmlformats.org/officeDocument/2006/relationships/hyperlink" Target="https://fi.wikipedia.org/wiki/It%C3%A4valta" TargetMode="External"/><Relationship Id="rId12" Type="http://schemas.openxmlformats.org/officeDocument/2006/relationships/hyperlink" Target="https://fi.wikipedia.org/wiki/Sveitsi" TargetMode="External"/><Relationship Id="rId13" Type="http://schemas.openxmlformats.org/officeDocument/2006/relationships/hyperlink" Target="https://fi.wikipedia.org/wiki/Liettua" TargetMode="External"/><Relationship Id="rId14" Type="http://schemas.openxmlformats.org/officeDocument/2006/relationships/hyperlink" Target="https://fi.wikipedia.org/wiki/Chile" TargetMode="External"/><Relationship Id="rId15" Type="http://schemas.openxmlformats.org/officeDocument/2006/relationships/hyperlink" Target="https://fi.wikipedia.org/wiki/Yhdysvallat" TargetMode="External"/><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fi.wikipedia.org/wiki/Ruotsi" TargetMode="External"/><Relationship Id="rId4" Type="http://schemas.openxmlformats.org/officeDocument/2006/relationships/hyperlink" Target="https://fi.wikipedia.org/wiki/Norja" TargetMode="External"/><Relationship Id="rId5" Type="http://schemas.openxmlformats.org/officeDocument/2006/relationships/hyperlink" Target="https://fi.wikipedia.org/wiki/Tanska" TargetMode="External"/><Relationship Id="rId6" Type="http://schemas.openxmlformats.org/officeDocument/2006/relationships/hyperlink" Target="https://fi.wikipedia.org/wiki/Islanti" TargetMode="External"/><Relationship Id="rId7" Type="http://schemas.openxmlformats.org/officeDocument/2006/relationships/hyperlink" Target="https://fi.wikipedia.org/wiki/Alankomaat" TargetMode="External"/><Relationship Id="rId8" Type="http://schemas.openxmlformats.org/officeDocument/2006/relationships/hyperlink" Target="https://fi.wikipedia.org/wiki/Belgia" TargetMode="External"/><Relationship Id="rId9" Type="http://schemas.openxmlformats.org/officeDocument/2006/relationships/hyperlink" Target="https://fi.wikipedia.org/wiki/Ranska" TargetMode="External"/><Relationship Id="rId10" Type="http://schemas.openxmlformats.org/officeDocument/2006/relationships/hyperlink" Target="https://fi.wikipedia.org/wiki/INSEE-koodi"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i-FI"/>
              <a:t>The world's geographic frontiers were opened centuries ago by small groups of explorers, but today 500 000 Finns begin a major expedition to the frontier of genomics and medicine. </a:t>
            </a:r>
          </a:p>
        </p:txBody>
      </p:sp>
      <p:sp>
        <p:nvSpPr>
          <p:cNvPr id="4" name="Slide Number Placeholder 3">
            <a:extLst>
              <a:ext uri="{FF2B5EF4-FFF2-40B4-BE49-F238E27FC236}"/>
            </a:extLst>
          </p:cNvPr>
          <p:cNvSpPr>
            <a:spLocks noGrp="1"/>
          </p:cNvSpPr>
          <p:nvPr>
            <p:ph type="sldNum" sz="quarter" idx="5"/>
          </p:nvPr>
        </p:nvSpPr>
        <p:spPr/>
        <p:txBody>
          <a:bodyPr/>
          <a:lstStyle/>
          <a:p>
            <a:pPr>
              <a:defRPr/>
            </a:pPr>
            <a:fld id="{AD6E0CC1-BA4A-2C40-A2E0-47D422C774C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endParaRPr lang="fi-FI" altLang="fi-FI" b="1"/>
          </a:p>
          <a:p>
            <a:pPr defTabSz="457200" eaLnBrk="1" hangingPunct="1">
              <a:spcBef>
                <a:spcPct val="0"/>
              </a:spcBef>
            </a:pPr>
            <a:endParaRPr lang="fi-FI" altLang="fi-FI" b="1"/>
          </a:p>
          <a:p>
            <a:pPr defTabSz="457200" eaLnBrk="1" hangingPunct="1">
              <a:spcBef>
                <a:spcPct val="0"/>
              </a:spcBef>
            </a:pPr>
            <a:r>
              <a:rPr lang="fi-FI" altLang="fi-FI" b="1"/>
              <a:t>Background information</a:t>
            </a:r>
          </a:p>
          <a:p>
            <a:pPr defTabSz="457200" eaLnBrk="1" hangingPunct="1">
              <a:spcBef>
                <a:spcPct val="0"/>
              </a:spcBef>
            </a:pPr>
            <a:r>
              <a:rPr lang="fi-FI" altLang="fi-FI" b="1"/>
              <a:t>Countries with Biobank + Universal healthcare + national identification number + genetically isolated population</a:t>
            </a:r>
          </a:p>
          <a:p>
            <a:pPr defTabSz="457200" eaLnBrk="1" hangingPunct="1">
              <a:spcBef>
                <a:spcPct val="0"/>
              </a:spcBef>
            </a:pPr>
            <a:r>
              <a:rPr lang="fi-FI" altLang="fi-FI" b="1"/>
              <a:t>Eurooppa: </a:t>
            </a:r>
            <a:r>
              <a:rPr lang="fi-FI" altLang="fi-FI"/>
              <a:t>Finland, Iceland</a:t>
            </a:r>
          </a:p>
          <a:p>
            <a:pPr defTabSz="457200" eaLnBrk="1" hangingPunct="1">
              <a:spcBef>
                <a:spcPct val="0"/>
              </a:spcBef>
            </a:pPr>
            <a:endParaRPr lang="fi-FI" altLang="fi-FI"/>
          </a:p>
          <a:p>
            <a:pPr defTabSz="457200" eaLnBrk="1" hangingPunct="1">
              <a:spcBef>
                <a:spcPct val="0"/>
              </a:spcBef>
            </a:pPr>
            <a:r>
              <a:rPr lang="fi-FI" altLang="fi-FI" b="1"/>
              <a:t>Source: </a:t>
            </a:r>
            <a:r>
              <a:rPr lang="fi-FI" altLang="fi-FI" u="sng">
                <a:solidFill>
                  <a:srgbClr val="3366FF"/>
                </a:solidFill>
              </a:rPr>
              <a:t>http://hmg.oxfordjournals.org/content/11/20/2507.full</a:t>
            </a:r>
          </a:p>
          <a:p>
            <a:pPr defTabSz="457200" eaLnBrk="1" hangingPunct="1">
              <a:spcBef>
                <a:spcPct val="0"/>
              </a:spcBef>
            </a:pPr>
            <a:endParaRPr lang="fi-FI" altLang="fi-FI"/>
          </a:p>
          <a:p>
            <a:pPr defTabSz="457200"/>
            <a:endParaRPr lang="fi-FI" altLang="fi-FI"/>
          </a:p>
          <a:p>
            <a:pPr defTabSz="457200"/>
            <a:r>
              <a:rPr lang="fi-FI" altLang="fi-FI"/>
              <a:t>The struggle to identify susceptibility genes for complex disorders has stimulated geneticists to develop new approaches. One approach that has gained considerable interest is to focus on genetically isolated populations rather than on the general population. </a:t>
            </a:r>
          </a:p>
          <a:p>
            <a:pPr defTabSz="457200"/>
            <a:endParaRPr lang="fi-FI" altLang="fi-FI"/>
          </a:p>
          <a:p>
            <a:pPr defTabSz="457200"/>
            <a:r>
              <a:rPr lang="fi-FI" altLang="fi-FI"/>
              <a:t>In general, the statistical power to detect a real association or linkage is limited by the background noise in the population under study. This noise consists of all possible combinations of environmental and genetic factors present in the population. Therefore, in heterogeneous populations, large sample sizes would be needed to obtain sufficient statistical power to detect genetic risk factors. More homogeneous populations such as genetically isolated populations have been proposed as a possible alternative for these large sample sizes, because environmental variation might be lower and the genetic make-up of these populations is expected to be less complex owing to founder effects, thus improving the signal-to-noise ratio. The use of genetically isolated populations is not new; for example, in Finland, there are numerous examples of Mendelian disorders with increased prevalence (29). This has been especially valuable for mapping rare recessive disorders. but many researchers believe this could be a solution for more complex disorders as well because of the relatively uniform genetic background of the population. Some culturally and genetically isolated populations have a more similar way of living, eating habits and natural environment that reduces environmental variation. Often these populations have been founded by a small number of individuals, followed by a period of genetic isolation, during which genetic drift might have been seen and population expansion mainly occurred by population growth and not by immigration. In addition, if genealogical records are available, the kinship coefficient of patients can be determined, which is often higher than in heterogeneous populations. In countries from Scandinavia, for example, state healthcare registries have been maintained over centuries</a:t>
            </a:r>
          </a:p>
          <a:p>
            <a:pPr defTabSz="457200"/>
            <a:endParaRPr lang="fi-FI" altLang="fi-FI"/>
          </a:p>
          <a:p>
            <a:pPr defTabSz="457200"/>
            <a:endParaRPr lang="fi-FI" altLang="fi-FI"/>
          </a:p>
          <a:p>
            <a:pPr defTabSz="457200"/>
            <a:endParaRPr lang="fi-FI"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A723A6DB-1B7F-A742-AC27-A3C448B7E3FB}"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a:t>Recalling option made easy by biobank act + national identification number</a:t>
            </a:r>
          </a:p>
          <a:p>
            <a:endParaRPr lang="fi-FI" altLang="fi-FI"/>
          </a:p>
          <a:p>
            <a:endParaRPr lang="fi-FI"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277F7D56-C29A-3C43-AA0C-6F9691070705}"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69850">
              <a:spcBef>
                <a:spcPct val="0"/>
              </a:spcBef>
              <a:buClr>
                <a:srgbClr val="000000"/>
              </a:buClr>
              <a:buSzPct val="92000"/>
            </a:pPr>
            <a:r>
              <a:rPr lang="fi-FI" altLang="fi-FI"/>
              <a:t>The long-established public health care system together with a transitioning medicine industry has attracted an exceptionally large research investment into Finland. Traditionally, Finland has not been a leader in drug development and research but now for the first time Finland is at the forefront of the field. Development of personalized treatments is about to transform healthcare globally, and we continue to learn about the possibilities it can bring.</a:t>
            </a:r>
          </a:p>
        </p:txBody>
      </p:sp>
      <p:sp>
        <p:nvSpPr>
          <p:cNvPr id="4" name="Slide Number Placeholder 3">
            <a:extLst>
              <a:ext uri="{FF2B5EF4-FFF2-40B4-BE49-F238E27FC236}"/>
            </a:extLst>
          </p:cNvPr>
          <p:cNvSpPr>
            <a:spLocks noGrp="1"/>
          </p:cNvSpPr>
          <p:nvPr>
            <p:ph type="sldNum" sz="quarter" idx="5"/>
          </p:nvPr>
        </p:nvSpPr>
        <p:spPr/>
        <p:txBody>
          <a:bodyPr/>
          <a:lstStyle/>
          <a:p>
            <a:pPr>
              <a:defRPr/>
            </a:pPr>
            <a:fld id="{EEED3D27-04D7-4A46-AFDF-EE1396E33F23}"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spcBef>
                <a:spcPct val="0"/>
              </a:spcBef>
              <a:buSzPct val="92000"/>
            </a:pPr>
            <a:r>
              <a:rPr lang="fi-FI" altLang="fi-FI"/>
              <a:t>Traditionally pharmaceutical companies haven't done mutual R&amp;D but are joining forces for a common goal: it is in everyone's interest to utilize genetic information and to combine it with healthcare data. Smaller projects that predate FinnGen have produced promising results on the possibilities of human genome data combined with healthcare. However, much remains to be learned and as no pharmaceutical company alone has sufficient resources to undertake this research, it is vital to combine forces for a joint research process. The success lies in the cooperation of public and private sectors.</a:t>
            </a:r>
          </a:p>
        </p:txBody>
      </p:sp>
      <p:sp>
        <p:nvSpPr>
          <p:cNvPr id="4" name="Slide Number Placeholder 3">
            <a:extLst>
              <a:ext uri="{FF2B5EF4-FFF2-40B4-BE49-F238E27FC236}"/>
            </a:extLst>
          </p:cNvPr>
          <p:cNvSpPr>
            <a:spLocks noGrp="1"/>
          </p:cNvSpPr>
          <p:nvPr>
            <p:ph type="sldNum" sz="quarter" idx="5"/>
          </p:nvPr>
        </p:nvSpPr>
        <p:spPr/>
        <p:txBody>
          <a:bodyPr/>
          <a:lstStyle/>
          <a:p>
            <a:pPr>
              <a:defRPr/>
            </a:pPr>
            <a:fld id="{94E0E4D6-77E6-C046-8459-F38ADEF5CAAD}"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i-FI"/>
              <a:t>The FinnGen project provides exceptionally wide and open co-operation involving biobanks, universities, hospital districts, healthcare industry and hopefully all Finns. The project is coordinated by researchers from the University of Helsinki and the hospital district of Helsinki and Uusimaa.</a:t>
            </a:r>
          </a:p>
        </p:txBody>
      </p:sp>
      <p:sp>
        <p:nvSpPr>
          <p:cNvPr id="4" name="Slide Number Placeholder 3">
            <a:extLst>
              <a:ext uri="{FF2B5EF4-FFF2-40B4-BE49-F238E27FC236}"/>
            </a:extLst>
          </p:cNvPr>
          <p:cNvSpPr>
            <a:spLocks noGrp="1"/>
          </p:cNvSpPr>
          <p:nvPr>
            <p:ph type="sldNum" sz="quarter" idx="5"/>
          </p:nvPr>
        </p:nvSpPr>
        <p:spPr/>
        <p:txBody>
          <a:bodyPr/>
          <a:lstStyle/>
          <a:p>
            <a:pPr>
              <a:defRPr/>
            </a:pPr>
            <a:fld id="{EB5E2F04-6E23-B94D-87B3-CBCE2E1F815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i-FI"/>
              <a:t>Total funding for the research project is € 59M and all parties involved in the research funding are invested with different inputs. Tekes and the pharmaceutical industry support the research financially, and hospital districts invest dozens of man-years by collecting samples and informing citizens of the research project.</a:t>
            </a:r>
          </a:p>
        </p:txBody>
      </p:sp>
      <p:sp>
        <p:nvSpPr>
          <p:cNvPr id="4" name="Slide Number Placeholder 3">
            <a:extLst>
              <a:ext uri="{FF2B5EF4-FFF2-40B4-BE49-F238E27FC236}"/>
            </a:extLst>
          </p:cNvPr>
          <p:cNvSpPr>
            <a:spLocks noGrp="1"/>
          </p:cNvSpPr>
          <p:nvPr>
            <p:ph type="sldNum" sz="quarter" idx="5"/>
          </p:nvPr>
        </p:nvSpPr>
        <p:spPr/>
        <p:txBody>
          <a:bodyPr/>
          <a:lstStyle/>
          <a:p>
            <a:pPr>
              <a:defRPr/>
            </a:pPr>
            <a:fld id="{E4449E3E-3A89-3D41-BB4E-87E23C17620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i-FI"/>
              <a:t>Although the findings of the journey are still unknown, the enriched data analyzed in the FinnGen study is an investment in our collective future. With this study, we will have a more detailed manual for the human body. We will gain a better understanding of how our genome affects our health and what is the effect of environment and our lifestyles. With FinnGen research data Finland is taking a big leap forward in growing excellence in biomedicine.</a:t>
            </a:r>
            <a:endParaRPr lang="fi-FI" altLang="fi-FI"/>
          </a:p>
          <a:p>
            <a:endParaRPr lang="en-US"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7CBF4863-CF85-9245-9868-EA8D476176A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i-FI"/>
              <a:t>The FinnGen research project benefits citizens, businesses, biobanks and research - and ultimately the entire world. After the completion of the project, genome information produced during the study will be returned to the Finnish biobanks and made available to researchers and companies.</a:t>
            </a:r>
            <a:endParaRPr lang="fi-FI" altLang="fi-FI"/>
          </a:p>
          <a:p>
            <a:endParaRPr lang="en-US"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52A709B7-AA17-5F43-9FAD-E740CE7B9F95}"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a:extLst>
              <a:ext uri="{FF2B5EF4-FFF2-40B4-BE49-F238E27FC236}"/>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fi-FI" dirty="0" err="1"/>
              <a:t>FinnGen</a:t>
            </a:r>
            <a:r>
              <a:rPr lang="en-US" altLang="fi-FI" dirty="0"/>
              <a:t> research project and the flow of information have been prepared for many years, as the prerequisite for successful expeditions is careful planning.</a:t>
            </a:r>
          </a:p>
          <a:p>
            <a:pPr>
              <a:defRPr/>
            </a:pPr>
            <a:endParaRPr lang="en-US" altLang="fi-FI" dirty="0"/>
          </a:p>
          <a:p>
            <a:pPr>
              <a:defRPr/>
            </a:pPr>
            <a:r>
              <a:rPr lang="en-US" altLang="fi-FI" dirty="0"/>
              <a:t>1) A citizen gives a biobank consent. It can be withdrawn at any time and the sample donor can request information about the use of the sample.</a:t>
            </a:r>
          </a:p>
          <a:p>
            <a:pPr>
              <a:defRPr/>
            </a:pPr>
            <a:r>
              <a:rPr lang="en-US" altLang="fi-FI" dirty="0"/>
              <a:t>2) The sample is stored in to a biobank.</a:t>
            </a:r>
          </a:p>
          <a:p>
            <a:pPr>
              <a:defRPr/>
            </a:pPr>
            <a:r>
              <a:rPr lang="en-US" altLang="fi-FI" dirty="0"/>
              <a:t>3) The blood sample is processed into </a:t>
            </a:r>
            <a:r>
              <a:rPr lang="en-US" altLang="fi-FI" dirty="0" smtClean="0"/>
              <a:t>DNA</a:t>
            </a:r>
          </a:p>
          <a:p>
            <a:pPr>
              <a:defRPr/>
            </a:pPr>
            <a:r>
              <a:rPr lang="en-US" altLang="fi-FI" dirty="0" smtClean="0"/>
              <a:t>4) One of biobanks applies for the health register data</a:t>
            </a:r>
            <a:endParaRPr lang="en-US" altLang="fi-FI" dirty="0"/>
          </a:p>
          <a:p>
            <a:pPr>
              <a:defRPr/>
            </a:pPr>
            <a:r>
              <a:rPr lang="en-US" altLang="fi-FI" dirty="0" smtClean="0"/>
              <a:t>5) </a:t>
            </a:r>
            <a:r>
              <a:rPr lang="en-US" dirty="0">
                <a:solidFill>
                  <a:schemeClr val="accent5"/>
                </a:solidFill>
                <a:latin typeface="Arial" charset="0"/>
                <a:ea typeface="Arial" charset="0"/>
                <a:cs typeface="Arial" charset="0"/>
              </a:rPr>
              <a:t>A small part of the sample is sent to </a:t>
            </a:r>
            <a:r>
              <a:rPr lang="en-US" dirty="0" smtClean="0">
                <a:solidFill>
                  <a:schemeClr val="accent5"/>
                </a:solidFill>
                <a:latin typeface="Arial" charset="0"/>
                <a:ea typeface="Arial" charset="0"/>
                <a:cs typeface="Arial" charset="0"/>
              </a:rPr>
              <a:t>a sample logistics </a:t>
            </a:r>
            <a:r>
              <a:rPr lang="en-US" dirty="0">
                <a:solidFill>
                  <a:schemeClr val="accent5"/>
                </a:solidFill>
                <a:latin typeface="Arial" charset="0"/>
                <a:ea typeface="Arial" charset="0"/>
                <a:cs typeface="Arial" charset="0"/>
              </a:rPr>
              <a:t>laboratory where the samples are prepared for </a:t>
            </a:r>
            <a:r>
              <a:rPr lang="en-US" dirty="0" smtClean="0">
                <a:solidFill>
                  <a:schemeClr val="accent5"/>
                </a:solidFill>
                <a:latin typeface="Arial" charset="0"/>
                <a:ea typeface="Arial" charset="0"/>
                <a:cs typeface="Arial" charset="0"/>
              </a:rPr>
              <a:t>genotyping and sent to a subcontractor</a:t>
            </a:r>
            <a:endParaRPr lang="en-US" dirty="0">
              <a:solidFill>
                <a:schemeClr val="accent5"/>
              </a:solidFill>
              <a:latin typeface="Arial" charset="0"/>
              <a:ea typeface="Arial" charset="0"/>
              <a:cs typeface="Arial" charset="0"/>
            </a:endParaRPr>
          </a:p>
          <a:p>
            <a:pPr>
              <a:defRPr/>
            </a:pPr>
            <a:r>
              <a:rPr lang="en-US" altLang="fi-FI" dirty="0" smtClean="0"/>
              <a:t>6) </a:t>
            </a:r>
            <a:r>
              <a:rPr lang="en-US" dirty="0" smtClean="0">
                <a:solidFill>
                  <a:schemeClr val="accent5"/>
                </a:solidFill>
                <a:latin typeface="Arial" charset="0"/>
                <a:ea typeface="Arial" charset="0"/>
                <a:cs typeface="Arial" charset="0"/>
              </a:rPr>
              <a:t>Subcontractor  performs genomic analysis and sends the encrypted data back</a:t>
            </a:r>
          </a:p>
          <a:p>
            <a:pPr>
              <a:defRPr/>
            </a:pPr>
            <a:r>
              <a:rPr lang="en-US" altLang="fi-FI" dirty="0" smtClean="0"/>
              <a:t>7) </a:t>
            </a:r>
            <a:r>
              <a:rPr lang="en-US" dirty="0" smtClean="0"/>
              <a:t>Genome </a:t>
            </a:r>
            <a:r>
              <a:rPr lang="en-US" dirty="0"/>
              <a:t>data and data from the national health registers are combined on the basis of the sample identifier</a:t>
            </a:r>
            <a:r>
              <a:rPr lang="fi-FI" dirty="0"/>
              <a:t>.</a:t>
            </a:r>
            <a:endParaRPr lang="en-US" dirty="0">
              <a:solidFill>
                <a:schemeClr val="accent5"/>
              </a:solidFill>
              <a:latin typeface="Arial" charset="0"/>
              <a:ea typeface="Arial" charset="0"/>
              <a:cs typeface="Arial" charset="0"/>
            </a:endParaRPr>
          </a:p>
          <a:p>
            <a:pPr>
              <a:defRPr/>
            </a:pPr>
            <a:r>
              <a:rPr lang="en-US" altLang="fi-FI" dirty="0" smtClean="0"/>
              <a:t>8) </a:t>
            </a:r>
            <a:r>
              <a:rPr lang="en-US" altLang="fi-FI" dirty="0"/>
              <a:t>Scientific analysis</a:t>
            </a:r>
          </a:p>
          <a:p>
            <a:pPr>
              <a:defRPr/>
            </a:pPr>
            <a:r>
              <a:rPr lang="en-US" altLang="fi-FI" dirty="0" smtClean="0"/>
              <a:t>9) Genome </a:t>
            </a:r>
            <a:r>
              <a:rPr lang="en-US" altLang="fi-FI" dirty="0"/>
              <a:t>data is transferred to the biobank</a:t>
            </a:r>
          </a:p>
        </p:txBody>
      </p:sp>
      <p:sp>
        <p:nvSpPr>
          <p:cNvPr id="4" name="Slide Number Placeholder 3">
            <a:extLst>
              <a:ext uri="{FF2B5EF4-FFF2-40B4-BE49-F238E27FC236}"/>
            </a:extLst>
          </p:cNvPr>
          <p:cNvSpPr>
            <a:spLocks noGrp="1"/>
          </p:cNvSpPr>
          <p:nvPr>
            <p:ph type="sldNum" sz="quarter" idx="5"/>
          </p:nvPr>
        </p:nvSpPr>
        <p:spPr/>
        <p:txBody>
          <a:bodyPr/>
          <a:lstStyle/>
          <a:p>
            <a:pPr>
              <a:defRPr/>
            </a:pPr>
            <a:fld id="{03A9DAB4-9928-D047-BDB1-78073673DB24}"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a:t>Finally, FinnGen research data is analysed. The analysis team includes top experts from participating organizations, ie universities, biobanks, hospitals and businesses. </a:t>
            </a:r>
            <a:r>
              <a:rPr lang="en-US" altLang="fi-FI"/>
              <a:t>The findings are utilized in the research project and the genomic data stored to biobank.</a:t>
            </a:r>
            <a:endParaRPr lang="fi-FI" altLang="fi-FI"/>
          </a:p>
          <a:p>
            <a:endParaRPr lang="fi-FI"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DA42B339-C937-D941-B660-AB3C29109DA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a:t>The FinnGen research project will take people on a journey to explore future health innovations. We can find </a:t>
            </a:r>
            <a:r>
              <a:rPr lang="en-US" altLang="fi-FI"/>
              <a:t>the next breakthroughs in disease prevention, diagnosis and treatment.</a:t>
            </a:r>
            <a:endParaRPr lang="fi-FI"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4F576FC9-0F0A-EA46-8461-697CAF26908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i-FI"/>
              <a:t>Enriching the sample creates opportunities to see causalities and make discoveries that help to develop new solutions. Enriching means combining data from national health registers with analyzed genomic and sequence data. All the samples are encoded, and the FinnGen analysis team will not know at any time whose samples are included in the study.</a:t>
            </a:r>
          </a:p>
        </p:txBody>
      </p:sp>
      <p:sp>
        <p:nvSpPr>
          <p:cNvPr id="4" name="Slide Number Placeholder 3">
            <a:extLst>
              <a:ext uri="{FF2B5EF4-FFF2-40B4-BE49-F238E27FC236}"/>
            </a:extLst>
          </p:cNvPr>
          <p:cNvSpPr>
            <a:spLocks noGrp="1"/>
          </p:cNvSpPr>
          <p:nvPr>
            <p:ph type="sldNum" sz="quarter" idx="5"/>
          </p:nvPr>
        </p:nvSpPr>
        <p:spPr/>
        <p:txBody>
          <a:bodyPr/>
          <a:lstStyle/>
          <a:p>
            <a:pPr>
              <a:defRPr/>
            </a:pPr>
            <a:fld id="{03F2E949-77D8-3546-B3FB-9BDCAB264B77}"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fi-FI"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DA5D83F5-7AF1-F241-AA2E-E43D197F1834}" type="slidenum">
              <a:rPr lang="en-US" smtClean="0"/>
              <a:pPr>
                <a:defRPr/>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i-FI"/>
              <a:t>Special attention has been paid to sample donor’s security and safety in the FinnGen research project. In practice, FinnGen study does not store or handle any personal identifier data.</a:t>
            </a:r>
            <a:endParaRPr lang="fi-FI" altLang="fi-FI"/>
          </a:p>
          <a:p>
            <a:endParaRPr lang="fi-FI"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30F9A1AC-2B50-5E47-B7B4-D940A1AEB417}" type="slidenum">
              <a:rPr lang="en-US" smtClean="0"/>
              <a:pPr>
                <a:defRPr/>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i-FI"/>
              <a:t>Sample donors have the right to know in which studies their sample has been used. Sample donors can withdraw their consent in any given time. The FinnGen study does not handle people's personal identification data, all data is encoded. </a:t>
            </a:r>
            <a:endParaRPr lang="fi-FI" altLang="fi-FI"/>
          </a:p>
          <a:p>
            <a:r>
              <a:rPr lang="en-US" altLang="fi-FI"/>
              <a:t/>
            </a:r>
            <a:br>
              <a:rPr lang="en-US" altLang="fi-FI"/>
            </a:br>
            <a:endParaRPr lang="fi-FI"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4B91AA47-C0C9-2F43-9FF7-B6D40F5118E8}" type="slidenum">
              <a:rPr lang="en-US" smtClean="0"/>
              <a:pPr>
                <a:defRPr/>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i-FI"/>
              <a:t>What makes the FinnGen research unique is not only the use of Finnish gene pool, but also in the openness and scope of the cooperation. The FinnGen research project involves all the same actors as drug development: universities, hospitals, biobanks and pharmaceutical companies. With this open cooperation, we hope to speed up the emergence of new innovations.</a:t>
            </a:r>
          </a:p>
          <a:p>
            <a:endParaRPr lang="en-US" altLang="fi-FI"/>
          </a:p>
          <a:p>
            <a:r>
              <a:rPr lang="en-US" altLang="fi-FI"/>
              <a:t>https://www.fda.gov/forpatients/approvals/drugs/ </a:t>
            </a:r>
          </a:p>
          <a:p>
            <a:r>
              <a:rPr lang="en-US" altLang="fi-FI"/>
              <a:t>https://en.wikipedia.org/wiki/Drug_development</a:t>
            </a:r>
          </a:p>
          <a:p>
            <a:r>
              <a:rPr lang="en-US" altLang="fi-FI"/>
              <a:t>http://www.ppdi.com/About/About-Drug-Discovery-and-Development</a:t>
            </a:r>
          </a:p>
          <a:p>
            <a:endParaRPr lang="en-US"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BD156830-6EFF-BC47-ABC4-A62616940C74}" type="slidenum">
              <a:rPr lang="en-US" smtClean="0"/>
              <a:pPr>
                <a:defRPr/>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spcBef>
                <a:spcPct val="0"/>
              </a:spcBef>
              <a:buClr>
                <a:srgbClr val="000000"/>
              </a:buClr>
              <a:buSzPct val="92000"/>
            </a:pPr>
            <a:r>
              <a:rPr lang="en-US" altLang="fi-FI"/>
              <a:t>Advances in a range of fields within medicine has changed how we classify diseases and how we  make decisions regarding the right treatments. Personalized treatment aims to tailor the right treatment, at the right time, to the right patient, more and more precisely. </a:t>
            </a:r>
          </a:p>
        </p:txBody>
      </p:sp>
      <p:sp>
        <p:nvSpPr>
          <p:cNvPr id="4" name="Slide Number Placeholder 3">
            <a:extLst>
              <a:ext uri="{FF2B5EF4-FFF2-40B4-BE49-F238E27FC236}"/>
            </a:extLst>
          </p:cNvPr>
          <p:cNvSpPr>
            <a:spLocks noGrp="1"/>
          </p:cNvSpPr>
          <p:nvPr>
            <p:ph type="sldNum" sz="quarter" idx="5"/>
          </p:nvPr>
        </p:nvSpPr>
        <p:spPr/>
        <p:txBody>
          <a:bodyPr/>
          <a:lstStyle/>
          <a:p>
            <a:pPr>
              <a:defRPr/>
            </a:pPr>
            <a:fld id="{D7E0D196-84DD-864B-83B1-5E3253ED1377}" type="slidenum">
              <a:rPr lang="en-US" smtClean="0">
                <a:solidFill>
                  <a:prstClr val="black"/>
                </a:solidFill>
              </a:rPr>
              <a:pPr>
                <a:defRPr/>
              </a:pPr>
              <a:t>30</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SzPct val="25000"/>
            </a:pPr>
            <a:r>
              <a:rPr lang="fi-FI" altLang="fi-FI"/>
              <a:t>Technological and scientific advances allow up to 4 years faster drug development than currently,  meaning that the development of personalized medicine will reduce cost of care. Most importantly, costs will only incur from beneficial treatment. By helping in choosing the best treatment faster, personalized health care will benefit both the individual as well as society.</a:t>
            </a:r>
          </a:p>
        </p:txBody>
      </p:sp>
      <p:sp>
        <p:nvSpPr>
          <p:cNvPr id="4" name="Slide Number Placeholder 3">
            <a:extLst>
              <a:ext uri="{FF2B5EF4-FFF2-40B4-BE49-F238E27FC236}"/>
            </a:extLst>
          </p:cNvPr>
          <p:cNvSpPr>
            <a:spLocks noGrp="1"/>
          </p:cNvSpPr>
          <p:nvPr>
            <p:ph type="sldNum" sz="quarter" idx="5"/>
          </p:nvPr>
        </p:nvSpPr>
        <p:spPr/>
        <p:txBody>
          <a:bodyPr/>
          <a:lstStyle/>
          <a:p>
            <a:pPr>
              <a:defRPr/>
            </a:pPr>
            <a:fld id="{7BCCC571-C60B-B643-A2AC-C26AC78C2CF8}" type="slidenum">
              <a:rPr lang="en-US" smtClean="0">
                <a:solidFill>
                  <a:prstClr val="black"/>
                </a:solidFill>
              </a:rPr>
              <a:pPr>
                <a:defRPr/>
              </a:pPr>
              <a:t>31</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i-FI"/>
              <a:t>To make the FinnGen research project successful and future solutions available to everyone, we need every effort to reach a common goal. We welcome everyone a common journey into our heritage.</a:t>
            </a:r>
          </a:p>
          <a:p>
            <a:endParaRPr lang="en-US"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B4A2CABC-3D5A-C643-9ED6-35DD0193BDBF}"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fi-FI"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877C2918-D673-714B-8774-BB78E8097A51}" type="slidenum">
              <a:rPr lang="en-US" smtClean="0"/>
              <a:pPr>
                <a:defRPr/>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fi-FI"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F6244A69-F888-E44A-80FC-2E1539133FEB}" type="slidenum">
              <a:rPr lang="en-US" smtClean="0"/>
              <a:pPr>
                <a:defRPr/>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a:t>Covering all of Finland, the FinnGen research project is a collective study by all Finns. Its most significant findings can be found on anybody’s biobank sample and help people around the world.</a:t>
            </a:r>
            <a:endParaRPr lang="ru-RU" altLang="fi-FI"/>
          </a:p>
          <a:p>
            <a:endParaRPr lang="fi-FI"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6185A37F-41F0-FB4A-8F9F-EFE505AAA1D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fi-FI"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9D46CFD8-B69A-404C-82D6-4B6E5A6E4CB2}" type="slidenum">
              <a:rPr lang="en-US" smtClean="0"/>
              <a:pPr>
                <a:defRPr/>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i-FI"/>
              <a:t>FinnGen is one of the very first personalized medicine projects at this scale. The aim of the six-year FinnGen research is to involve 500,000 Finns. Every Finn can be part of the research by giving consent to deposit his / her own sample into a biobank.</a:t>
            </a:r>
          </a:p>
        </p:txBody>
      </p:sp>
      <p:sp>
        <p:nvSpPr>
          <p:cNvPr id="4" name="Slide Number Placeholder 3">
            <a:extLst>
              <a:ext uri="{FF2B5EF4-FFF2-40B4-BE49-F238E27FC236}"/>
            </a:extLst>
          </p:cNvPr>
          <p:cNvSpPr>
            <a:spLocks noGrp="1"/>
          </p:cNvSpPr>
          <p:nvPr>
            <p:ph type="sldNum" sz="quarter" idx="5"/>
          </p:nvPr>
        </p:nvSpPr>
        <p:spPr/>
        <p:txBody>
          <a:bodyPr/>
          <a:lstStyle/>
          <a:p>
            <a:pPr>
              <a:defRPr/>
            </a:pPr>
            <a:fld id="{A53C026D-5D2B-C641-A34F-62DACE2C0F0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fi-FI"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A2560443-A506-5543-A336-F5047A594C4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i-FI"/>
              <a:t>When the journey begins, its future findings cannot yet be fully known. FinnGen aims to enhance the current understanding of diseases and their prevention and to identify potential drug targets. Sometimes solutions to individuals' illnesses can be found by looking at large masses, even entire nations.</a:t>
            </a:r>
            <a:endParaRPr lang="fi-FI" altLang="fi-FI"/>
          </a:p>
          <a:p>
            <a:endParaRPr lang="en-US"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B622B190-8515-6A44-A67C-ED387FA1C2C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fi-FI"/>
              <a:t>Finland has exceptional conditions for a genetic research covering the whole population. Finland has an internationally unique biobank act that makes collections of hospitals and research institutes available for all researchers. Combined with the other strengths of Finland: comprehensive registers, electronic medical records and a research-friendly population, it enables extraordinary opportunities for new research and business. Moreover, thanks to the genetically unique Finns, genomics data is faster to analyze and the probability of findings is higher than in genetically heterogenic populations.</a:t>
            </a:r>
          </a:p>
          <a:p>
            <a:pPr defTabSz="457200" eaLnBrk="1" hangingPunct="1">
              <a:spcBef>
                <a:spcPct val="0"/>
              </a:spcBef>
            </a:pPr>
            <a:endParaRPr lang="en-US" altLang="fi-FI" b="1" i="1"/>
          </a:p>
          <a:p>
            <a:pPr defTabSz="457200" eaLnBrk="1" hangingPunct="1">
              <a:spcBef>
                <a:spcPct val="0"/>
              </a:spcBef>
            </a:pPr>
            <a:r>
              <a:rPr lang="en-US" altLang="fi-FI" b="1" i="1"/>
              <a:t>Background information</a:t>
            </a:r>
            <a:endParaRPr lang="en-US" altLang="fi-FI" b="1"/>
          </a:p>
          <a:p>
            <a:pPr defTabSz="457200" eaLnBrk="1" hangingPunct="1">
              <a:spcBef>
                <a:spcPct val="0"/>
              </a:spcBef>
            </a:pPr>
            <a:r>
              <a:rPr lang="en-US" altLang="fi-FI" b="1"/>
              <a:t>Countries with Biobank:</a:t>
            </a:r>
          </a:p>
          <a:p>
            <a:pPr defTabSz="457200"/>
            <a:r>
              <a:rPr lang="en-US" altLang="fi-FI" b="1"/>
              <a:t>Europe: </a:t>
            </a:r>
            <a:r>
              <a:rPr lang="en-US" altLang="fi-FI"/>
              <a:t>Austria, Belgium, Bulgaria, Czech Republic, Cyprus, Denmark, Estonia, Finland, France, Germany, Greece, Hungary, Iceland, Italy, Ireland, Latvia, Lithuania, Luxembourg, Malta, Netherlands, Norway, Poland, Portugal, Romania, Slovakia, Spain, Sweden, Switzerland, UK</a:t>
            </a:r>
          </a:p>
          <a:p>
            <a:pPr defTabSz="457200"/>
            <a:r>
              <a:rPr lang="en-US" altLang="fi-FI" b="1"/>
              <a:t>Asia: </a:t>
            </a:r>
            <a:r>
              <a:rPr lang="en-US" altLang="fi-FI"/>
              <a:t>China, India, Japan, Korea, Malesia, Singapore, Taiwan, Thailand </a:t>
            </a:r>
          </a:p>
          <a:p>
            <a:pPr defTabSz="457200"/>
            <a:r>
              <a:rPr lang="en-US" altLang="fi-FI" b="1"/>
              <a:t>Afrikka: </a:t>
            </a:r>
            <a:r>
              <a:rPr lang="en-US" altLang="fi-FI"/>
              <a:t>Gambia, Uganda, South-Africa, </a:t>
            </a:r>
          </a:p>
          <a:p>
            <a:pPr defTabSz="457200" eaLnBrk="1" hangingPunct="1">
              <a:spcBef>
                <a:spcPct val="0"/>
              </a:spcBef>
            </a:pPr>
            <a:r>
              <a:rPr lang="en-US" altLang="fi-FI" b="1"/>
              <a:t>Middle east: </a:t>
            </a:r>
            <a:r>
              <a:rPr lang="en-US" altLang="fi-FI"/>
              <a:t>Iran, Israel, Jordan, Kuwait, Qatar, UAE</a:t>
            </a:r>
          </a:p>
          <a:p>
            <a:pPr defTabSz="457200" eaLnBrk="1" hangingPunct="1">
              <a:spcBef>
                <a:spcPct val="0"/>
              </a:spcBef>
            </a:pPr>
            <a:r>
              <a:rPr lang="en-US" altLang="fi-FI" b="1"/>
              <a:t>Others: </a:t>
            </a:r>
            <a:r>
              <a:rPr lang="en-US" altLang="fi-FI"/>
              <a:t>Australia, Canada, USA, New Zealand, Russia</a:t>
            </a:r>
          </a:p>
          <a:p>
            <a:pPr defTabSz="457200" eaLnBrk="1" hangingPunct="1">
              <a:spcBef>
                <a:spcPct val="0"/>
              </a:spcBef>
            </a:pPr>
            <a:r>
              <a:rPr lang="en-US" altLang="fi-FI" b="1"/>
              <a:t>Latin America: </a:t>
            </a:r>
            <a:r>
              <a:rPr lang="en-US" altLang="fi-FI"/>
              <a:t>LACTumorbank Network (governmental cancer institutions): Argentina, Brasil, Chile, Columbia, Cuba, Equador, Mexico, Panama, Peru, Uruguay, Venezuela</a:t>
            </a:r>
          </a:p>
          <a:p>
            <a:pPr defTabSz="457200" eaLnBrk="1" hangingPunct="1">
              <a:spcBef>
                <a:spcPct val="0"/>
              </a:spcBef>
            </a:pPr>
            <a:endParaRPr lang="en-US" altLang="fi-FI"/>
          </a:p>
          <a:p>
            <a:pPr defTabSz="457200"/>
            <a:r>
              <a:rPr lang="en-US" altLang="fi-FI"/>
              <a:t>Biobanks can be established within academic medical or research institutions, pharmaceutical/biotechnology companies or as stand-alone organizations.</a:t>
            </a:r>
          </a:p>
          <a:p>
            <a:pPr defTabSz="457200"/>
            <a:r>
              <a:rPr lang="en-US" altLang="fi-FI"/>
              <a:t>Types of Biobanks: </a:t>
            </a:r>
            <a:r>
              <a:rPr lang="en-US" altLang="fi-FI" b="1"/>
              <a:t>Population based biobanks </a:t>
            </a:r>
            <a:r>
              <a:rPr lang="en-US" altLang="fi-FI"/>
              <a:t>for genetic research and </a:t>
            </a:r>
            <a:r>
              <a:rPr lang="en-US" altLang="fi-FI" b="1"/>
              <a:t>clinical/disease-orientated biobanks</a:t>
            </a:r>
            <a:r>
              <a:rPr lang="en-US" altLang="fi-FI"/>
              <a:t> that  collect biological samples from patients, aiming at discovery and validation of genetic and non-genetic risk factors of diseases.</a:t>
            </a:r>
          </a:p>
          <a:p>
            <a:pPr defTabSz="457200" eaLnBrk="1" hangingPunct="1">
              <a:spcBef>
                <a:spcPct val="0"/>
              </a:spcBef>
            </a:pPr>
            <a:endParaRPr lang="en-US" altLang="fi-FI"/>
          </a:p>
          <a:p>
            <a:pPr defTabSz="457200" eaLnBrk="1" hangingPunct="1">
              <a:spcBef>
                <a:spcPct val="0"/>
              </a:spcBef>
            </a:pPr>
            <a:r>
              <a:rPr lang="en-US" altLang="fi-FI" b="1"/>
              <a:t>Sources: </a:t>
            </a:r>
          </a:p>
          <a:p>
            <a:pPr defTabSz="457200" eaLnBrk="1" hangingPunct="1">
              <a:spcBef>
                <a:spcPct val="0"/>
              </a:spcBef>
            </a:pPr>
            <a:r>
              <a:rPr lang="en-US" altLang="fi-FI" u="sng">
                <a:hlinkClick r:id="rId3"/>
              </a:rPr>
              <a:t>http://specimencentral.com/biobank-directory/</a:t>
            </a:r>
            <a:endParaRPr lang="en-US" altLang="fi-FI" u="sng"/>
          </a:p>
          <a:p>
            <a:pPr defTabSz="457200"/>
            <a:r>
              <a:rPr lang="en-US" altLang="fi-FI"/>
              <a:t>http://bbmri-eric.eu/memberstates</a:t>
            </a:r>
          </a:p>
          <a:p>
            <a:pPr defTabSz="457200"/>
            <a:r>
              <a:rPr lang="en-US" altLang="fi-FI"/>
              <a:t>http://www.nature.com/gim/journal/v9/n3/full/gim200726a.html</a:t>
            </a:r>
          </a:p>
          <a:p>
            <a:pPr defTabSz="457200"/>
            <a:r>
              <a:rPr lang="en-US" altLang="fi-FI"/>
              <a:t>http://www.esbb.org/biobanks.html</a:t>
            </a:r>
          </a:p>
          <a:p>
            <a:pPr defTabSz="457200"/>
            <a:r>
              <a:rPr lang="en-US" altLang="fi-FI"/>
              <a:t>http://ftp.jrc.es/EURdoc/JRC57831.pdf</a:t>
            </a:r>
          </a:p>
          <a:p>
            <a:pPr defTabSz="457200" eaLnBrk="1" hangingPunct="1">
              <a:spcBef>
                <a:spcPct val="0"/>
              </a:spcBef>
            </a:pPr>
            <a:r>
              <a:rPr lang="en-US" altLang="fi-FI" b="1"/>
              <a:t>About Biobanks: </a:t>
            </a:r>
            <a:r>
              <a:rPr lang="en-US" altLang="fi-FI"/>
              <a:t>https://www.google.fi/url?sa=t&amp;rct=j&amp;q=&amp;esrc=s&amp;source=web&amp;cd=1&amp;ved=0ahUKEwiTt_3OnLjJAhUK2SwKHffLDsAQFggfMAA&amp;url=http%3A%2F%2Fwww.springer.com%2Fcda%2Fcontent%2Fdocument%2Fcda_downloaddocument%2F9789401795722-c2.pdf%3FSGWID%3D0-0-45-1493350-p177035425&amp;usg=AFQjCNE0teYnvHY6qgVa4WpreuUbHXtzfA</a:t>
            </a:r>
            <a:endParaRPr lang="en-US" altLang="fi-FI" i="1"/>
          </a:p>
          <a:p>
            <a:pPr defTabSz="457200"/>
            <a:endParaRPr lang="en-US" altLang="fi-FI"/>
          </a:p>
          <a:p>
            <a:pPr defTabSz="457200" eaLnBrk="1" hangingPunct="1">
              <a:spcBef>
                <a:spcPct val="0"/>
              </a:spcBef>
            </a:pPr>
            <a:endParaRPr lang="en-US" altLang="fi-FI"/>
          </a:p>
          <a:p>
            <a:pPr defTabSz="457200"/>
            <a:r>
              <a:rPr lang="en-US" altLang="fi-FI"/>
              <a:t>LATIN AMERICA:</a:t>
            </a:r>
          </a:p>
          <a:p>
            <a:pPr defTabSz="457200"/>
            <a:r>
              <a:rPr lang="en-US" altLang="fi-FI"/>
              <a:t>LACTumorBank Network: governmental cancer institutions: Kolumbia, Cuba, Mexico, Peru, Equador, Argentina, Uruguay, Chile, Panama, Venezuela, Brazil</a:t>
            </a:r>
          </a:p>
          <a:p>
            <a:pPr defTabSz="457200"/>
            <a:r>
              <a:rPr lang="en-US" altLang="fi-FI"/>
              <a:t>http://bvsms.saude.gov.br/bvs/publicacoes/inca/Claudio_Gustavo_Stenaff_Latin_America_and_Caribbean.pdf</a:t>
            </a:r>
          </a:p>
          <a:p>
            <a:pPr defTabSz="457200"/>
            <a:endParaRPr lang="en-US" altLang="fi-FI"/>
          </a:p>
          <a:p>
            <a:pPr defTabSz="457200"/>
            <a:r>
              <a:rPr lang="en-US" altLang="fi-FI"/>
              <a:t>MALTA</a:t>
            </a:r>
          </a:p>
          <a:p>
            <a:pPr defTabSz="457200"/>
            <a:r>
              <a:rPr lang="en-US" altLang="fi-FI"/>
              <a:t>http://www.um.edu.mt/biobank</a:t>
            </a:r>
          </a:p>
          <a:p>
            <a:pPr defTabSz="457200"/>
            <a:endParaRPr lang="en-US" altLang="fi-FI"/>
          </a:p>
          <a:p>
            <a:pPr defTabSz="457200"/>
            <a:r>
              <a:rPr lang="en-US" altLang="fi-FI"/>
              <a:t>NEW ZEALAND</a:t>
            </a:r>
          </a:p>
          <a:p>
            <a:pPr defTabSz="457200"/>
            <a:r>
              <a:rPr lang="en-US" altLang="fi-FI"/>
              <a:t>http://ir.canterbury.ac.nz/handle/10092/2594</a:t>
            </a:r>
          </a:p>
          <a:p>
            <a:pPr defTabSz="457200"/>
            <a:r>
              <a:rPr lang="en-US" altLang="fi-FI"/>
              <a:t>https://www.fmhs.auckland.ac.nz/en/faculty/cbr/our-centre/biobank.html</a:t>
            </a:r>
          </a:p>
          <a:p>
            <a:pPr defTabSz="457200"/>
            <a:endParaRPr lang="en-US" altLang="fi-FI"/>
          </a:p>
          <a:p>
            <a:pPr defTabSz="457200"/>
            <a:r>
              <a:rPr lang="en-US" altLang="fi-FI"/>
              <a:t>AFRICA: Uganda, Cape Town</a:t>
            </a:r>
          </a:p>
          <a:p>
            <a:pPr defTabSz="457200"/>
            <a:r>
              <a:rPr lang="en-US" altLang="fi-FI"/>
              <a:t>http://www.b3africa.org</a:t>
            </a:r>
          </a:p>
        </p:txBody>
      </p:sp>
      <p:sp>
        <p:nvSpPr>
          <p:cNvPr id="4" name="Slide Number Placeholder 3">
            <a:extLst>
              <a:ext uri="{FF2B5EF4-FFF2-40B4-BE49-F238E27FC236}"/>
            </a:extLst>
          </p:cNvPr>
          <p:cNvSpPr>
            <a:spLocks noGrp="1"/>
          </p:cNvSpPr>
          <p:nvPr>
            <p:ph type="sldNum" sz="quarter" idx="5"/>
          </p:nvPr>
        </p:nvSpPr>
        <p:spPr/>
        <p:txBody>
          <a:bodyPr/>
          <a:lstStyle/>
          <a:p>
            <a:pPr>
              <a:defRPr/>
            </a:pPr>
            <a:fld id="{36F46783-EA5E-FC44-8BE2-E0B943B2AB13}"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fi-FI" altLang="fi-FI" b="1"/>
              <a:t>Background data</a:t>
            </a:r>
          </a:p>
          <a:p>
            <a:pPr defTabSz="457200" eaLnBrk="1" hangingPunct="1">
              <a:spcBef>
                <a:spcPct val="0"/>
              </a:spcBef>
            </a:pPr>
            <a:r>
              <a:rPr lang="fi-FI" altLang="fi-FI" b="1"/>
              <a:t>Countries with Biobank + Universal Healthcare</a:t>
            </a:r>
          </a:p>
          <a:p>
            <a:pPr defTabSz="457200" eaLnBrk="1" hangingPunct="1">
              <a:spcBef>
                <a:spcPct val="0"/>
              </a:spcBef>
            </a:pPr>
            <a:r>
              <a:rPr lang="fi-FI" altLang="fi-FI" b="1"/>
              <a:t>Europe: </a:t>
            </a:r>
            <a:r>
              <a:rPr lang="fi-FI" altLang="fi-FI"/>
              <a:t>Austria, Belgium, Czech Republic, Cyprus, Denmark, Estonia, Finland, France, Germany, Greece, Hungary, Iceland, Italy, Ireland, Luxembourg, Netherlands, Norway, Portugal, Romania, Slovakia, Spain, Sweden, Switzerland, UK </a:t>
            </a:r>
          </a:p>
          <a:p>
            <a:pPr defTabSz="457200" eaLnBrk="1" hangingPunct="1">
              <a:spcBef>
                <a:spcPct val="0"/>
              </a:spcBef>
            </a:pPr>
            <a:r>
              <a:rPr lang="fi-FI" altLang="fi-FI" b="1"/>
              <a:t>Asia: </a:t>
            </a:r>
            <a:r>
              <a:rPr lang="fi-FI" altLang="fi-FI"/>
              <a:t>Japan, South Korea, Singapore, Taiwan, Thailand </a:t>
            </a:r>
          </a:p>
          <a:p>
            <a:pPr defTabSz="457200" eaLnBrk="1" hangingPunct="1">
              <a:spcBef>
                <a:spcPct val="0"/>
              </a:spcBef>
            </a:pPr>
            <a:r>
              <a:rPr lang="fi-FI" altLang="fi-FI" b="1"/>
              <a:t>Middle east: </a:t>
            </a:r>
            <a:r>
              <a:rPr lang="fi-FI" altLang="fi-FI"/>
              <a:t>Israel, Kuwait, UAE</a:t>
            </a:r>
          </a:p>
          <a:p>
            <a:pPr defTabSz="457200" eaLnBrk="1" hangingPunct="1">
              <a:spcBef>
                <a:spcPct val="0"/>
              </a:spcBef>
            </a:pPr>
            <a:r>
              <a:rPr lang="fi-FI" altLang="fi-FI" b="1"/>
              <a:t>Others: </a:t>
            </a:r>
            <a:r>
              <a:rPr lang="fi-FI" altLang="fi-FI"/>
              <a:t>Australia, Canada, New Zealand</a:t>
            </a:r>
          </a:p>
          <a:p>
            <a:pPr defTabSz="457200" eaLnBrk="1" hangingPunct="1">
              <a:spcBef>
                <a:spcPct val="0"/>
              </a:spcBef>
            </a:pPr>
            <a:r>
              <a:rPr lang="fi-FI" altLang="fi-FI" b="1"/>
              <a:t>Latin America: </a:t>
            </a:r>
            <a:r>
              <a:rPr lang="fi-FI" altLang="fi-FI"/>
              <a:t>LACTumorbank Network (governmental cancer institutions): Argentina, Chile, Cuba, Panama, Venezuela</a:t>
            </a:r>
          </a:p>
          <a:p>
            <a:pPr defTabSz="457200" eaLnBrk="1" hangingPunct="1">
              <a:spcBef>
                <a:spcPct val="0"/>
              </a:spcBef>
            </a:pPr>
            <a:endParaRPr lang="fi-FI" altLang="fi-FI"/>
          </a:p>
          <a:p>
            <a:pPr defTabSz="457200"/>
            <a:endParaRPr lang="fi-FI" altLang="fi-FI"/>
          </a:p>
          <a:p>
            <a:pPr defTabSz="457200"/>
            <a:r>
              <a:rPr lang="fi-FI" altLang="fi-FI" b="1"/>
              <a:t>Source: 58 countries with universal health care in 2009</a:t>
            </a:r>
            <a:r>
              <a:rPr lang="fi-FI" altLang="fi-FI"/>
              <a:t>, according to Stuckler, et al.</a:t>
            </a:r>
            <a:r>
              <a:rPr lang="fi-FI" altLang="fi-FI" baseline="30000"/>
              <a:t>[1]</a:t>
            </a:r>
          </a:p>
          <a:p>
            <a:pPr defTabSz="457200"/>
            <a:r>
              <a:rPr lang="fi-FI" altLang="fi-FI"/>
              <a:t>Stuckler, David; Feigl, Andrea B.; Basu, Sanjay; McKee, Martin (November 2010). </a:t>
            </a:r>
            <a:r>
              <a:rPr lang="fi-FI" altLang="fi-FI">
                <a:hlinkClick r:id="rId3" invalidUrl="http://www.pacifichealthsummit.org/downloads/UHC/the political economy of uhc.PDF"/>
              </a:rPr>
              <a:t>"The political economy of universal health coverage. Background paper for the First Global Symposium on Health Systems Research, 16–19 November 2010, Montreaux, Switzerland" (PDF). </a:t>
            </a:r>
            <a:r>
              <a:rPr lang="fi-FI" altLang="fi-FI" i="1">
                <a:hlinkClick r:id="rId4" invalidUrl="http://www.pacifichealthsummit.org/downloads/UHC/the political economy of uhc.PDF"/>
              </a:rPr>
              <a:t>Pacific Health Summit</a:t>
            </a:r>
            <a:r>
              <a:rPr lang="fi-FI" altLang="fi-FI">
                <a:hlinkClick r:id="rId5" invalidUrl="http://www.pacifichealthsummit.org/downloads/UHC/the political economy of uhc.PDF"/>
              </a:rPr>
              <a:t>. Seattle: National Bureau of Asian Research. p. 16. “Figure 2. Global Prevalence of Universal Health Care in 2009; 58 countries: Andorra, Antigua, Argentina, Armenia, Australia, Austria, Azerbaijan, Bahrain, Belarus, Belgium, Bosnia and Herzegovina, Botswana, Brunei Darussalam, Bulgaria, Canada, Chile, Costa Rica, Croatia, Cuba, Cyprus, Czech Republic, Denmark, Estonia, Finland, France, Germany, Greece, Hungary, Iceland, Ireland, Israel, Italy, Japan, Kuwait, Luxembourg, Moldova, Mongolia, Netherlands, New Zealand, Norway, Oman, Panama, Portugal, Romania, Singapore, Slovakia, Slovenia, South Korea, Spain, Sweden, Switzerland, Taiwan, Thailand, Tunisia, UAE, Ukraine, United Kingdom, Venezuela.”</a:t>
            </a:r>
            <a:endParaRPr lang="fi-FI" altLang="fi-FI" baseline="30000"/>
          </a:p>
          <a:p>
            <a:pPr defTabSz="457200"/>
            <a:endParaRPr lang="fi-FI" altLang="fi-FI"/>
          </a:p>
          <a:p>
            <a:pPr defTabSz="457200"/>
            <a:r>
              <a:rPr lang="fi-FI" altLang="fi-FI" u="sng">
                <a:hlinkClick r:id="rId6"/>
              </a:rPr>
              <a:t>http://www.theatlantic.com/international/archive/2012/06/heres-a-map-of-the-countries-that-provide-universal-health-care-americas-still-not-on-it/259153/</a:t>
            </a:r>
            <a:endParaRPr lang="fi-FI" altLang="fi-FI" u="sng"/>
          </a:p>
          <a:p>
            <a:pPr defTabSz="457200"/>
            <a:endParaRPr lang="fi-FI" altLang="fi-FI" u="sng"/>
          </a:p>
          <a:p>
            <a:pPr defTabSz="457200"/>
            <a:r>
              <a:rPr lang="fi-FI" altLang="fi-FI"/>
              <a:t>https://en.wikipedia.org/wiki/Universal_health_care</a:t>
            </a:r>
          </a:p>
          <a:p>
            <a:pPr defTabSz="457200"/>
            <a:r>
              <a:rPr lang="fi-FI" altLang="fi-FI"/>
              <a:t>https://en.wikipedia.org/wiki/Universal_health_care#/media/File:Universal_health_care.svg</a:t>
            </a:r>
          </a:p>
          <a:p>
            <a:pPr defTabSz="457200"/>
            <a:endParaRPr lang="fi-FI" altLang="fi-FI"/>
          </a:p>
          <a:p>
            <a:pPr defTabSz="457200"/>
            <a:endParaRPr lang="fi-FI" altLang="fi-FI"/>
          </a:p>
          <a:p>
            <a:pPr defTabSz="457200"/>
            <a:endParaRPr lang="fi-FI"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6EBDC41C-2263-1542-94F9-6327F1332607}"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fi-FI" altLang="fi-FI" b="1"/>
              <a:t>Background data</a:t>
            </a:r>
          </a:p>
          <a:p>
            <a:pPr defTabSz="457200" eaLnBrk="1" hangingPunct="1">
              <a:spcBef>
                <a:spcPct val="0"/>
              </a:spcBef>
            </a:pPr>
            <a:r>
              <a:rPr lang="fi-FI" altLang="fi-FI" b="1"/>
              <a:t>Countries with Biobank + Universal healthcare + National Identification Number</a:t>
            </a:r>
          </a:p>
          <a:p>
            <a:pPr defTabSz="457200" eaLnBrk="1" hangingPunct="1">
              <a:spcBef>
                <a:spcPct val="0"/>
              </a:spcBef>
            </a:pPr>
            <a:r>
              <a:rPr lang="fi-FI" altLang="fi-FI" b="1"/>
              <a:t>Europe: </a:t>
            </a:r>
            <a:r>
              <a:rPr lang="fi-FI" altLang="fi-FI"/>
              <a:t>Austria, Belgium, Denmark, Estonia, Finland, France, Iceland, Netherlands, Norway, Sweden, Switzerland, UK </a:t>
            </a:r>
          </a:p>
          <a:p>
            <a:pPr defTabSz="457200" eaLnBrk="1" hangingPunct="1">
              <a:spcBef>
                <a:spcPct val="0"/>
              </a:spcBef>
            </a:pPr>
            <a:r>
              <a:rPr lang="fi-FI" altLang="fi-FI" b="1"/>
              <a:t>Latin America: </a:t>
            </a:r>
            <a:r>
              <a:rPr lang="fi-FI" altLang="fi-FI"/>
              <a:t>LACTumorbank Network (governmental cancer institutions): Chile</a:t>
            </a:r>
          </a:p>
          <a:p>
            <a:pPr defTabSz="457200" eaLnBrk="1" hangingPunct="1">
              <a:spcBef>
                <a:spcPct val="0"/>
              </a:spcBef>
            </a:pPr>
            <a:endParaRPr lang="fi-FI" altLang="fi-FI" sz="1400">
              <a:latin typeface="Avenir Next" charset="0"/>
              <a:ea typeface="Avenir Next" charset="0"/>
              <a:cs typeface="Avenir Next" charset="0"/>
            </a:endParaRPr>
          </a:p>
          <a:p>
            <a:pPr defTabSz="457200" eaLnBrk="1" hangingPunct="1">
              <a:spcBef>
                <a:spcPct val="0"/>
              </a:spcBef>
            </a:pPr>
            <a:r>
              <a:rPr lang="en-US" altLang="fi-FI" sz="1400">
                <a:latin typeface="Avenir Next" charset="0"/>
                <a:ea typeface="Avenir Next" charset="0"/>
                <a:cs typeface="Avenir Next" charset="0"/>
              </a:rPr>
              <a:t>Unique personal identity code</a:t>
            </a:r>
          </a:p>
          <a:p>
            <a:pPr defTabSz="457200"/>
            <a:r>
              <a:rPr lang="fi-FI" altLang="fi-FI"/>
              <a:t>Similar personal identity code system was deployed at the same time in other Nordic countries. The structure of the identity code is similar even tough some details differ. </a:t>
            </a:r>
          </a:p>
          <a:p>
            <a:pPr defTabSz="457200"/>
            <a:endParaRPr lang="fi-FI" altLang="fi-FI"/>
          </a:p>
          <a:p>
            <a:pPr defTabSz="457200" eaLnBrk="1" hangingPunct="1">
              <a:spcBef>
                <a:spcPct val="0"/>
              </a:spcBef>
            </a:pPr>
            <a:r>
              <a:rPr lang="fi-FI" altLang="fi-FI" b="1"/>
              <a:t>Source: </a:t>
            </a:r>
            <a:r>
              <a:rPr lang="fi-FI" altLang="fi-FI"/>
              <a:t>https://fi.wikipedia.org/wiki/Henkilötunnus</a:t>
            </a:r>
          </a:p>
          <a:p>
            <a:pPr defTabSz="457200" eaLnBrk="1" hangingPunct="1">
              <a:spcBef>
                <a:spcPct val="0"/>
              </a:spcBef>
            </a:pPr>
            <a:r>
              <a:rPr lang="fi-FI" altLang="fi-FI"/>
              <a:t>Similar indentity code is used in Sweden</a:t>
            </a:r>
            <a:r>
              <a:rPr lang="fi-FI" altLang="fi-FI">
                <a:hlinkClick r:id="rId3"/>
              </a:rPr>
              <a:t> (</a:t>
            </a:r>
            <a:r>
              <a:rPr lang="fi-FI" altLang="fi-FI" i="1">
                <a:hlinkClick r:id="rId3"/>
              </a:rPr>
              <a:t>personnummer</a:t>
            </a:r>
            <a:r>
              <a:rPr lang="fi-FI" altLang="fi-FI">
                <a:hlinkClick r:id="rId3"/>
              </a:rPr>
              <a:t>), </a:t>
            </a:r>
            <a:r>
              <a:rPr lang="fi-FI" altLang="fi-FI">
                <a:hlinkClick r:id="rId4"/>
              </a:rPr>
              <a:t>Norway (</a:t>
            </a:r>
            <a:r>
              <a:rPr lang="fi-FI" altLang="fi-FI" i="1">
                <a:hlinkClick r:id="rId4"/>
              </a:rPr>
              <a:t>fødselsnummer</a:t>
            </a:r>
            <a:r>
              <a:rPr lang="fi-FI" altLang="fi-FI">
                <a:hlinkClick r:id="rId4"/>
              </a:rPr>
              <a:t>), </a:t>
            </a:r>
            <a:r>
              <a:rPr lang="fi-FI" altLang="fi-FI"/>
              <a:t>Denmark</a:t>
            </a:r>
            <a:r>
              <a:rPr lang="fi-FI" altLang="fi-FI">
                <a:hlinkClick r:id="rId5"/>
              </a:rPr>
              <a:t> (</a:t>
            </a:r>
            <a:r>
              <a:rPr lang="fi-FI" altLang="fi-FI" i="1">
                <a:hlinkClick r:id="rId5"/>
              </a:rPr>
              <a:t>personnummer</a:t>
            </a:r>
            <a:r>
              <a:rPr lang="fi-FI" altLang="fi-FI">
                <a:hlinkClick r:id="rId5"/>
              </a:rPr>
              <a:t> or </a:t>
            </a:r>
            <a:r>
              <a:rPr lang="fi-FI" altLang="fi-FI" i="1">
                <a:hlinkClick r:id="rId5"/>
              </a:rPr>
              <a:t>CPR-nummer</a:t>
            </a:r>
            <a:r>
              <a:rPr lang="fi-FI" altLang="fi-FI">
                <a:hlinkClick r:id="rId5"/>
              </a:rPr>
              <a:t>), </a:t>
            </a:r>
            <a:r>
              <a:rPr lang="fi-FI" altLang="fi-FI">
                <a:hlinkClick r:id="rId6"/>
              </a:rPr>
              <a:t>Iceland (</a:t>
            </a:r>
            <a:r>
              <a:rPr lang="fi-FI" altLang="fi-FI" i="1">
                <a:hlinkClick r:id="rId6"/>
              </a:rPr>
              <a:t>kennitala</a:t>
            </a:r>
            <a:r>
              <a:rPr lang="fi-FI" altLang="fi-FI">
                <a:hlinkClick r:id="rId6"/>
              </a:rPr>
              <a:t>), </a:t>
            </a:r>
            <a:r>
              <a:rPr lang="fi-FI" altLang="fi-FI"/>
              <a:t>Estonia (</a:t>
            </a:r>
            <a:r>
              <a:rPr lang="fi-FI" altLang="fi-FI" i="1"/>
              <a:t>isikukood</a:t>
            </a:r>
            <a:r>
              <a:rPr lang="fi-FI" altLang="fi-FI"/>
              <a:t>),  Netherlands</a:t>
            </a:r>
            <a:r>
              <a:rPr lang="fi-FI" altLang="fi-FI">
                <a:hlinkClick r:id="rId7"/>
              </a:rPr>
              <a:t> (</a:t>
            </a:r>
            <a:r>
              <a:rPr lang="fi-FI" altLang="fi-FI" i="1">
                <a:hlinkClick r:id="rId7"/>
              </a:rPr>
              <a:t>burgerservicenummer</a:t>
            </a:r>
            <a:r>
              <a:rPr lang="fi-FI" altLang="fi-FI">
                <a:hlinkClick r:id="rId7"/>
              </a:rPr>
              <a:t>), </a:t>
            </a:r>
            <a:r>
              <a:rPr lang="fi-FI" altLang="fi-FI">
                <a:hlinkClick r:id="rId8"/>
              </a:rPr>
              <a:t>Belgium (</a:t>
            </a:r>
            <a:r>
              <a:rPr lang="fi-FI" altLang="fi-FI" i="1">
                <a:hlinkClick r:id="rId8"/>
              </a:rPr>
              <a:t>rijksregisternummer</a:t>
            </a:r>
            <a:r>
              <a:rPr lang="fi-FI" altLang="fi-FI">
                <a:hlinkClick r:id="rId8"/>
              </a:rPr>
              <a:t>), </a:t>
            </a:r>
            <a:r>
              <a:rPr lang="fi-FI" altLang="fi-FI"/>
              <a:t>France</a:t>
            </a:r>
            <a:r>
              <a:rPr lang="fi-FI" altLang="fi-FI">
                <a:hlinkClick r:id="rId9"/>
              </a:rPr>
              <a:t> (</a:t>
            </a:r>
            <a:r>
              <a:rPr lang="fi-FI" altLang="fi-FI" i="1">
                <a:hlinkClick r:id="rId10"/>
              </a:rPr>
              <a:t>code INSEE</a:t>
            </a:r>
            <a:r>
              <a:rPr lang="fi-FI" altLang="fi-FI">
                <a:hlinkClick r:id="rId10"/>
              </a:rPr>
              <a:t>), </a:t>
            </a:r>
            <a:r>
              <a:rPr lang="fi-FI" altLang="fi-FI"/>
              <a:t>Austria</a:t>
            </a:r>
            <a:r>
              <a:rPr lang="fi-FI" altLang="fi-FI">
                <a:hlinkClick r:id="rId11"/>
              </a:rPr>
              <a:t> (</a:t>
            </a:r>
            <a:r>
              <a:rPr lang="fi-FI" altLang="fi-FI" i="1">
                <a:hlinkClick r:id="rId11"/>
              </a:rPr>
              <a:t>Sozialversicherungsnummer</a:t>
            </a:r>
            <a:r>
              <a:rPr lang="fi-FI" altLang="fi-FI">
                <a:hlinkClick r:id="rId11"/>
              </a:rPr>
              <a:t>), </a:t>
            </a:r>
            <a:r>
              <a:rPr lang="fi-FI" altLang="fi-FI">
                <a:hlinkClick r:id="rId12"/>
              </a:rPr>
              <a:t>Switzerland (</a:t>
            </a:r>
            <a:r>
              <a:rPr lang="fi-FI" altLang="fi-FI" i="1">
                <a:hlinkClick r:id="rId12"/>
              </a:rPr>
              <a:t>AHV-Nummer</a:t>
            </a:r>
            <a:r>
              <a:rPr lang="fi-FI" altLang="fi-FI">
                <a:hlinkClick r:id="rId12"/>
              </a:rPr>
              <a:t>), </a:t>
            </a:r>
            <a:r>
              <a:rPr lang="fi-FI" altLang="fi-FI">
                <a:hlinkClick r:id="rId13"/>
              </a:rPr>
              <a:t>Lithuania (</a:t>
            </a:r>
            <a:r>
              <a:rPr lang="fi-FI" altLang="fi-FI" i="1">
                <a:hlinkClick r:id="rId13"/>
              </a:rPr>
              <a:t>asmens kodas</a:t>
            </a:r>
            <a:r>
              <a:rPr lang="fi-FI" altLang="fi-FI">
                <a:hlinkClick r:id="rId13"/>
              </a:rPr>
              <a:t>)</a:t>
            </a:r>
            <a:r>
              <a:rPr lang="fi-FI" altLang="fi-FI"/>
              <a:t> ja </a:t>
            </a:r>
            <a:r>
              <a:rPr lang="fi-FI" altLang="fi-FI">
                <a:hlinkClick r:id="rId14"/>
              </a:rPr>
              <a:t>Chile (</a:t>
            </a:r>
            <a:r>
              <a:rPr lang="fi-FI" altLang="fi-FI" i="1">
                <a:hlinkClick r:id="rId14"/>
              </a:rPr>
              <a:t>Rol Único Nacional</a:t>
            </a:r>
            <a:r>
              <a:rPr lang="fi-FI" altLang="fi-FI">
                <a:hlinkClick r:id="rId14"/>
              </a:rPr>
              <a:t> tai </a:t>
            </a:r>
            <a:r>
              <a:rPr lang="fi-FI" altLang="fi-FI" i="1">
                <a:hlinkClick r:id="rId14"/>
              </a:rPr>
              <a:t>RUN</a:t>
            </a:r>
            <a:r>
              <a:rPr lang="fi-FI" altLang="fi-FI">
                <a:hlinkClick r:id="rId14"/>
              </a:rPr>
              <a:t>).</a:t>
            </a:r>
            <a:endParaRPr lang="fi-FI" altLang="fi-FI"/>
          </a:p>
          <a:p>
            <a:pPr defTabSz="457200" eaLnBrk="1" hangingPunct="1">
              <a:spcBef>
                <a:spcPct val="0"/>
              </a:spcBef>
            </a:pPr>
            <a:endParaRPr lang="fi-FI" altLang="fi-FI"/>
          </a:p>
          <a:p>
            <a:pPr defTabSz="457200" eaLnBrk="1" hangingPunct="1">
              <a:spcBef>
                <a:spcPct val="0"/>
              </a:spcBef>
            </a:pPr>
            <a:r>
              <a:rPr lang="fi-FI" altLang="fi-FI">
                <a:hlinkClick r:id="rId15"/>
              </a:rPr>
              <a:t>USA has a very similar system (</a:t>
            </a:r>
            <a:r>
              <a:rPr lang="fi-FI" altLang="fi-FI" i="1">
                <a:hlinkClick r:id="rId15"/>
              </a:rPr>
              <a:t>social security number, SSN</a:t>
            </a:r>
            <a:r>
              <a:rPr lang="fi-FI" altLang="fi-FI">
                <a:hlinkClick r:id="rId15"/>
              </a:rPr>
              <a:t>), even though it wasn’t created for the same purposes. SSN is not given to people when they’re born so it is possible to live in the USA without SSN but it will make taking care of practical things more challenging. </a:t>
            </a:r>
            <a:endParaRPr lang="fi-FI" altLang="fi-FI"/>
          </a:p>
          <a:p>
            <a:pPr defTabSz="457200" eaLnBrk="1" hangingPunct="1">
              <a:spcBef>
                <a:spcPct val="0"/>
              </a:spcBef>
            </a:pPr>
            <a:endParaRPr lang="fi-FI" altLang="fi-FI"/>
          </a:p>
          <a:p>
            <a:pPr defTabSz="457200" eaLnBrk="1" hangingPunct="1">
              <a:spcBef>
                <a:spcPct val="0"/>
              </a:spcBef>
            </a:pPr>
            <a:r>
              <a:rPr lang="fi-FI" altLang="fi-FI"/>
              <a:t>How to decode the Finnish personal identity code:</a:t>
            </a:r>
          </a:p>
          <a:p>
            <a:pPr defTabSz="457200" eaLnBrk="1" hangingPunct="1">
              <a:spcBef>
                <a:spcPct val="0"/>
              </a:spcBef>
            </a:pPr>
            <a:r>
              <a:rPr lang="fi-FI" altLang="fi-FI"/>
              <a:t>http://www.tuomas.salste.net/doc/hetu/tunnus.html</a:t>
            </a:r>
          </a:p>
          <a:p>
            <a:pPr defTabSz="457200" eaLnBrk="1" hangingPunct="1">
              <a:spcBef>
                <a:spcPct val="0"/>
              </a:spcBef>
            </a:pPr>
            <a:endParaRPr lang="fi-FI" altLang="fi-FI"/>
          </a:p>
          <a:p>
            <a:pPr defTabSz="457200"/>
            <a:endParaRPr lang="fi-FI" altLang="fi-FI"/>
          </a:p>
          <a:p>
            <a:pPr defTabSz="457200"/>
            <a:r>
              <a:rPr lang="fi-FI" altLang="fi-FI" b="1"/>
              <a:t>Background of Finnish personal identity code:</a:t>
            </a:r>
          </a:p>
          <a:p>
            <a:pPr defTabSz="457200"/>
            <a:r>
              <a:rPr lang="fi-FI" altLang="fi-FI"/>
              <a:t>Every Finn has a personal identity code, which is an 11 digit character string. It consists of birth date, individual number, check digit and sex. </a:t>
            </a:r>
          </a:p>
          <a:p>
            <a:pPr defTabSz="457200"/>
            <a:endParaRPr lang="fi-FI" altLang="fi-FI"/>
          </a:p>
          <a:p>
            <a:pPr defTabSz="457200"/>
            <a:endParaRPr lang="fi-FI" altLang="fi-FI"/>
          </a:p>
          <a:p>
            <a:pPr defTabSz="457200"/>
            <a:endParaRPr lang="fi-FI" altLang="fi-FI"/>
          </a:p>
        </p:txBody>
      </p:sp>
      <p:sp>
        <p:nvSpPr>
          <p:cNvPr id="4" name="Slide Number Placeholder 3">
            <a:extLst>
              <a:ext uri="{FF2B5EF4-FFF2-40B4-BE49-F238E27FC236}"/>
            </a:extLst>
          </p:cNvPr>
          <p:cNvSpPr>
            <a:spLocks noGrp="1"/>
          </p:cNvSpPr>
          <p:nvPr>
            <p:ph type="sldNum" sz="quarter" idx="5"/>
          </p:nvPr>
        </p:nvSpPr>
        <p:spPr/>
        <p:txBody>
          <a:bodyPr/>
          <a:lstStyle/>
          <a:p>
            <a:pPr>
              <a:defRPr/>
            </a:pPr>
            <a:fld id="{D23B075A-CBA5-3742-9442-FE4107F0695C}" type="slidenum">
              <a:rPr lang="en-US" smtClean="0">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AA5832BE-D02A-CC4B-B469-1AB58E504CED}" type="datetime1">
              <a:rPr lang="en-US"/>
              <a:pPr>
                <a:defRPr/>
              </a:pPr>
              <a:t>12/17/17</a:t>
            </a:fld>
            <a:endParaRPr lang="en-US" dirty="0"/>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9411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75409CED-D811-9542-A060-CC9859F31B6B}" type="datetime1">
              <a:rPr lang="en-US"/>
              <a:pPr>
                <a:defRPr/>
              </a:pPr>
              <a:t>12/17/17</a:t>
            </a:fld>
            <a:endParaRPr lang="en-US" dirty="0"/>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9169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0BEEBDD6-E755-CF4A-9706-28255C553359}" type="datetime1">
              <a:rPr lang="en-US"/>
              <a:pPr>
                <a:defRPr/>
              </a:pPr>
              <a:t>12/17/17</a:t>
            </a:fld>
            <a:endParaRPr lang="en-US" dirty="0"/>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99367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extLst>
          </p:cNvPr>
          <p:cNvSpPr>
            <a:spLocks noGrp="1"/>
          </p:cNvSpPr>
          <p:nvPr>
            <p:ph type="dt" sz="half" idx="10"/>
          </p:nvPr>
        </p:nvSpPr>
        <p:spPr/>
        <p:txBody>
          <a:bodyPr/>
          <a:lstStyle>
            <a:lvl1pPr>
              <a:defRPr/>
            </a:lvl1pPr>
          </a:lstStyle>
          <a:p>
            <a:pPr>
              <a:defRPr/>
            </a:pPr>
            <a:fld id="{F9AF4BF3-415E-AB43-951A-57132BAC2CB2}" type="datetime1">
              <a:rPr lang="en-US"/>
              <a:pPr>
                <a:defRPr/>
              </a:pPr>
              <a:t>12/17/17</a:t>
            </a:fld>
            <a:endParaRPr lang="en-US" dirty="0"/>
          </a:p>
        </p:txBody>
      </p:sp>
      <p:sp>
        <p:nvSpPr>
          <p:cNvPr id="3" name="Footer Placeholder 2">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extLst>
          </p:cNvPr>
          <p:cNvSpPr>
            <a:spLocks noGrp="1"/>
          </p:cNvSpPr>
          <p:nvPr>
            <p:ph type="sldNum" sz="quarter" idx="12"/>
          </p:nvPr>
        </p:nvSpPr>
        <p:spPr>
          <a:xfrm>
            <a:off x="11452225" y="6370638"/>
            <a:ext cx="430213" cy="249237"/>
          </a:xfrm>
          <a:prstGeom prst="rect">
            <a:avLst/>
          </a:prstGeom>
        </p:spPr>
        <p:txBody>
          <a:bodyPr/>
          <a:lstStyle>
            <a:lvl1pPr defTabSz="914377">
              <a:lnSpc>
                <a:spcPct val="100000"/>
              </a:lnSpc>
              <a:spcBef>
                <a:spcPts val="0"/>
              </a:spcBef>
              <a:defRPr>
                <a:latin typeface="Calibri" charset="0"/>
              </a:defRPr>
            </a:lvl1pPr>
          </a:lstStyle>
          <a:p>
            <a:pPr>
              <a:defRPr/>
            </a:pPr>
            <a:fld id="{0649A31F-A79F-234A-87A2-E958D2CEC49F}" type="slidenum">
              <a:rPr/>
              <a:pPr>
                <a:defRPr/>
              </a:pPr>
              <a:t>‹#›</a:t>
            </a:fld>
            <a:endParaRPr dirty="0"/>
          </a:p>
        </p:txBody>
      </p:sp>
    </p:spTree>
    <p:extLst>
      <p:ext uri="{BB962C8B-B14F-4D97-AF65-F5344CB8AC3E}">
        <p14:creationId xmlns:p14="http://schemas.microsoft.com/office/powerpoint/2010/main" val="1480810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3" name="Date Placeholder 1">
            <a:extLst>
              <a:ext uri="{FF2B5EF4-FFF2-40B4-BE49-F238E27FC236}"/>
            </a:extLst>
          </p:cNvPr>
          <p:cNvSpPr>
            <a:spLocks noGrp="1"/>
          </p:cNvSpPr>
          <p:nvPr>
            <p:ph type="dt" sz="half" idx="14"/>
          </p:nvPr>
        </p:nvSpPr>
        <p:spPr/>
        <p:txBody>
          <a:bodyPr/>
          <a:lstStyle>
            <a:lvl1pPr>
              <a:defRPr/>
            </a:lvl1pPr>
          </a:lstStyle>
          <a:p>
            <a:pPr>
              <a:defRPr/>
            </a:pPr>
            <a:fld id="{BF9E29AC-3B62-3244-9E39-FB88F4895AF7}" type="datetime1">
              <a:rPr lang="en-US"/>
              <a:pPr>
                <a:defRPr/>
              </a:pPr>
              <a:t>12/17/17</a:t>
            </a:fld>
            <a:endParaRPr lang="en-US" dirty="0"/>
          </a:p>
        </p:txBody>
      </p:sp>
      <p:sp>
        <p:nvSpPr>
          <p:cNvPr id="4" name="Footer Placeholder 2">
            <a:extLst>
              <a:ext uri="{FF2B5EF4-FFF2-40B4-BE49-F238E27FC236}"/>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792458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15" name="Picture Placeholder 14"/>
          <p:cNvSpPr>
            <a:spLocks noGrp="1"/>
          </p:cNvSpPr>
          <p:nvPr>
            <p:ph type="pic" sz="quarter" idx="14"/>
          </p:nvPr>
        </p:nvSpPr>
        <p:spPr>
          <a:xfrm>
            <a:off x="588655" y="1641762"/>
            <a:ext cx="5448300" cy="3568700"/>
          </a:xfrm>
          <a:custGeom>
            <a:avLst/>
            <a:gdLst>
              <a:gd name="connsiteX0" fmla="*/ 0 w 5448300"/>
              <a:gd name="connsiteY0" fmla="*/ 0 h 3568700"/>
              <a:gd name="connsiteX1" fmla="*/ 5448300 w 5448300"/>
              <a:gd name="connsiteY1" fmla="*/ 0 h 3568700"/>
              <a:gd name="connsiteX2" fmla="*/ 5448300 w 5448300"/>
              <a:gd name="connsiteY2" fmla="*/ 2283 h 3568700"/>
              <a:gd name="connsiteX3" fmla="*/ 4535070 w 5448300"/>
              <a:gd name="connsiteY3" fmla="*/ 1784350 h 3568700"/>
              <a:gd name="connsiteX4" fmla="*/ 5448300 w 5448300"/>
              <a:gd name="connsiteY4" fmla="*/ 3566417 h 3568700"/>
              <a:gd name="connsiteX5" fmla="*/ 5448300 w 5448300"/>
              <a:gd name="connsiteY5" fmla="*/ 3568700 h 3568700"/>
              <a:gd name="connsiteX6" fmla="*/ 0 w 5448300"/>
              <a:gd name="connsiteY6" fmla="*/ 3568700 h 3568700"/>
              <a:gd name="connsiteX7" fmla="*/ 0 w 5448300"/>
              <a:gd name="connsiteY7" fmla="*/ 3566417 h 3568700"/>
              <a:gd name="connsiteX8" fmla="*/ 913230 w 5448300"/>
              <a:gd name="connsiteY8" fmla="*/ 1784350 h 3568700"/>
              <a:gd name="connsiteX9" fmla="*/ 0 w 5448300"/>
              <a:gd name="connsiteY9" fmla="*/ 2283 h 356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8300" h="3568700">
                <a:moveTo>
                  <a:pt x="0" y="0"/>
                </a:moveTo>
                <a:lnTo>
                  <a:pt x="5448300" y="0"/>
                </a:lnTo>
                <a:lnTo>
                  <a:pt x="5448300" y="2283"/>
                </a:lnTo>
                <a:lnTo>
                  <a:pt x="4535070" y="1784350"/>
                </a:lnTo>
                <a:lnTo>
                  <a:pt x="5448300" y="3566417"/>
                </a:lnTo>
                <a:lnTo>
                  <a:pt x="5448300" y="3568700"/>
                </a:lnTo>
                <a:lnTo>
                  <a:pt x="0" y="3568700"/>
                </a:lnTo>
                <a:lnTo>
                  <a:pt x="0" y="3566417"/>
                </a:lnTo>
                <a:lnTo>
                  <a:pt x="913230" y="1784350"/>
                </a:lnTo>
                <a:lnTo>
                  <a:pt x="0" y="2283"/>
                </a:lnTo>
                <a:close/>
              </a:path>
            </a:pathLst>
          </a:custGeom>
          <a:solidFill>
            <a:schemeClr val="bg1">
              <a:lumMod val="8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en-US" sz="1351">
                <a:solidFill>
                  <a:schemeClr val="lt1"/>
                </a:solidFill>
                <a:latin typeface="+mn-lt"/>
                <a:ea typeface="+mn-ea"/>
                <a:cs typeface="+mn-cs"/>
              </a:defRPr>
            </a:lvl1pPr>
          </a:lstStyle>
          <a:p>
            <a:pPr lvl="0"/>
            <a:endParaRPr lang="en-US" noProof="0"/>
          </a:p>
        </p:txBody>
      </p:sp>
      <p:sp>
        <p:nvSpPr>
          <p:cNvPr id="4" name="Date Placeholder 1">
            <a:extLst>
              <a:ext uri="{FF2B5EF4-FFF2-40B4-BE49-F238E27FC236}"/>
            </a:extLst>
          </p:cNvPr>
          <p:cNvSpPr>
            <a:spLocks noGrp="1"/>
          </p:cNvSpPr>
          <p:nvPr>
            <p:ph type="dt" sz="half" idx="15"/>
          </p:nvPr>
        </p:nvSpPr>
        <p:spPr/>
        <p:txBody>
          <a:bodyPr/>
          <a:lstStyle>
            <a:lvl1pPr>
              <a:defRPr/>
            </a:lvl1pPr>
          </a:lstStyle>
          <a:p>
            <a:pPr>
              <a:defRPr/>
            </a:pPr>
            <a:fld id="{83F78BAD-D2EF-104E-9FC6-5CD6AD2F671D}" type="datetime1">
              <a:rPr lang="en-US"/>
              <a:pPr>
                <a:defRPr/>
              </a:pPr>
              <a:t>12/17/17</a:t>
            </a:fld>
            <a:endParaRPr lang="en-US" dirty="0"/>
          </a:p>
        </p:txBody>
      </p:sp>
      <p:sp>
        <p:nvSpPr>
          <p:cNvPr id="5" name="Footer Placeholder 2">
            <a:extLst>
              <a:ext uri="{FF2B5EF4-FFF2-40B4-BE49-F238E27FC236}"/>
            </a:extLst>
          </p:cNvPr>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150346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8_Blank">
    <p:spTree>
      <p:nvGrpSpPr>
        <p:cNvPr id="1" name=""/>
        <p:cNvGrpSpPr/>
        <p:nvPr/>
      </p:nvGrpSpPr>
      <p:grpSpPr>
        <a:xfrm>
          <a:off x="0" y="0"/>
          <a:ext cx="0" cy="0"/>
          <a:chOff x="0" y="0"/>
          <a:chExt cx="0" cy="0"/>
        </a:xfrm>
      </p:grpSpPr>
      <p:sp>
        <p:nvSpPr>
          <p:cNvPr id="22" name="Picture Placeholder 21"/>
          <p:cNvSpPr>
            <a:spLocks noGrp="1"/>
          </p:cNvSpPr>
          <p:nvPr>
            <p:ph type="pic" sz="quarter" idx="16"/>
          </p:nvPr>
        </p:nvSpPr>
        <p:spPr>
          <a:xfrm>
            <a:off x="2438397" y="0"/>
            <a:ext cx="9753603" cy="6959600"/>
          </a:xfrm>
          <a:custGeom>
            <a:avLst/>
            <a:gdLst>
              <a:gd name="connsiteX0" fmla="*/ 0 w 9753602"/>
              <a:gd name="connsiteY0" fmla="*/ 0 h 7886700"/>
              <a:gd name="connsiteX1" fmla="*/ 9753602 w 9753602"/>
              <a:gd name="connsiteY1" fmla="*/ 0 h 7886700"/>
              <a:gd name="connsiteX2" fmla="*/ 9753602 w 9753602"/>
              <a:gd name="connsiteY2" fmla="*/ 7886700 h 7886700"/>
              <a:gd name="connsiteX3" fmla="*/ 0 w 9753602"/>
              <a:gd name="connsiteY3" fmla="*/ 7886700 h 7886700"/>
              <a:gd name="connsiteX0" fmla="*/ 0 w 9753602"/>
              <a:gd name="connsiteY0" fmla="*/ 0 h 7886700"/>
              <a:gd name="connsiteX1" fmla="*/ 9753602 w 9753602"/>
              <a:gd name="connsiteY1" fmla="*/ 0 h 7886700"/>
              <a:gd name="connsiteX2" fmla="*/ 9753602 w 9753602"/>
              <a:gd name="connsiteY2" fmla="*/ 7886700 h 7886700"/>
              <a:gd name="connsiteX3" fmla="*/ 0 w 9753602"/>
              <a:gd name="connsiteY3" fmla="*/ 0 h 7886700"/>
              <a:gd name="connsiteX0" fmla="*/ 0 w 9753602"/>
              <a:gd name="connsiteY0" fmla="*/ 0 h 7886700"/>
              <a:gd name="connsiteX1" fmla="*/ 9753602 w 9753602"/>
              <a:gd name="connsiteY1" fmla="*/ 0 h 7886700"/>
              <a:gd name="connsiteX2" fmla="*/ 9753602 w 9753602"/>
              <a:gd name="connsiteY2" fmla="*/ 6959600 h 7886700"/>
              <a:gd name="connsiteX3" fmla="*/ 9753602 w 9753602"/>
              <a:gd name="connsiteY3" fmla="*/ 7886700 h 7886700"/>
              <a:gd name="connsiteX4" fmla="*/ 0 w 9753602"/>
              <a:gd name="connsiteY4" fmla="*/ 0 h 7886700"/>
              <a:gd name="connsiteX0" fmla="*/ 0 w 9753602"/>
              <a:gd name="connsiteY0" fmla="*/ 0 h 6959600"/>
              <a:gd name="connsiteX1" fmla="*/ 9753602 w 9753602"/>
              <a:gd name="connsiteY1" fmla="*/ 0 h 6959600"/>
              <a:gd name="connsiteX2" fmla="*/ 9753602 w 9753602"/>
              <a:gd name="connsiteY2" fmla="*/ 6959600 h 6959600"/>
              <a:gd name="connsiteX3" fmla="*/ 0 w 9753602"/>
              <a:gd name="connsiteY3" fmla="*/ 0 h 6959600"/>
            </a:gdLst>
            <a:ahLst/>
            <a:cxnLst>
              <a:cxn ang="0">
                <a:pos x="connsiteX0" y="connsiteY0"/>
              </a:cxn>
              <a:cxn ang="0">
                <a:pos x="connsiteX1" y="connsiteY1"/>
              </a:cxn>
              <a:cxn ang="0">
                <a:pos x="connsiteX2" y="connsiteY2"/>
              </a:cxn>
              <a:cxn ang="0">
                <a:pos x="connsiteX3" y="connsiteY3"/>
              </a:cxn>
            </a:cxnLst>
            <a:rect l="l" t="t" r="r" b="b"/>
            <a:pathLst>
              <a:path w="9753602" h="6959600">
                <a:moveTo>
                  <a:pt x="0" y="0"/>
                </a:moveTo>
                <a:lnTo>
                  <a:pt x="9753602" y="0"/>
                </a:lnTo>
                <a:lnTo>
                  <a:pt x="9753602" y="6959600"/>
                </a:lnTo>
                <a:lnTo>
                  <a:pt x="0" y="0"/>
                </a:lnTo>
                <a:close/>
              </a:path>
            </a:pathLst>
          </a:custGeom>
          <a:solidFill>
            <a:schemeClr val="bg1">
              <a:lumMod val="85000"/>
            </a:schemeClr>
          </a:solidFill>
        </p:spPr>
        <p:txBody>
          <a:bodyPr rtlCol="0">
            <a:noAutofit/>
          </a:bodyPr>
          <a:lstStyle/>
          <a:p>
            <a:pPr lvl="0"/>
            <a:endParaRPr lang="en-US" noProof="0"/>
          </a:p>
        </p:txBody>
      </p:sp>
      <p:sp>
        <p:nvSpPr>
          <p:cNvPr id="14" name="Picture Placeholder 13"/>
          <p:cNvSpPr>
            <a:spLocks noGrp="1"/>
          </p:cNvSpPr>
          <p:nvPr>
            <p:ph type="pic" sz="quarter" idx="15"/>
          </p:nvPr>
        </p:nvSpPr>
        <p:spPr>
          <a:xfrm>
            <a:off x="0" y="1"/>
            <a:ext cx="6717552" cy="3736267"/>
          </a:xfrm>
          <a:custGeom>
            <a:avLst/>
            <a:gdLst>
              <a:gd name="connsiteX0" fmla="*/ 0 w 6717552"/>
              <a:gd name="connsiteY0" fmla="*/ 0 h 3736267"/>
              <a:gd name="connsiteX1" fmla="*/ 6717552 w 6717552"/>
              <a:gd name="connsiteY1" fmla="*/ 0 h 3736267"/>
              <a:gd name="connsiteX2" fmla="*/ 6207472 w 6717552"/>
              <a:gd name="connsiteY2" fmla="*/ 293160 h 3736267"/>
              <a:gd name="connsiteX3" fmla="*/ 0 w 6717552"/>
              <a:gd name="connsiteY3" fmla="*/ 3736267 h 3736267"/>
            </a:gdLst>
            <a:ahLst/>
            <a:cxnLst>
              <a:cxn ang="0">
                <a:pos x="connsiteX0" y="connsiteY0"/>
              </a:cxn>
              <a:cxn ang="0">
                <a:pos x="connsiteX1" y="connsiteY1"/>
              </a:cxn>
              <a:cxn ang="0">
                <a:pos x="connsiteX2" y="connsiteY2"/>
              </a:cxn>
              <a:cxn ang="0">
                <a:pos x="connsiteX3" y="connsiteY3"/>
              </a:cxn>
            </a:cxnLst>
            <a:rect l="l" t="t" r="r" b="b"/>
            <a:pathLst>
              <a:path w="6717552" h="3736267">
                <a:moveTo>
                  <a:pt x="0" y="0"/>
                </a:moveTo>
                <a:lnTo>
                  <a:pt x="6717552" y="0"/>
                </a:lnTo>
                <a:lnTo>
                  <a:pt x="6207472" y="293160"/>
                </a:lnTo>
                <a:lnTo>
                  <a:pt x="0" y="3736267"/>
                </a:lnTo>
                <a:close/>
              </a:path>
            </a:pathLst>
          </a:custGeom>
          <a:solidFill>
            <a:schemeClr val="bg1">
              <a:lumMod val="95000"/>
            </a:schemeClr>
          </a:solidFill>
        </p:spPr>
        <p:txBody>
          <a:bodyPr rtlCol="0">
            <a:noAutofit/>
          </a:bodyPr>
          <a:lstStyle/>
          <a:p>
            <a:pPr lvl="0"/>
            <a:endParaRPr lang="en-US" noProof="0"/>
          </a:p>
        </p:txBody>
      </p:sp>
      <p:sp>
        <p:nvSpPr>
          <p:cNvPr id="4" name="Date Placeholder 1">
            <a:extLst>
              <a:ext uri="{FF2B5EF4-FFF2-40B4-BE49-F238E27FC236}"/>
            </a:extLst>
          </p:cNvPr>
          <p:cNvSpPr>
            <a:spLocks noGrp="1"/>
          </p:cNvSpPr>
          <p:nvPr>
            <p:ph type="dt" sz="half" idx="17"/>
          </p:nvPr>
        </p:nvSpPr>
        <p:spPr/>
        <p:txBody>
          <a:bodyPr/>
          <a:lstStyle>
            <a:lvl1pPr>
              <a:defRPr/>
            </a:lvl1pPr>
          </a:lstStyle>
          <a:p>
            <a:pPr>
              <a:defRPr/>
            </a:pPr>
            <a:fld id="{5205FBA1-16D3-3245-B092-FF6A3DDC2041}" type="datetime1">
              <a:rPr lang="en-US"/>
              <a:pPr>
                <a:defRPr/>
              </a:pPr>
              <a:t>12/17/17</a:t>
            </a:fld>
            <a:endParaRPr lang="en-US" dirty="0"/>
          </a:p>
        </p:txBody>
      </p:sp>
      <p:sp>
        <p:nvSpPr>
          <p:cNvPr id="5" name="Footer Placeholder 2">
            <a:extLst>
              <a:ext uri="{FF2B5EF4-FFF2-40B4-BE49-F238E27FC236}"/>
            </a:extLst>
          </p:cNvPr>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1435747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0_Blank">
    <p:spTree>
      <p:nvGrpSpPr>
        <p:cNvPr id="1" name=""/>
        <p:cNvGrpSpPr/>
        <p:nvPr/>
      </p:nvGrpSpPr>
      <p:grpSpPr>
        <a:xfrm>
          <a:off x="0" y="0"/>
          <a:ext cx="0" cy="0"/>
          <a:chOff x="0" y="0"/>
          <a:chExt cx="0" cy="0"/>
        </a:xfrm>
      </p:grpSpPr>
      <p:sp>
        <p:nvSpPr>
          <p:cNvPr id="4" name="Rectangle 3">
            <a:extLst>
              <a:ext uri="{FF2B5EF4-FFF2-40B4-BE49-F238E27FC236}"/>
            </a:extLst>
          </p:cNvPr>
          <p:cNvSpPr/>
          <p:nvPr userDrawn="1"/>
        </p:nvSpPr>
        <p:spPr>
          <a:xfrm>
            <a:off x="0" y="0"/>
            <a:ext cx="12192000" cy="6962775"/>
          </a:xfrm>
          <a:prstGeom prst="rect">
            <a:avLst/>
          </a:prstGeom>
          <a:pattFill prst="ltUpDiag">
            <a:fgClr>
              <a:schemeClr val="accent1">
                <a:lumMod val="50000"/>
              </a:schemeClr>
            </a:fgClr>
            <a:bgClr>
              <a:schemeClr val="tx1">
                <a:lumMod val="90000"/>
                <a:lumOff val="1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29" name="Picture Placeholder 28"/>
          <p:cNvSpPr>
            <a:spLocks noGrp="1"/>
          </p:cNvSpPr>
          <p:nvPr>
            <p:ph type="pic" sz="quarter" idx="15"/>
          </p:nvPr>
        </p:nvSpPr>
        <p:spPr>
          <a:xfrm>
            <a:off x="2438401" y="2014091"/>
            <a:ext cx="9753601" cy="4951824"/>
          </a:xfrm>
          <a:custGeom>
            <a:avLst/>
            <a:gdLst>
              <a:gd name="connsiteX0" fmla="*/ 9753601 w 9753601"/>
              <a:gd name="connsiteY0" fmla="*/ 0 h 4951824"/>
              <a:gd name="connsiteX1" fmla="*/ 9753601 w 9753601"/>
              <a:gd name="connsiteY1" fmla="*/ 4906476 h 4951824"/>
              <a:gd name="connsiteX2" fmla="*/ 9748420 w 9753601"/>
              <a:gd name="connsiteY2" fmla="*/ 4951824 h 4951824"/>
              <a:gd name="connsiteX3" fmla="*/ 0 w 9753601"/>
              <a:gd name="connsiteY3" fmla="*/ 4951824 h 4951824"/>
            </a:gdLst>
            <a:ahLst/>
            <a:cxnLst>
              <a:cxn ang="0">
                <a:pos x="connsiteX0" y="connsiteY0"/>
              </a:cxn>
              <a:cxn ang="0">
                <a:pos x="connsiteX1" y="connsiteY1"/>
              </a:cxn>
              <a:cxn ang="0">
                <a:pos x="connsiteX2" y="connsiteY2"/>
              </a:cxn>
              <a:cxn ang="0">
                <a:pos x="connsiteX3" y="connsiteY3"/>
              </a:cxn>
            </a:cxnLst>
            <a:rect l="l" t="t" r="r" b="b"/>
            <a:pathLst>
              <a:path w="9753601" h="4951824">
                <a:moveTo>
                  <a:pt x="9753601" y="0"/>
                </a:moveTo>
                <a:lnTo>
                  <a:pt x="9753601" y="4906476"/>
                </a:lnTo>
                <a:lnTo>
                  <a:pt x="9748420" y="4951824"/>
                </a:lnTo>
                <a:lnTo>
                  <a:pt x="0" y="4951824"/>
                </a:lnTo>
                <a:close/>
              </a:path>
            </a:pathLst>
          </a:custGeom>
          <a:solidFill>
            <a:schemeClr val="bg1">
              <a:lumMod val="75000"/>
            </a:schemeClr>
          </a:solidFill>
          <a:ln>
            <a:noFill/>
          </a:ln>
        </p:spPr>
        <p:txBody>
          <a:bodyPr rtlCol="0">
            <a:noAutofit/>
          </a:bodyPr>
          <a:lstStyle/>
          <a:p>
            <a:pPr lvl="0"/>
            <a:endParaRPr lang="en-US" noProof="0"/>
          </a:p>
        </p:txBody>
      </p:sp>
      <p:sp>
        <p:nvSpPr>
          <p:cNvPr id="23" name="Picture Placeholder 22"/>
          <p:cNvSpPr>
            <a:spLocks noGrp="1"/>
          </p:cNvSpPr>
          <p:nvPr>
            <p:ph type="pic" sz="quarter" idx="13"/>
          </p:nvPr>
        </p:nvSpPr>
        <p:spPr>
          <a:xfrm>
            <a:off x="-3" y="3310820"/>
            <a:ext cx="6717555" cy="3651542"/>
          </a:xfrm>
          <a:custGeom>
            <a:avLst/>
            <a:gdLst>
              <a:gd name="connsiteX0" fmla="*/ 0 w 6717554"/>
              <a:gd name="connsiteY0" fmla="*/ 0 h 3651542"/>
              <a:gd name="connsiteX1" fmla="*/ 6717554 w 6717554"/>
              <a:gd name="connsiteY1" fmla="*/ 3651542 h 3651542"/>
              <a:gd name="connsiteX2" fmla="*/ 0 w 6717554"/>
              <a:gd name="connsiteY2" fmla="*/ 3651542 h 3651542"/>
            </a:gdLst>
            <a:ahLst/>
            <a:cxnLst>
              <a:cxn ang="0">
                <a:pos x="connsiteX0" y="connsiteY0"/>
              </a:cxn>
              <a:cxn ang="0">
                <a:pos x="connsiteX1" y="connsiteY1"/>
              </a:cxn>
              <a:cxn ang="0">
                <a:pos x="connsiteX2" y="connsiteY2"/>
              </a:cxn>
            </a:cxnLst>
            <a:rect l="l" t="t" r="r" b="b"/>
            <a:pathLst>
              <a:path w="6717554" h="3651542">
                <a:moveTo>
                  <a:pt x="0" y="0"/>
                </a:moveTo>
                <a:lnTo>
                  <a:pt x="6717554" y="3651542"/>
                </a:lnTo>
                <a:lnTo>
                  <a:pt x="0" y="3651542"/>
                </a:lnTo>
                <a:close/>
              </a:path>
            </a:pathLst>
          </a:custGeom>
          <a:solidFill>
            <a:schemeClr val="bg1">
              <a:lumMod val="85000"/>
            </a:schemeClr>
          </a:solidFill>
          <a:ln>
            <a:noFill/>
          </a:ln>
        </p:spPr>
        <p:txBody>
          <a:bodyPr rtlCol="0">
            <a:noAutofit/>
          </a:bodyPr>
          <a:lstStyle/>
          <a:p>
            <a:pPr lvl="0"/>
            <a:endParaRPr lang="en-US" noProof="0" dirty="0"/>
          </a:p>
        </p:txBody>
      </p:sp>
      <p:sp>
        <p:nvSpPr>
          <p:cNvPr id="5" name="Date Placeholder 1">
            <a:extLst>
              <a:ext uri="{FF2B5EF4-FFF2-40B4-BE49-F238E27FC236}"/>
            </a:extLst>
          </p:cNvPr>
          <p:cNvSpPr>
            <a:spLocks noGrp="1"/>
          </p:cNvSpPr>
          <p:nvPr>
            <p:ph type="dt" sz="half" idx="16"/>
          </p:nvPr>
        </p:nvSpPr>
        <p:spPr>
          <a:xfrm>
            <a:off x="169863" y="6272213"/>
            <a:ext cx="2743200" cy="365125"/>
          </a:xfrm>
        </p:spPr>
        <p:txBody>
          <a:bodyPr/>
          <a:lstStyle>
            <a:lvl1pPr>
              <a:defRPr/>
            </a:lvl1pPr>
          </a:lstStyle>
          <a:p>
            <a:pPr>
              <a:defRPr/>
            </a:pPr>
            <a:fld id="{DE431314-2198-204A-AB56-6F011BB12B66}" type="datetime1">
              <a:rPr lang="en-US"/>
              <a:pPr>
                <a:defRPr/>
              </a:pPr>
              <a:t>12/17/17</a:t>
            </a:fld>
            <a:endParaRPr lang="en-US" dirty="0"/>
          </a:p>
        </p:txBody>
      </p:sp>
      <p:sp>
        <p:nvSpPr>
          <p:cNvPr id="6" name="Footer Placeholder 2">
            <a:extLst>
              <a:ext uri="{FF2B5EF4-FFF2-40B4-BE49-F238E27FC236}"/>
            </a:extLst>
          </p:cNvPr>
          <p:cNvSpPr>
            <a:spLocks noGrp="1"/>
          </p:cNvSpPr>
          <p:nvPr>
            <p:ph type="ftr" sz="quarter" idx="17"/>
          </p:nvPr>
        </p:nvSpPr>
        <p:spPr>
          <a:xfrm>
            <a:off x="3370263" y="6272213"/>
            <a:ext cx="4114800" cy="365125"/>
          </a:xfrm>
        </p:spPr>
        <p:txBody>
          <a:bodyPr/>
          <a:lstStyle>
            <a:lvl1pPr>
              <a:defRPr/>
            </a:lvl1pPr>
          </a:lstStyle>
          <a:p>
            <a:pPr>
              <a:defRPr/>
            </a:pPr>
            <a:endParaRPr lang="en-US"/>
          </a:p>
        </p:txBody>
      </p:sp>
    </p:spTree>
    <p:extLst>
      <p:ext uri="{BB962C8B-B14F-4D97-AF65-F5344CB8AC3E}">
        <p14:creationId xmlns:p14="http://schemas.microsoft.com/office/powerpoint/2010/main" val="1480831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9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525777" y="-1"/>
            <a:ext cx="2637924" cy="2209553"/>
          </a:xfrm>
          <a:solidFill>
            <a:schemeClr val="bg1">
              <a:lumMod val="85000"/>
            </a:schemeClr>
          </a:solidFill>
        </p:spPr>
        <p:txBody>
          <a:bodyPr rtlCol="0">
            <a:normAutofit/>
          </a:bodyPr>
          <a:lstStyle/>
          <a:p>
            <a:pPr lvl="0"/>
            <a:endParaRPr lang="en-US" noProof="0"/>
          </a:p>
        </p:txBody>
      </p:sp>
      <p:sp>
        <p:nvSpPr>
          <p:cNvPr id="9" name="Picture Placeholder 7"/>
          <p:cNvSpPr>
            <a:spLocks noGrp="1"/>
          </p:cNvSpPr>
          <p:nvPr>
            <p:ph type="pic" sz="quarter" idx="14"/>
          </p:nvPr>
        </p:nvSpPr>
        <p:spPr>
          <a:xfrm>
            <a:off x="4107542" y="-1"/>
            <a:ext cx="8084457" cy="6858001"/>
          </a:xfrm>
          <a:solidFill>
            <a:schemeClr val="bg1">
              <a:lumMod val="85000"/>
            </a:schemeClr>
          </a:solidFill>
        </p:spPr>
        <p:txBody>
          <a:bodyPr rtlCol="0">
            <a:normAutofit/>
          </a:bodyPr>
          <a:lstStyle/>
          <a:p>
            <a:pPr lvl="0"/>
            <a:endParaRPr lang="en-US" noProof="0"/>
          </a:p>
        </p:txBody>
      </p:sp>
      <p:sp>
        <p:nvSpPr>
          <p:cNvPr id="4" name="Date Placeholder 1">
            <a:extLst>
              <a:ext uri="{FF2B5EF4-FFF2-40B4-BE49-F238E27FC236}"/>
            </a:extLst>
          </p:cNvPr>
          <p:cNvSpPr>
            <a:spLocks noGrp="1"/>
          </p:cNvSpPr>
          <p:nvPr>
            <p:ph type="dt" sz="half" idx="15"/>
          </p:nvPr>
        </p:nvSpPr>
        <p:spPr/>
        <p:txBody>
          <a:bodyPr/>
          <a:lstStyle>
            <a:lvl1pPr>
              <a:defRPr/>
            </a:lvl1pPr>
          </a:lstStyle>
          <a:p>
            <a:pPr>
              <a:defRPr/>
            </a:pPr>
            <a:fld id="{2152A9CA-7E15-744E-B1C9-9CBF532AD798}" type="datetime1">
              <a:rPr lang="en-US"/>
              <a:pPr>
                <a:defRPr/>
              </a:pPr>
              <a:t>12/17/17</a:t>
            </a:fld>
            <a:endParaRPr lang="en-US" dirty="0"/>
          </a:p>
        </p:txBody>
      </p:sp>
      <p:sp>
        <p:nvSpPr>
          <p:cNvPr id="5" name="Footer Placeholder 2">
            <a:extLst>
              <a:ext uri="{FF2B5EF4-FFF2-40B4-BE49-F238E27FC236}"/>
            </a:extLst>
          </p:cNvPr>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1154296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Picture Placeholder 14"/>
          <p:cNvSpPr>
            <a:spLocks noGrp="1"/>
          </p:cNvSpPr>
          <p:nvPr>
            <p:ph type="pic" sz="quarter" idx="14"/>
          </p:nvPr>
        </p:nvSpPr>
        <p:spPr>
          <a:xfrm>
            <a:off x="423301" y="2095500"/>
            <a:ext cx="4558737" cy="2996008"/>
          </a:xfrm>
          <a:custGeom>
            <a:avLst/>
            <a:gdLst>
              <a:gd name="connsiteX0" fmla="*/ 0 w 5448300"/>
              <a:gd name="connsiteY0" fmla="*/ 0 h 3568700"/>
              <a:gd name="connsiteX1" fmla="*/ 5448300 w 5448300"/>
              <a:gd name="connsiteY1" fmla="*/ 0 h 3568700"/>
              <a:gd name="connsiteX2" fmla="*/ 5448300 w 5448300"/>
              <a:gd name="connsiteY2" fmla="*/ 2283 h 3568700"/>
              <a:gd name="connsiteX3" fmla="*/ 4535070 w 5448300"/>
              <a:gd name="connsiteY3" fmla="*/ 1784350 h 3568700"/>
              <a:gd name="connsiteX4" fmla="*/ 5448300 w 5448300"/>
              <a:gd name="connsiteY4" fmla="*/ 3566417 h 3568700"/>
              <a:gd name="connsiteX5" fmla="*/ 5448300 w 5448300"/>
              <a:gd name="connsiteY5" fmla="*/ 3568700 h 3568700"/>
              <a:gd name="connsiteX6" fmla="*/ 0 w 5448300"/>
              <a:gd name="connsiteY6" fmla="*/ 3568700 h 3568700"/>
              <a:gd name="connsiteX7" fmla="*/ 0 w 5448300"/>
              <a:gd name="connsiteY7" fmla="*/ 3566417 h 3568700"/>
              <a:gd name="connsiteX8" fmla="*/ 913230 w 5448300"/>
              <a:gd name="connsiteY8" fmla="*/ 1784350 h 3568700"/>
              <a:gd name="connsiteX9" fmla="*/ 0 w 5448300"/>
              <a:gd name="connsiteY9" fmla="*/ 2283 h 3568700"/>
              <a:gd name="connsiteX0" fmla="*/ 0 w 5448300"/>
              <a:gd name="connsiteY0" fmla="*/ 0 h 3568700"/>
              <a:gd name="connsiteX1" fmla="*/ 5448300 w 5448300"/>
              <a:gd name="connsiteY1" fmla="*/ 0 h 3568700"/>
              <a:gd name="connsiteX2" fmla="*/ 5411994 w 5448300"/>
              <a:gd name="connsiteY2" fmla="*/ 11360 h 3568700"/>
              <a:gd name="connsiteX3" fmla="*/ 4535070 w 5448300"/>
              <a:gd name="connsiteY3" fmla="*/ 1784350 h 3568700"/>
              <a:gd name="connsiteX4" fmla="*/ 5448300 w 5448300"/>
              <a:gd name="connsiteY4" fmla="*/ 3566417 h 3568700"/>
              <a:gd name="connsiteX5" fmla="*/ 5448300 w 5448300"/>
              <a:gd name="connsiteY5" fmla="*/ 3568700 h 3568700"/>
              <a:gd name="connsiteX6" fmla="*/ 0 w 5448300"/>
              <a:gd name="connsiteY6" fmla="*/ 3568700 h 3568700"/>
              <a:gd name="connsiteX7" fmla="*/ 0 w 5448300"/>
              <a:gd name="connsiteY7" fmla="*/ 3566417 h 3568700"/>
              <a:gd name="connsiteX8" fmla="*/ 913230 w 5448300"/>
              <a:gd name="connsiteY8" fmla="*/ 1784350 h 3568700"/>
              <a:gd name="connsiteX9" fmla="*/ 0 w 5448300"/>
              <a:gd name="connsiteY9" fmla="*/ 2283 h 3568700"/>
              <a:gd name="connsiteX10" fmla="*/ 0 w 5448300"/>
              <a:gd name="connsiteY10" fmla="*/ 0 h 3568700"/>
              <a:gd name="connsiteX0" fmla="*/ 0 w 5448300"/>
              <a:gd name="connsiteY0" fmla="*/ 0 h 3568700"/>
              <a:gd name="connsiteX1" fmla="*/ 5448300 w 5448300"/>
              <a:gd name="connsiteY1" fmla="*/ 0 h 3568700"/>
              <a:gd name="connsiteX2" fmla="*/ 5411994 w 5448300"/>
              <a:gd name="connsiteY2" fmla="*/ 11360 h 3568700"/>
              <a:gd name="connsiteX3" fmla="*/ 4535070 w 5448300"/>
              <a:gd name="connsiteY3" fmla="*/ 1784350 h 3568700"/>
              <a:gd name="connsiteX4" fmla="*/ 5448300 w 5448300"/>
              <a:gd name="connsiteY4" fmla="*/ 3566417 h 3568700"/>
              <a:gd name="connsiteX5" fmla="*/ 0 w 5448300"/>
              <a:gd name="connsiteY5" fmla="*/ 3568700 h 3568700"/>
              <a:gd name="connsiteX6" fmla="*/ 0 w 5448300"/>
              <a:gd name="connsiteY6" fmla="*/ 3566417 h 3568700"/>
              <a:gd name="connsiteX7" fmla="*/ 913230 w 5448300"/>
              <a:gd name="connsiteY7" fmla="*/ 1784350 h 3568700"/>
              <a:gd name="connsiteX8" fmla="*/ 0 w 5448300"/>
              <a:gd name="connsiteY8" fmla="*/ 2283 h 3568700"/>
              <a:gd name="connsiteX9" fmla="*/ 0 w 5448300"/>
              <a:gd name="connsiteY9" fmla="*/ 0 h 3568700"/>
              <a:gd name="connsiteX0" fmla="*/ 0 w 5448300"/>
              <a:gd name="connsiteY0" fmla="*/ 0 h 3568700"/>
              <a:gd name="connsiteX1" fmla="*/ 5448300 w 5448300"/>
              <a:gd name="connsiteY1" fmla="*/ 0 h 3568700"/>
              <a:gd name="connsiteX2" fmla="*/ 5411994 w 5448300"/>
              <a:gd name="connsiteY2" fmla="*/ 11360 h 3568700"/>
              <a:gd name="connsiteX3" fmla="*/ 4535070 w 5448300"/>
              <a:gd name="connsiteY3" fmla="*/ 1784350 h 3568700"/>
              <a:gd name="connsiteX4" fmla="*/ 5411994 w 5448300"/>
              <a:gd name="connsiteY4" fmla="*/ 3557340 h 3568700"/>
              <a:gd name="connsiteX5" fmla="*/ 0 w 5448300"/>
              <a:gd name="connsiteY5" fmla="*/ 3568700 h 3568700"/>
              <a:gd name="connsiteX6" fmla="*/ 0 w 5448300"/>
              <a:gd name="connsiteY6" fmla="*/ 3566417 h 3568700"/>
              <a:gd name="connsiteX7" fmla="*/ 913230 w 5448300"/>
              <a:gd name="connsiteY7" fmla="*/ 1784350 h 3568700"/>
              <a:gd name="connsiteX8" fmla="*/ 0 w 5448300"/>
              <a:gd name="connsiteY8" fmla="*/ 2283 h 3568700"/>
              <a:gd name="connsiteX9" fmla="*/ 0 w 5448300"/>
              <a:gd name="connsiteY9" fmla="*/ 0 h 3568700"/>
              <a:gd name="connsiteX0" fmla="*/ 0 w 5448300"/>
              <a:gd name="connsiteY0" fmla="*/ 0 h 3568700"/>
              <a:gd name="connsiteX1" fmla="*/ 5448300 w 5448300"/>
              <a:gd name="connsiteY1" fmla="*/ 0 h 3568700"/>
              <a:gd name="connsiteX2" fmla="*/ 4535070 w 5448300"/>
              <a:gd name="connsiteY2" fmla="*/ 1784350 h 3568700"/>
              <a:gd name="connsiteX3" fmla="*/ 5411994 w 5448300"/>
              <a:gd name="connsiteY3" fmla="*/ 3557340 h 3568700"/>
              <a:gd name="connsiteX4" fmla="*/ 0 w 5448300"/>
              <a:gd name="connsiteY4" fmla="*/ 3568700 h 3568700"/>
              <a:gd name="connsiteX5" fmla="*/ 0 w 5448300"/>
              <a:gd name="connsiteY5" fmla="*/ 3566417 h 3568700"/>
              <a:gd name="connsiteX6" fmla="*/ 913230 w 5448300"/>
              <a:gd name="connsiteY6" fmla="*/ 1784350 h 3568700"/>
              <a:gd name="connsiteX7" fmla="*/ 0 w 5448300"/>
              <a:gd name="connsiteY7" fmla="*/ 2283 h 3568700"/>
              <a:gd name="connsiteX8" fmla="*/ 0 w 5448300"/>
              <a:gd name="connsiteY8" fmla="*/ 0 h 3568700"/>
              <a:gd name="connsiteX0" fmla="*/ 0 w 5430147"/>
              <a:gd name="connsiteY0" fmla="*/ 0 h 3568700"/>
              <a:gd name="connsiteX1" fmla="*/ 5430147 w 5430147"/>
              <a:gd name="connsiteY1" fmla="*/ 0 h 3568700"/>
              <a:gd name="connsiteX2" fmla="*/ 4535070 w 5430147"/>
              <a:gd name="connsiteY2" fmla="*/ 1784350 h 3568700"/>
              <a:gd name="connsiteX3" fmla="*/ 5411994 w 5430147"/>
              <a:gd name="connsiteY3" fmla="*/ 3557340 h 3568700"/>
              <a:gd name="connsiteX4" fmla="*/ 0 w 5430147"/>
              <a:gd name="connsiteY4" fmla="*/ 3568700 h 3568700"/>
              <a:gd name="connsiteX5" fmla="*/ 0 w 5430147"/>
              <a:gd name="connsiteY5" fmla="*/ 3566417 h 3568700"/>
              <a:gd name="connsiteX6" fmla="*/ 913230 w 5430147"/>
              <a:gd name="connsiteY6" fmla="*/ 1784350 h 3568700"/>
              <a:gd name="connsiteX7" fmla="*/ 0 w 5430147"/>
              <a:gd name="connsiteY7" fmla="*/ 2283 h 3568700"/>
              <a:gd name="connsiteX8" fmla="*/ 0 w 5430147"/>
              <a:gd name="connsiteY8" fmla="*/ 0 h 356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0147" h="3568700">
                <a:moveTo>
                  <a:pt x="0" y="0"/>
                </a:moveTo>
                <a:lnTo>
                  <a:pt x="5430147" y="0"/>
                </a:lnTo>
                <a:lnTo>
                  <a:pt x="4535070" y="1784350"/>
                </a:lnTo>
                <a:lnTo>
                  <a:pt x="5411994" y="3557340"/>
                </a:lnTo>
                <a:lnTo>
                  <a:pt x="0" y="3568700"/>
                </a:lnTo>
                <a:lnTo>
                  <a:pt x="0" y="3566417"/>
                </a:lnTo>
                <a:lnTo>
                  <a:pt x="913230" y="1784350"/>
                </a:lnTo>
                <a:lnTo>
                  <a:pt x="0" y="2283"/>
                </a:lnTo>
                <a:lnTo>
                  <a:pt x="0" y="0"/>
                </a:lnTo>
                <a:close/>
              </a:path>
            </a:pathLst>
          </a:custGeom>
          <a:solidFill>
            <a:schemeClr val="bg1">
              <a:lumMod val="8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en-US" sz="1351">
                <a:solidFill>
                  <a:schemeClr val="lt1"/>
                </a:solidFill>
                <a:latin typeface="+mn-lt"/>
                <a:ea typeface="+mn-ea"/>
                <a:cs typeface="+mn-cs"/>
              </a:defRPr>
            </a:lvl1pPr>
          </a:lstStyle>
          <a:p>
            <a:pPr lvl="0"/>
            <a:endParaRPr lang="en-US" noProof="0" dirty="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3">
            <a:extLst>
              <a:ext uri="{FF2B5EF4-FFF2-40B4-BE49-F238E27FC236}"/>
            </a:extLst>
          </p:cNvPr>
          <p:cNvSpPr>
            <a:spLocks noGrp="1"/>
          </p:cNvSpPr>
          <p:nvPr>
            <p:ph type="dt" sz="half" idx="15"/>
          </p:nvPr>
        </p:nvSpPr>
        <p:spPr/>
        <p:txBody>
          <a:bodyPr/>
          <a:lstStyle>
            <a:lvl1pPr>
              <a:defRPr/>
            </a:lvl1pPr>
          </a:lstStyle>
          <a:p>
            <a:pPr>
              <a:defRPr/>
            </a:pPr>
            <a:fld id="{6F862395-8995-A549-816C-3DF48AB695A0}" type="datetime1">
              <a:rPr lang="en-US"/>
              <a:pPr>
                <a:defRPr/>
              </a:pPr>
              <a:t>12/17/17</a:t>
            </a:fld>
            <a:endParaRPr lang="en-US" dirty="0"/>
          </a:p>
        </p:txBody>
      </p:sp>
      <p:sp>
        <p:nvSpPr>
          <p:cNvPr id="5" name="Footer Placeholder 4">
            <a:extLst>
              <a:ext uri="{FF2B5EF4-FFF2-40B4-BE49-F238E27FC236}"/>
            </a:extLst>
          </p:cNvPr>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573877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628215"/>
          </a:xfrm>
          <a:solidFill>
            <a:schemeClr val="bg1">
              <a:lumMod val="85000"/>
            </a:schemeClr>
          </a:solidFill>
        </p:spPr>
        <p:txBody>
          <a:bodyPr rtlCol="0">
            <a:normAutofit/>
          </a:body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3">
            <a:extLst>
              <a:ext uri="{FF2B5EF4-FFF2-40B4-BE49-F238E27FC236}"/>
            </a:extLst>
          </p:cNvPr>
          <p:cNvSpPr>
            <a:spLocks noGrp="1"/>
          </p:cNvSpPr>
          <p:nvPr>
            <p:ph type="dt" sz="half" idx="14"/>
          </p:nvPr>
        </p:nvSpPr>
        <p:spPr/>
        <p:txBody>
          <a:bodyPr/>
          <a:lstStyle>
            <a:lvl1pPr>
              <a:defRPr/>
            </a:lvl1pPr>
          </a:lstStyle>
          <a:p>
            <a:pPr>
              <a:defRPr/>
            </a:pPr>
            <a:fld id="{5D5B2144-0DE3-0044-BE4A-95D87D46392F}" type="datetime1">
              <a:rPr lang="en-US"/>
              <a:pPr>
                <a:defRPr/>
              </a:pPr>
              <a:t>12/17/17</a:t>
            </a:fld>
            <a:endParaRPr lang="en-US" dirty="0"/>
          </a:p>
        </p:txBody>
      </p:sp>
      <p:sp>
        <p:nvSpPr>
          <p:cNvPr id="5" name="Footer Placeholder 4">
            <a:extLst>
              <a:ext uri="{FF2B5EF4-FFF2-40B4-BE49-F238E27FC236}"/>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81408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62D9BA93-6437-6046-A260-F4F2DB84B8BC}" type="datetime1">
              <a:rPr lang="en-US"/>
              <a:pPr>
                <a:defRPr/>
              </a:pPr>
              <a:t>12/17/17</a:t>
            </a:fld>
            <a:endParaRPr lang="en-US" dirty="0"/>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258712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2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7" name="Picture Placeholder 6"/>
          <p:cNvSpPr>
            <a:spLocks noGrp="1"/>
          </p:cNvSpPr>
          <p:nvPr>
            <p:ph type="pic" sz="quarter" idx="14"/>
          </p:nvPr>
        </p:nvSpPr>
        <p:spPr>
          <a:xfrm>
            <a:off x="5270502" y="0"/>
            <a:ext cx="6921500" cy="6858000"/>
          </a:xfrm>
          <a:prstGeom prst="parallelogram">
            <a:avLst>
              <a:gd name="adj" fmla="val 30138"/>
            </a:avLst>
          </a:prstGeom>
          <a:solidFill>
            <a:schemeClr val="bg1">
              <a:lumMod val="85000"/>
            </a:schemeClr>
          </a:solidFill>
        </p:spPr>
        <p:txBody>
          <a:bodyPr rtlCol="0">
            <a:normAutofit/>
          </a:bodyPr>
          <a:lstStyle/>
          <a:p>
            <a:pPr lvl="0"/>
            <a:endParaRPr lang="en-US" noProof="0"/>
          </a:p>
        </p:txBody>
      </p:sp>
      <p:sp>
        <p:nvSpPr>
          <p:cNvPr id="4" name="Date Placeholder 1">
            <a:extLst>
              <a:ext uri="{FF2B5EF4-FFF2-40B4-BE49-F238E27FC236}"/>
            </a:extLst>
          </p:cNvPr>
          <p:cNvSpPr>
            <a:spLocks noGrp="1"/>
          </p:cNvSpPr>
          <p:nvPr>
            <p:ph type="dt" sz="half" idx="15"/>
          </p:nvPr>
        </p:nvSpPr>
        <p:spPr/>
        <p:txBody>
          <a:bodyPr/>
          <a:lstStyle>
            <a:lvl1pPr>
              <a:defRPr/>
            </a:lvl1pPr>
          </a:lstStyle>
          <a:p>
            <a:pPr>
              <a:defRPr/>
            </a:pPr>
            <a:fld id="{AF08298F-2034-C14E-BA79-D21EE996EDE2}" type="datetime1">
              <a:rPr lang="en-US"/>
              <a:pPr>
                <a:defRPr/>
              </a:pPr>
              <a:t>12/17/17</a:t>
            </a:fld>
            <a:endParaRPr lang="en-US" dirty="0"/>
          </a:p>
        </p:txBody>
      </p:sp>
      <p:sp>
        <p:nvSpPr>
          <p:cNvPr id="5" name="Footer Placeholder 2">
            <a:extLst>
              <a:ext uri="{FF2B5EF4-FFF2-40B4-BE49-F238E27FC236}"/>
            </a:extLst>
          </p:cNvPr>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033777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 y="0"/>
            <a:ext cx="6036503" cy="6858000"/>
          </a:xfrm>
          <a:custGeom>
            <a:avLst/>
            <a:gdLst>
              <a:gd name="connsiteX0" fmla="*/ 0 w 6036502"/>
              <a:gd name="connsiteY0" fmla="*/ 0 h 6858000"/>
              <a:gd name="connsiteX1" fmla="*/ 6036502 w 6036502"/>
              <a:gd name="connsiteY1" fmla="*/ 0 h 6858000"/>
              <a:gd name="connsiteX2" fmla="*/ 3954266 w 6036502"/>
              <a:gd name="connsiteY2" fmla="*/ 6814493 h 6858000"/>
              <a:gd name="connsiteX3" fmla="*/ 3954266 w 6036502"/>
              <a:gd name="connsiteY3" fmla="*/ 6858000 h 6858000"/>
              <a:gd name="connsiteX4" fmla="*/ 0 w 603650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6502" h="6858000">
                <a:moveTo>
                  <a:pt x="0" y="0"/>
                </a:moveTo>
                <a:lnTo>
                  <a:pt x="6036502" y="0"/>
                </a:lnTo>
                <a:lnTo>
                  <a:pt x="3954266" y="6814493"/>
                </a:lnTo>
                <a:lnTo>
                  <a:pt x="3954266" y="6858000"/>
                </a:lnTo>
                <a:lnTo>
                  <a:pt x="0" y="6858000"/>
                </a:lnTo>
                <a:close/>
              </a:path>
            </a:pathLst>
          </a:custGeom>
          <a:solidFill>
            <a:schemeClr val="bg1">
              <a:lumMod val="85000"/>
            </a:schemeClr>
          </a:solidFill>
        </p:spPr>
        <p:txBody>
          <a:bodyPr rtlCol="0">
            <a:noAutofit/>
          </a:bodyPr>
          <a:lstStyle/>
          <a:p>
            <a:pPr lvl="0"/>
            <a:endParaRPr lang="en-US" noProof="0"/>
          </a:p>
        </p:txBody>
      </p:sp>
      <p:sp>
        <p:nvSpPr>
          <p:cNvPr id="2" name="Title 1"/>
          <p:cNvSpPr>
            <a:spLocks noGrp="1"/>
          </p:cNvSpPr>
          <p:nvPr>
            <p:ph type="title"/>
          </p:nvPr>
        </p:nvSpPr>
        <p:spPr>
          <a:xfrm>
            <a:off x="6172202" y="444485"/>
            <a:ext cx="5205271" cy="1320817"/>
          </a:xfrm>
        </p:spPr>
        <p:txBody>
          <a:bodyPr/>
          <a:lstStyle/>
          <a:p>
            <a:r>
              <a:rPr lang="en-US" dirty="0"/>
              <a:t>Click to edit Master title style</a:t>
            </a:r>
          </a:p>
        </p:txBody>
      </p:sp>
      <p:sp>
        <p:nvSpPr>
          <p:cNvPr id="4" name="Date Placeholder 3">
            <a:extLst>
              <a:ext uri="{FF2B5EF4-FFF2-40B4-BE49-F238E27FC236}"/>
            </a:extLst>
          </p:cNvPr>
          <p:cNvSpPr>
            <a:spLocks noGrp="1"/>
          </p:cNvSpPr>
          <p:nvPr>
            <p:ph type="dt" sz="half" idx="14"/>
          </p:nvPr>
        </p:nvSpPr>
        <p:spPr/>
        <p:txBody>
          <a:bodyPr/>
          <a:lstStyle>
            <a:lvl1pPr>
              <a:defRPr/>
            </a:lvl1pPr>
          </a:lstStyle>
          <a:p>
            <a:pPr>
              <a:defRPr/>
            </a:pPr>
            <a:fld id="{5396087E-3ABF-ED4C-9CF6-E13BF993FC3B}" type="datetime1">
              <a:rPr lang="en-US"/>
              <a:pPr>
                <a:defRPr/>
              </a:pPr>
              <a:t>12/17/17</a:t>
            </a:fld>
            <a:endParaRPr lang="en-US" dirty="0"/>
          </a:p>
        </p:txBody>
      </p:sp>
      <p:sp>
        <p:nvSpPr>
          <p:cNvPr id="5" name="Footer Placeholder 4">
            <a:extLst>
              <a:ext uri="{FF2B5EF4-FFF2-40B4-BE49-F238E27FC236}"/>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689607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4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1"/>
            <a:ext cx="3701143" cy="3868075"/>
          </a:xfrm>
          <a:solidFill>
            <a:schemeClr val="bg1">
              <a:lumMod val="85000"/>
            </a:schemeClr>
          </a:solidFill>
        </p:spPr>
        <p:txBody>
          <a:bodyPr rtlCol="0">
            <a:normAutofit/>
          </a:bodyPr>
          <a:lstStyle/>
          <a:p>
            <a:pPr lvl="0"/>
            <a:endParaRPr lang="en-US" noProof="0"/>
          </a:p>
        </p:txBody>
      </p:sp>
      <p:sp>
        <p:nvSpPr>
          <p:cNvPr id="9" name="Picture Placeholder 7"/>
          <p:cNvSpPr>
            <a:spLocks noGrp="1"/>
          </p:cNvSpPr>
          <p:nvPr>
            <p:ph type="pic" sz="quarter" idx="14"/>
          </p:nvPr>
        </p:nvSpPr>
        <p:spPr>
          <a:xfrm>
            <a:off x="3701141" y="3846287"/>
            <a:ext cx="8490859" cy="3011714"/>
          </a:xfrm>
          <a:solidFill>
            <a:schemeClr val="bg1">
              <a:lumMod val="85000"/>
            </a:schemeClr>
          </a:solidFill>
          <a:ln>
            <a:noFill/>
          </a:ln>
          <a:effectLst>
            <a:reflection blurRad="6350" stA="50000" endA="300" endPos="55000" dir="5400000" sy="-100000" algn="bl" rotWithShape="0"/>
          </a:effectLst>
        </p:spPr>
        <p:txBody>
          <a:bodyPr lIns="0" tIns="0" rIns="0" bIns="0" rtlCol="0" anchor="ctr">
            <a:normAutofit/>
          </a:bodyPr>
          <a:lstStyle>
            <a:lvl1pPr>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4" name="Date Placeholder 1">
            <a:extLst>
              <a:ext uri="{FF2B5EF4-FFF2-40B4-BE49-F238E27FC236}"/>
            </a:extLst>
          </p:cNvPr>
          <p:cNvSpPr>
            <a:spLocks noGrp="1"/>
          </p:cNvSpPr>
          <p:nvPr>
            <p:ph type="dt" sz="half" idx="15"/>
          </p:nvPr>
        </p:nvSpPr>
        <p:spPr/>
        <p:txBody>
          <a:bodyPr/>
          <a:lstStyle>
            <a:lvl1pPr>
              <a:defRPr/>
            </a:lvl1pPr>
          </a:lstStyle>
          <a:p>
            <a:pPr>
              <a:defRPr/>
            </a:pPr>
            <a:fld id="{34AE2E62-2A1F-0D46-99A7-9FD54AC01C6E}" type="datetime1">
              <a:rPr lang="en-US"/>
              <a:pPr>
                <a:defRPr/>
              </a:pPr>
              <a:t>12/17/17</a:t>
            </a:fld>
            <a:endParaRPr lang="en-US" dirty="0"/>
          </a:p>
        </p:txBody>
      </p:sp>
      <p:sp>
        <p:nvSpPr>
          <p:cNvPr id="5" name="Footer Placeholder 2">
            <a:extLst>
              <a:ext uri="{FF2B5EF4-FFF2-40B4-BE49-F238E27FC236}"/>
            </a:extLst>
          </p:cNvPr>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05199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1658154"/>
            <a:ext cx="5168899" cy="4445000"/>
          </a:xfrm>
          <a:solidFill>
            <a:schemeClr val="bg1">
              <a:lumMod val="85000"/>
            </a:schemeClr>
          </a:solidFill>
        </p:spPr>
        <p:txBody>
          <a:bodyPr rtlCol="0">
            <a:normAutofit/>
          </a:body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3">
            <a:extLst>
              <a:ext uri="{FF2B5EF4-FFF2-40B4-BE49-F238E27FC236}"/>
            </a:extLst>
          </p:cNvPr>
          <p:cNvSpPr>
            <a:spLocks noGrp="1"/>
          </p:cNvSpPr>
          <p:nvPr>
            <p:ph type="dt" sz="half" idx="14"/>
          </p:nvPr>
        </p:nvSpPr>
        <p:spPr/>
        <p:txBody>
          <a:bodyPr/>
          <a:lstStyle>
            <a:lvl1pPr>
              <a:defRPr/>
            </a:lvl1pPr>
          </a:lstStyle>
          <a:p>
            <a:pPr>
              <a:defRPr/>
            </a:pPr>
            <a:fld id="{A5BE0E8C-0E33-0E45-933D-1D87ED673AD5}" type="datetime1">
              <a:rPr lang="en-US"/>
              <a:pPr>
                <a:defRPr/>
              </a:pPr>
              <a:t>12/17/17</a:t>
            </a:fld>
            <a:endParaRPr lang="en-US" dirty="0"/>
          </a:p>
        </p:txBody>
      </p:sp>
      <p:sp>
        <p:nvSpPr>
          <p:cNvPr id="5" name="Footer Placeholder 4">
            <a:extLst>
              <a:ext uri="{FF2B5EF4-FFF2-40B4-BE49-F238E27FC236}"/>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262093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10" name="Picture Placeholder 7"/>
          <p:cNvSpPr>
            <a:spLocks noGrp="1"/>
          </p:cNvSpPr>
          <p:nvPr>
            <p:ph type="pic" sz="quarter" idx="14"/>
          </p:nvPr>
        </p:nvSpPr>
        <p:spPr>
          <a:xfrm>
            <a:off x="6137954" y="2042884"/>
            <a:ext cx="2886569" cy="3302378"/>
          </a:xfrm>
          <a:solidFill>
            <a:schemeClr val="bg1">
              <a:lumMod val="85000"/>
            </a:schemeClr>
          </a:solidFill>
          <a:ln>
            <a:noFill/>
          </a:ln>
          <a:effectLst>
            <a:reflection blurRad="6350" stA="50000" endA="300" endPos="55000" dir="5400000" sy="-100000" algn="bl" rotWithShape="0"/>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8" name="Picture Placeholder 7"/>
          <p:cNvSpPr>
            <a:spLocks noGrp="1"/>
          </p:cNvSpPr>
          <p:nvPr>
            <p:ph type="pic" sz="quarter" idx="13"/>
          </p:nvPr>
        </p:nvSpPr>
        <p:spPr>
          <a:xfrm>
            <a:off x="538328" y="2042884"/>
            <a:ext cx="2886569" cy="3302378"/>
          </a:xfrm>
          <a:solidFill>
            <a:schemeClr val="bg1">
              <a:lumMod val="85000"/>
            </a:schemeClr>
          </a:solidFill>
          <a:ln>
            <a:noFill/>
          </a:ln>
          <a:effectLst>
            <a:reflection blurRad="6350" stA="50000" endA="300" endPos="55000" dir="5400000" sy="-100000" algn="bl" rotWithShape="0"/>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5" name="Date Placeholder 3">
            <a:extLst>
              <a:ext uri="{FF2B5EF4-FFF2-40B4-BE49-F238E27FC236}"/>
            </a:extLst>
          </p:cNvPr>
          <p:cNvSpPr>
            <a:spLocks noGrp="1"/>
          </p:cNvSpPr>
          <p:nvPr>
            <p:ph type="dt" sz="half" idx="15"/>
          </p:nvPr>
        </p:nvSpPr>
        <p:spPr/>
        <p:txBody>
          <a:bodyPr/>
          <a:lstStyle>
            <a:lvl1pPr>
              <a:defRPr/>
            </a:lvl1pPr>
          </a:lstStyle>
          <a:p>
            <a:pPr>
              <a:defRPr/>
            </a:pPr>
            <a:fld id="{22290925-BF4F-074A-BEB7-55C2D8B3A4D5}" type="datetime1">
              <a:rPr lang="en-US"/>
              <a:pPr>
                <a:defRPr/>
              </a:pPr>
              <a:t>12/17/17</a:t>
            </a:fld>
            <a:endParaRPr lang="en-US" dirty="0"/>
          </a:p>
        </p:txBody>
      </p:sp>
      <p:sp>
        <p:nvSpPr>
          <p:cNvPr id="6" name="Footer Placeholder 4">
            <a:extLst>
              <a:ext uri="{FF2B5EF4-FFF2-40B4-BE49-F238E27FC236}"/>
            </a:extLst>
          </p:cNvPr>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51889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7" name="Picture Placeholder 6"/>
          <p:cNvSpPr>
            <a:spLocks noGrp="1"/>
          </p:cNvSpPr>
          <p:nvPr>
            <p:ph type="pic" sz="quarter" idx="13"/>
          </p:nvPr>
        </p:nvSpPr>
        <p:spPr>
          <a:xfrm>
            <a:off x="1221059" y="2095500"/>
            <a:ext cx="2692400" cy="2692400"/>
          </a:xfrm>
          <a:prstGeom prst="ellipse">
            <a:avLst/>
          </a:prstGeom>
          <a:solidFill>
            <a:schemeClr val="bg1">
              <a:lumMod val="85000"/>
            </a:schemeClr>
          </a:solidFill>
          <a:ln>
            <a:noFill/>
          </a:ln>
          <a:effectLst>
            <a:outerShdw blurRad="152400" dist="317500" dir="5400000" sx="90000" sy="-19000" rotWithShape="0">
              <a:prstClr val="black">
                <a:alpha val="15000"/>
              </a:prstClr>
            </a:outerShdw>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3" name="Picture Placeholder 6"/>
          <p:cNvSpPr>
            <a:spLocks noGrp="1"/>
          </p:cNvSpPr>
          <p:nvPr>
            <p:ph type="pic" sz="quarter" idx="14"/>
          </p:nvPr>
        </p:nvSpPr>
        <p:spPr>
          <a:xfrm>
            <a:off x="4749801" y="2095500"/>
            <a:ext cx="2692400" cy="2692400"/>
          </a:xfrm>
          <a:prstGeom prst="ellipse">
            <a:avLst/>
          </a:prstGeom>
          <a:solidFill>
            <a:schemeClr val="bg1">
              <a:lumMod val="85000"/>
            </a:schemeClr>
          </a:solidFill>
          <a:ln>
            <a:noFill/>
          </a:ln>
          <a:effectLst>
            <a:outerShdw blurRad="152400" dist="317500" dir="5400000" sx="90000" sy="-19000" rotWithShape="0">
              <a:prstClr val="black">
                <a:alpha val="15000"/>
              </a:prstClr>
            </a:outerShdw>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4" name="Picture Placeholder 6"/>
          <p:cNvSpPr>
            <a:spLocks noGrp="1"/>
          </p:cNvSpPr>
          <p:nvPr>
            <p:ph type="pic" sz="quarter" idx="15"/>
          </p:nvPr>
        </p:nvSpPr>
        <p:spPr>
          <a:xfrm>
            <a:off x="8278543" y="2095500"/>
            <a:ext cx="2692400" cy="2692400"/>
          </a:xfrm>
          <a:prstGeom prst="ellipse">
            <a:avLst/>
          </a:prstGeom>
          <a:solidFill>
            <a:schemeClr val="bg1">
              <a:lumMod val="85000"/>
            </a:schemeClr>
          </a:solidFill>
          <a:ln>
            <a:noFill/>
          </a:ln>
          <a:effectLst>
            <a:outerShdw blurRad="152400" dist="317500" dir="5400000" sx="90000" sy="-19000" rotWithShape="0">
              <a:prstClr val="black">
                <a:alpha val="15000"/>
              </a:prstClr>
            </a:outerShdw>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6" name="Date Placeholder 3">
            <a:extLst>
              <a:ext uri="{FF2B5EF4-FFF2-40B4-BE49-F238E27FC236}"/>
            </a:extLst>
          </p:cNvPr>
          <p:cNvSpPr>
            <a:spLocks noGrp="1"/>
          </p:cNvSpPr>
          <p:nvPr>
            <p:ph type="dt" sz="half" idx="16"/>
          </p:nvPr>
        </p:nvSpPr>
        <p:spPr/>
        <p:txBody>
          <a:bodyPr/>
          <a:lstStyle>
            <a:lvl1pPr>
              <a:defRPr/>
            </a:lvl1pPr>
          </a:lstStyle>
          <a:p>
            <a:pPr>
              <a:defRPr/>
            </a:pPr>
            <a:fld id="{45224A53-6CBA-BB43-8088-725C4D3FD8B7}" type="datetime1">
              <a:rPr lang="en-US"/>
              <a:pPr>
                <a:defRPr/>
              </a:pPr>
              <a:t>12/17/17</a:t>
            </a:fld>
            <a:endParaRPr lang="en-US" dirty="0"/>
          </a:p>
        </p:txBody>
      </p:sp>
      <p:sp>
        <p:nvSpPr>
          <p:cNvPr id="8" name="Footer Placeholder 4">
            <a:extLst>
              <a:ext uri="{FF2B5EF4-FFF2-40B4-BE49-F238E27FC236}"/>
            </a:extLst>
          </p:cNvPr>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185982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857181" y="2064384"/>
            <a:ext cx="2298512" cy="1583980"/>
          </a:xfrm>
          <a:prstGeom prst="parallelogram">
            <a:avLst/>
          </a:prstGeom>
          <a:solidFill>
            <a:schemeClr val="bg1">
              <a:lumMod val="85000"/>
            </a:schemeClr>
          </a:solidFill>
          <a:ln>
            <a:noFill/>
          </a:ln>
          <a:effectLst>
            <a:reflection blurRad="6350" stA="50000" endA="300" endPos="55000" dir="5400000" sy="-100000" algn="bl" rotWithShape="0"/>
          </a:effectLst>
        </p:spPr>
        <p:txBody>
          <a:bodyPr lIns="0" tIns="0" rIns="0" bIns="0" rtlCol="0" anchor="ctr">
            <a:normAutofit/>
          </a:bodyPr>
          <a:lstStyle>
            <a:lvl1pPr algn="ctr">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6" name="Picture Placeholder 14"/>
          <p:cNvSpPr>
            <a:spLocks noGrp="1"/>
          </p:cNvSpPr>
          <p:nvPr>
            <p:ph type="pic" sz="quarter" idx="14"/>
          </p:nvPr>
        </p:nvSpPr>
        <p:spPr>
          <a:xfrm>
            <a:off x="3614575" y="2064384"/>
            <a:ext cx="2298512" cy="1583980"/>
          </a:xfrm>
          <a:prstGeom prst="parallelogram">
            <a:avLst/>
          </a:prstGeom>
          <a:solidFill>
            <a:schemeClr val="bg1">
              <a:lumMod val="85000"/>
            </a:schemeClr>
          </a:solidFill>
          <a:ln>
            <a:noFill/>
          </a:ln>
          <a:effectLst>
            <a:reflection blurRad="6350" stA="50000" endA="300" endPos="55000" dir="5400000" sy="-100000" algn="bl" rotWithShape="0"/>
          </a:effectLst>
        </p:spPr>
        <p:txBody>
          <a:bodyPr lIns="0" tIns="0" rIns="0" bIns="0" rtlCol="0" anchor="ctr">
            <a:normAutofit/>
          </a:bodyPr>
          <a:lstStyle>
            <a:lvl1pPr>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7" name="Picture Placeholder 14"/>
          <p:cNvSpPr>
            <a:spLocks noGrp="1"/>
          </p:cNvSpPr>
          <p:nvPr>
            <p:ph type="pic" sz="quarter" idx="15"/>
          </p:nvPr>
        </p:nvSpPr>
        <p:spPr>
          <a:xfrm>
            <a:off x="6371967" y="2064384"/>
            <a:ext cx="2298512" cy="1583980"/>
          </a:xfrm>
          <a:prstGeom prst="parallelogram">
            <a:avLst/>
          </a:prstGeom>
          <a:solidFill>
            <a:schemeClr val="bg1">
              <a:lumMod val="85000"/>
            </a:schemeClr>
          </a:solidFill>
          <a:ln>
            <a:noFill/>
          </a:ln>
          <a:effectLst>
            <a:reflection blurRad="6350" stA="50000" endA="300" endPos="55000" dir="5400000" sy="-100000" algn="bl" rotWithShape="0"/>
          </a:effectLst>
        </p:spPr>
        <p:txBody>
          <a:bodyPr lIns="0" tIns="0" rIns="0" bIns="0" rtlCol="0" anchor="ctr">
            <a:normAutofit/>
          </a:bodyPr>
          <a:lstStyle>
            <a:lvl1pPr>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8" name="Picture Placeholder 14"/>
          <p:cNvSpPr>
            <a:spLocks noGrp="1"/>
          </p:cNvSpPr>
          <p:nvPr>
            <p:ph type="pic" sz="quarter" idx="16"/>
          </p:nvPr>
        </p:nvSpPr>
        <p:spPr>
          <a:xfrm>
            <a:off x="9126947" y="2064384"/>
            <a:ext cx="2298512" cy="1583980"/>
          </a:xfrm>
          <a:prstGeom prst="parallelogram">
            <a:avLst/>
          </a:prstGeom>
          <a:solidFill>
            <a:schemeClr val="bg1">
              <a:lumMod val="85000"/>
            </a:schemeClr>
          </a:solidFill>
          <a:ln>
            <a:noFill/>
          </a:ln>
          <a:effectLst>
            <a:reflection blurRad="6350" stA="50000" endA="300" endPos="55000" dir="5400000" sy="-100000" algn="bl" rotWithShape="0"/>
          </a:effectLst>
        </p:spPr>
        <p:txBody>
          <a:bodyPr lIns="0" tIns="0" rIns="0" bIns="0" rtlCol="0" anchor="ctr">
            <a:normAutofit/>
          </a:bodyPr>
          <a:lstStyle>
            <a:lvl1pPr>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7" name="Date Placeholder 3">
            <a:extLst>
              <a:ext uri="{FF2B5EF4-FFF2-40B4-BE49-F238E27FC236}"/>
            </a:extLst>
          </p:cNvPr>
          <p:cNvSpPr>
            <a:spLocks noGrp="1"/>
          </p:cNvSpPr>
          <p:nvPr>
            <p:ph type="dt" sz="half" idx="17"/>
          </p:nvPr>
        </p:nvSpPr>
        <p:spPr/>
        <p:txBody>
          <a:bodyPr/>
          <a:lstStyle>
            <a:lvl1pPr>
              <a:defRPr/>
            </a:lvl1pPr>
          </a:lstStyle>
          <a:p>
            <a:pPr>
              <a:defRPr/>
            </a:pPr>
            <a:fld id="{CE1EE12D-A32E-0A4B-90BA-DF2FAA6D458E}" type="datetime1">
              <a:rPr lang="en-US"/>
              <a:pPr>
                <a:defRPr/>
              </a:pPr>
              <a:t>12/17/17</a:t>
            </a:fld>
            <a:endParaRPr lang="en-US" dirty="0"/>
          </a:p>
        </p:txBody>
      </p:sp>
      <p:sp>
        <p:nvSpPr>
          <p:cNvPr id="8" name="Footer Placeholder 4">
            <a:extLst>
              <a:ext uri="{FF2B5EF4-FFF2-40B4-BE49-F238E27FC236}"/>
            </a:extLst>
          </p:cNvPr>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1211792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1536702"/>
            <a:ext cx="2461635" cy="2660869"/>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4" name="Picture Placeholder 7"/>
          <p:cNvSpPr>
            <a:spLocks noGrp="1"/>
          </p:cNvSpPr>
          <p:nvPr>
            <p:ph type="pic" sz="quarter" idx="15"/>
          </p:nvPr>
        </p:nvSpPr>
        <p:spPr>
          <a:xfrm>
            <a:off x="6111127" y="1536702"/>
            <a:ext cx="2465560" cy="2660869"/>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5" name="Picture Placeholder 7"/>
          <p:cNvSpPr>
            <a:spLocks noGrp="1"/>
          </p:cNvSpPr>
          <p:nvPr>
            <p:ph type="pic" sz="quarter" idx="16"/>
          </p:nvPr>
        </p:nvSpPr>
        <p:spPr>
          <a:xfrm>
            <a:off x="9730631" y="4197133"/>
            <a:ext cx="2465560" cy="2660869"/>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6" name="Picture Placeholder 7"/>
          <p:cNvSpPr>
            <a:spLocks noGrp="1"/>
          </p:cNvSpPr>
          <p:nvPr>
            <p:ph type="pic" sz="quarter" idx="17"/>
          </p:nvPr>
        </p:nvSpPr>
        <p:spPr>
          <a:xfrm>
            <a:off x="3623343" y="4197133"/>
            <a:ext cx="2465560" cy="2660869"/>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7" name="Date Placeholder 3">
            <a:extLst>
              <a:ext uri="{FF2B5EF4-FFF2-40B4-BE49-F238E27FC236}"/>
            </a:extLst>
          </p:cNvPr>
          <p:cNvSpPr>
            <a:spLocks noGrp="1"/>
          </p:cNvSpPr>
          <p:nvPr>
            <p:ph type="dt" sz="half" idx="18"/>
          </p:nvPr>
        </p:nvSpPr>
        <p:spPr/>
        <p:txBody>
          <a:bodyPr/>
          <a:lstStyle>
            <a:lvl1pPr>
              <a:defRPr/>
            </a:lvl1pPr>
          </a:lstStyle>
          <a:p>
            <a:pPr>
              <a:defRPr/>
            </a:pPr>
            <a:fld id="{C2909F71-6C6C-9840-8840-EB87A71CCCF5}" type="datetime1">
              <a:rPr lang="en-US"/>
              <a:pPr>
                <a:defRPr/>
              </a:pPr>
              <a:t>12/17/17</a:t>
            </a:fld>
            <a:endParaRPr lang="en-US" dirty="0"/>
          </a:p>
        </p:txBody>
      </p:sp>
      <p:sp>
        <p:nvSpPr>
          <p:cNvPr id="9" name="Footer Placeholder 4">
            <a:extLst>
              <a:ext uri="{FF2B5EF4-FFF2-40B4-BE49-F238E27FC236}"/>
            </a:extLst>
          </p:cNvPr>
          <p:cNvSpPr>
            <a:spLocks noGrp="1"/>
          </p:cNvSpPr>
          <p:nvPr>
            <p:ph type="ftr" sz="quarter" idx="19"/>
          </p:nvPr>
        </p:nvSpPr>
        <p:spPr/>
        <p:txBody>
          <a:bodyPr/>
          <a:lstStyle>
            <a:lvl1pPr>
              <a:defRPr/>
            </a:lvl1pPr>
          </a:lstStyle>
          <a:p>
            <a:pPr>
              <a:defRPr/>
            </a:pPr>
            <a:endParaRPr lang="en-US"/>
          </a:p>
        </p:txBody>
      </p:sp>
    </p:spTree>
    <p:extLst>
      <p:ext uri="{BB962C8B-B14F-4D97-AF65-F5344CB8AC3E}">
        <p14:creationId xmlns:p14="http://schemas.microsoft.com/office/powerpoint/2010/main" val="2014870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13" name="Picture Placeholder 7"/>
          <p:cNvSpPr>
            <a:spLocks noGrp="1"/>
          </p:cNvSpPr>
          <p:nvPr>
            <p:ph type="pic" sz="quarter" idx="14"/>
          </p:nvPr>
        </p:nvSpPr>
        <p:spPr>
          <a:xfrm>
            <a:off x="4932110" y="2211919"/>
            <a:ext cx="2593659" cy="2423199"/>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14" name="Picture Placeholder 7"/>
          <p:cNvSpPr>
            <a:spLocks noGrp="1"/>
          </p:cNvSpPr>
          <p:nvPr>
            <p:ph type="pic" sz="quarter" idx="15"/>
          </p:nvPr>
        </p:nvSpPr>
        <p:spPr>
          <a:xfrm>
            <a:off x="8736073" y="2211919"/>
            <a:ext cx="2593659" cy="2423199"/>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8" name="Picture Placeholder 7"/>
          <p:cNvSpPr>
            <a:spLocks noGrp="1"/>
          </p:cNvSpPr>
          <p:nvPr>
            <p:ph type="pic" sz="quarter" idx="13"/>
          </p:nvPr>
        </p:nvSpPr>
        <p:spPr>
          <a:xfrm>
            <a:off x="1030505" y="2211919"/>
            <a:ext cx="2593659" cy="2423199"/>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6" name="Date Placeholder 3">
            <a:extLst>
              <a:ext uri="{FF2B5EF4-FFF2-40B4-BE49-F238E27FC236}"/>
            </a:extLst>
          </p:cNvPr>
          <p:cNvSpPr>
            <a:spLocks noGrp="1"/>
          </p:cNvSpPr>
          <p:nvPr>
            <p:ph type="dt" sz="half" idx="16"/>
          </p:nvPr>
        </p:nvSpPr>
        <p:spPr/>
        <p:txBody>
          <a:bodyPr/>
          <a:lstStyle>
            <a:lvl1pPr>
              <a:defRPr/>
            </a:lvl1pPr>
          </a:lstStyle>
          <a:p>
            <a:pPr>
              <a:defRPr/>
            </a:pPr>
            <a:fld id="{EFA01456-B551-8B44-BD69-5AFBD24AF58A}" type="datetime1">
              <a:rPr lang="en-US"/>
              <a:pPr>
                <a:defRPr/>
              </a:pPr>
              <a:t>12/17/17</a:t>
            </a:fld>
            <a:endParaRPr lang="en-US" dirty="0"/>
          </a:p>
        </p:txBody>
      </p:sp>
      <p:sp>
        <p:nvSpPr>
          <p:cNvPr id="7" name="Footer Placeholder 4">
            <a:extLst>
              <a:ext uri="{FF2B5EF4-FFF2-40B4-BE49-F238E27FC236}"/>
            </a:extLst>
          </p:cNvPr>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67149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4" name="Picture Placeholder 7"/>
          <p:cNvSpPr>
            <a:spLocks noGrp="1"/>
          </p:cNvSpPr>
          <p:nvPr>
            <p:ph type="pic" sz="quarter" idx="15"/>
          </p:nvPr>
        </p:nvSpPr>
        <p:spPr>
          <a:xfrm>
            <a:off x="346251" y="0"/>
            <a:ext cx="6911664" cy="6858000"/>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3" name="Date Placeholder 3">
            <a:extLst>
              <a:ext uri="{FF2B5EF4-FFF2-40B4-BE49-F238E27FC236}"/>
            </a:extLst>
          </p:cNvPr>
          <p:cNvSpPr>
            <a:spLocks noGrp="1"/>
          </p:cNvSpPr>
          <p:nvPr>
            <p:ph type="dt" sz="half" idx="16"/>
          </p:nvPr>
        </p:nvSpPr>
        <p:spPr/>
        <p:txBody>
          <a:bodyPr/>
          <a:lstStyle>
            <a:lvl1pPr>
              <a:defRPr/>
            </a:lvl1pPr>
          </a:lstStyle>
          <a:p>
            <a:pPr>
              <a:defRPr/>
            </a:pPr>
            <a:fld id="{3F877939-C224-9B46-98AC-0E1AD8E92926}" type="datetime1">
              <a:rPr lang="en-US"/>
              <a:pPr>
                <a:defRPr/>
              </a:pPr>
              <a:t>12/17/17</a:t>
            </a:fld>
            <a:endParaRPr lang="en-US" dirty="0"/>
          </a:p>
        </p:txBody>
      </p:sp>
      <p:sp>
        <p:nvSpPr>
          <p:cNvPr id="4" name="Footer Placeholder 4">
            <a:extLst>
              <a:ext uri="{FF2B5EF4-FFF2-40B4-BE49-F238E27FC236}"/>
            </a:extLst>
          </p:cNvPr>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174600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6C4909CC-9C73-B748-AD5B-F4B09C5A98B5}" type="datetime1">
              <a:rPr lang="en-US"/>
              <a:pPr>
                <a:defRPr/>
              </a:pPr>
              <a:t>12/17/17</a:t>
            </a:fld>
            <a:endParaRPr lang="en-US" dirty="0"/>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2236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5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9868" y="252092"/>
            <a:ext cx="11672264" cy="6353819"/>
          </a:xfrm>
          <a:solidFill>
            <a:schemeClr val="bg1">
              <a:lumMod val="85000"/>
            </a:schemeClr>
          </a:solidFill>
        </p:spPr>
        <p:txBody>
          <a:bodyPr rtlCol="0">
            <a:normAutofit/>
          </a:bodyPr>
          <a:lstStyle/>
          <a:p>
            <a:pPr lvl="0"/>
            <a:endParaRPr lang="en-US" noProof="0"/>
          </a:p>
        </p:txBody>
      </p:sp>
      <p:sp>
        <p:nvSpPr>
          <p:cNvPr id="3" name="Date Placeholder 1">
            <a:extLst>
              <a:ext uri="{FF2B5EF4-FFF2-40B4-BE49-F238E27FC236}"/>
            </a:extLst>
          </p:cNvPr>
          <p:cNvSpPr>
            <a:spLocks noGrp="1"/>
          </p:cNvSpPr>
          <p:nvPr>
            <p:ph type="dt" sz="half" idx="14"/>
          </p:nvPr>
        </p:nvSpPr>
        <p:spPr/>
        <p:txBody>
          <a:bodyPr/>
          <a:lstStyle>
            <a:lvl1pPr>
              <a:defRPr/>
            </a:lvl1pPr>
          </a:lstStyle>
          <a:p>
            <a:pPr>
              <a:defRPr/>
            </a:pPr>
            <a:fld id="{CFB3B1F8-FB02-984E-9ED4-DB8EA96A4A01}" type="datetime1">
              <a:rPr lang="en-US"/>
              <a:pPr>
                <a:defRPr/>
              </a:pPr>
              <a:t>12/17/17</a:t>
            </a:fld>
            <a:endParaRPr lang="en-US" dirty="0"/>
          </a:p>
        </p:txBody>
      </p:sp>
      <p:sp>
        <p:nvSpPr>
          <p:cNvPr id="4" name="Footer Placeholder 2">
            <a:extLst>
              <a:ext uri="{FF2B5EF4-FFF2-40B4-BE49-F238E27FC236}"/>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2079314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6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rtlCol="0">
            <a:normAutofit/>
          </a:bodyPr>
          <a:lstStyle/>
          <a:p>
            <a:pPr lvl="0"/>
            <a:endParaRPr lang="en-US" noProof="0"/>
          </a:p>
        </p:txBody>
      </p:sp>
      <p:sp>
        <p:nvSpPr>
          <p:cNvPr id="10" name="Picture Placeholder 7"/>
          <p:cNvSpPr>
            <a:spLocks noGrp="1"/>
          </p:cNvSpPr>
          <p:nvPr>
            <p:ph type="pic" sz="quarter" idx="14"/>
          </p:nvPr>
        </p:nvSpPr>
        <p:spPr>
          <a:xfrm>
            <a:off x="584365" y="1285821"/>
            <a:ext cx="8131012" cy="4541010"/>
          </a:xfrm>
          <a:solidFill>
            <a:schemeClr val="bg1">
              <a:lumMod val="95000"/>
            </a:schemeClr>
          </a:solidFill>
        </p:spPr>
        <p:txBody>
          <a:bodyPr rtlCol="0">
            <a:normAutofit/>
          </a:bodyPr>
          <a:lstStyle/>
          <a:p>
            <a:pPr lvl="0"/>
            <a:endParaRPr lang="en-US" noProof="0"/>
          </a:p>
        </p:txBody>
      </p:sp>
      <p:sp>
        <p:nvSpPr>
          <p:cNvPr id="11" name="Picture Placeholder 7"/>
          <p:cNvSpPr>
            <a:spLocks noGrp="1"/>
          </p:cNvSpPr>
          <p:nvPr>
            <p:ph type="pic" sz="quarter" idx="15"/>
          </p:nvPr>
        </p:nvSpPr>
        <p:spPr>
          <a:xfrm>
            <a:off x="8870785" y="1285821"/>
            <a:ext cx="2736851" cy="4541010"/>
          </a:xfrm>
          <a:solidFill>
            <a:schemeClr val="bg1">
              <a:lumMod val="85000"/>
            </a:schemeClr>
          </a:solidFill>
        </p:spPr>
        <p:txBody>
          <a:bodyPr rtlCol="0">
            <a:normAutofit/>
          </a:bodyPr>
          <a:lstStyle/>
          <a:p>
            <a:pPr lvl="0"/>
            <a:endParaRPr lang="en-US" noProof="0"/>
          </a:p>
        </p:txBody>
      </p:sp>
      <p:sp>
        <p:nvSpPr>
          <p:cNvPr id="5" name="Date Placeholder 1">
            <a:extLst>
              <a:ext uri="{FF2B5EF4-FFF2-40B4-BE49-F238E27FC236}"/>
            </a:extLst>
          </p:cNvPr>
          <p:cNvSpPr>
            <a:spLocks noGrp="1"/>
          </p:cNvSpPr>
          <p:nvPr>
            <p:ph type="dt" sz="half" idx="16"/>
          </p:nvPr>
        </p:nvSpPr>
        <p:spPr/>
        <p:txBody>
          <a:bodyPr/>
          <a:lstStyle>
            <a:lvl1pPr>
              <a:defRPr/>
            </a:lvl1pPr>
          </a:lstStyle>
          <a:p>
            <a:pPr>
              <a:defRPr/>
            </a:pPr>
            <a:fld id="{28A6460C-7D0F-3141-9E43-B4B4B0F8D08F}" type="datetime1">
              <a:rPr lang="en-US"/>
              <a:pPr>
                <a:defRPr/>
              </a:pPr>
              <a:t>12/17/17</a:t>
            </a:fld>
            <a:endParaRPr lang="en-US" dirty="0"/>
          </a:p>
        </p:txBody>
      </p:sp>
      <p:sp>
        <p:nvSpPr>
          <p:cNvPr id="6" name="Footer Placeholder 2">
            <a:extLst>
              <a:ext uri="{FF2B5EF4-FFF2-40B4-BE49-F238E27FC236}"/>
            </a:extLst>
          </p:cNvPr>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1038018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grpSp>
        <p:nvGrpSpPr>
          <p:cNvPr id="5" name="Group 17"/>
          <p:cNvGrpSpPr>
            <a:grpSpLocks/>
          </p:cNvGrpSpPr>
          <p:nvPr userDrawn="1"/>
        </p:nvGrpSpPr>
        <p:grpSpPr bwMode="auto">
          <a:xfrm>
            <a:off x="593725" y="0"/>
            <a:ext cx="5572125" cy="8074025"/>
            <a:chOff x="255666" y="1"/>
            <a:chExt cx="5570938" cy="8074755"/>
          </a:xfrm>
        </p:grpSpPr>
        <p:grpSp>
          <p:nvGrpSpPr>
            <p:cNvPr id="7" name="Group 18"/>
            <p:cNvGrpSpPr>
              <a:grpSpLocks/>
            </p:cNvGrpSpPr>
            <p:nvPr/>
          </p:nvGrpSpPr>
          <p:grpSpPr bwMode="auto">
            <a:xfrm flipH="1">
              <a:off x="308483" y="674488"/>
              <a:ext cx="1253095" cy="7222412"/>
              <a:chOff x="230588" y="852344"/>
              <a:chExt cx="1253095" cy="7222412"/>
            </a:xfrm>
          </p:grpSpPr>
          <p:sp>
            <p:nvSpPr>
              <p:cNvPr id="22" name="Oval 21">
                <a:extLst>
                  <a:ext uri="{FF2B5EF4-FFF2-40B4-BE49-F238E27FC236}"/>
                </a:extLst>
              </p:cNvPr>
              <p:cNvSpPr/>
              <p:nvPr/>
            </p:nvSpPr>
            <p:spPr>
              <a:xfrm rot="18027963" flipH="1">
                <a:off x="-990791" y="5859204"/>
                <a:ext cx="3436931" cy="994173"/>
              </a:xfrm>
              <a:prstGeom prst="ellipse">
                <a:avLst/>
              </a:prstGeom>
              <a:solidFill>
                <a:schemeClr val="tx1">
                  <a:lumMod val="75000"/>
                  <a:lumOff val="25000"/>
                </a:schemeClr>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23" name="Oval 22">
                <a:extLst>
                  <a:ext uri="{FF2B5EF4-FFF2-40B4-BE49-F238E27FC236}"/>
                </a:extLst>
              </p:cNvPr>
              <p:cNvSpPr/>
              <p:nvPr/>
            </p:nvSpPr>
            <p:spPr>
              <a:xfrm rot="14672666" flipH="1">
                <a:off x="-731869" y="3946125"/>
                <a:ext cx="3436931" cy="994173"/>
              </a:xfrm>
              <a:prstGeom prst="ellipse">
                <a:avLst/>
              </a:prstGeom>
              <a:solidFill>
                <a:schemeClr val="tx1">
                  <a:lumMod val="75000"/>
                  <a:lumOff val="25000"/>
                </a:schemeClr>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24" name="Oval 23">
                <a:extLst>
                  <a:ext uri="{FF2B5EF4-FFF2-40B4-BE49-F238E27FC236}"/>
                </a:extLst>
              </p:cNvPr>
              <p:cNvSpPr/>
              <p:nvPr/>
            </p:nvSpPr>
            <p:spPr>
              <a:xfrm rot="17613583" flipH="1">
                <a:off x="-789720" y="2073723"/>
                <a:ext cx="3436931" cy="994173"/>
              </a:xfrm>
              <a:prstGeom prst="ellipse">
                <a:avLst/>
              </a:prstGeom>
              <a:solidFill>
                <a:schemeClr val="tx1">
                  <a:lumMod val="75000"/>
                  <a:lumOff val="25000"/>
                </a:schemeClr>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grpSp>
        <p:grpSp>
          <p:nvGrpSpPr>
            <p:cNvPr id="8" name="Group 7">
              <a:extLst>
                <a:ext uri="{FF2B5EF4-FFF2-40B4-BE49-F238E27FC236}"/>
              </a:extLst>
            </p:cNvPr>
            <p:cNvGrpSpPr/>
            <p:nvPr/>
          </p:nvGrpSpPr>
          <p:grpSpPr>
            <a:xfrm>
              <a:off x="255666" y="1"/>
              <a:ext cx="5207026" cy="6857999"/>
              <a:chOff x="437356" y="0"/>
              <a:chExt cx="5448300" cy="6666346"/>
            </a:xfrm>
            <a:solidFill>
              <a:schemeClr val="bg1"/>
            </a:solidFill>
          </p:grpSpPr>
          <p:sp>
            <p:nvSpPr>
              <p:cNvPr id="18" name="Freeform 17">
                <a:extLst>
                  <a:ext uri="{FF2B5EF4-FFF2-40B4-BE49-F238E27FC236}"/>
                </a:extLst>
              </p:cNvPr>
              <p:cNvSpPr/>
              <p:nvPr/>
            </p:nvSpPr>
            <p:spPr>
              <a:xfrm flipH="1">
                <a:off x="437356" y="1549259"/>
                <a:ext cx="5448300" cy="3568700"/>
              </a:xfrm>
              <a:custGeom>
                <a:avLst/>
                <a:gdLst>
                  <a:gd name="connsiteX0" fmla="*/ 5448300 w 5448300"/>
                  <a:gd name="connsiteY0" fmla="*/ 0 h 3568700"/>
                  <a:gd name="connsiteX1" fmla="*/ 3677368 w 5448300"/>
                  <a:gd name="connsiteY1" fmla="*/ 0 h 3568700"/>
                  <a:gd name="connsiteX2" fmla="*/ 1770932 w 5448300"/>
                  <a:gd name="connsiteY2" fmla="*/ 0 h 3568700"/>
                  <a:gd name="connsiteX3" fmla="*/ 0 w 5448300"/>
                  <a:gd name="connsiteY3" fmla="*/ 0 h 3568700"/>
                  <a:gd name="connsiteX4" fmla="*/ 885466 w 5448300"/>
                  <a:gd name="connsiteY4" fmla="*/ 1784350 h 3568700"/>
                  <a:gd name="connsiteX5" fmla="*/ 0 w 5448300"/>
                  <a:gd name="connsiteY5" fmla="*/ 3568700 h 3568700"/>
                  <a:gd name="connsiteX6" fmla="*/ 1770932 w 5448300"/>
                  <a:gd name="connsiteY6" fmla="*/ 3568700 h 3568700"/>
                  <a:gd name="connsiteX7" fmla="*/ 3677368 w 5448300"/>
                  <a:gd name="connsiteY7" fmla="*/ 3568700 h 3568700"/>
                  <a:gd name="connsiteX8" fmla="*/ 5448300 w 5448300"/>
                  <a:gd name="connsiteY8" fmla="*/ 3568700 h 3568700"/>
                  <a:gd name="connsiteX9" fmla="*/ 4562834 w 5448300"/>
                  <a:gd name="connsiteY9" fmla="*/ 1784350 h 356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8300" h="3568700">
                    <a:moveTo>
                      <a:pt x="5448300" y="0"/>
                    </a:moveTo>
                    <a:lnTo>
                      <a:pt x="3677368" y="0"/>
                    </a:lnTo>
                    <a:lnTo>
                      <a:pt x="1770932" y="0"/>
                    </a:lnTo>
                    <a:lnTo>
                      <a:pt x="0" y="0"/>
                    </a:lnTo>
                    <a:lnTo>
                      <a:pt x="885466" y="1784350"/>
                    </a:lnTo>
                    <a:lnTo>
                      <a:pt x="0" y="3568700"/>
                    </a:lnTo>
                    <a:lnTo>
                      <a:pt x="1770932" y="3568700"/>
                    </a:lnTo>
                    <a:lnTo>
                      <a:pt x="3677368" y="3568700"/>
                    </a:lnTo>
                    <a:lnTo>
                      <a:pt x="5448300" y="3568700"/>
                    </a:lnTo>
                    <a:lnTo>
                      <a:pt x="4562834" y="178435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19" name="Freeform 18">
                <a:extLst>
                  <a:ext uri="{FF2B5EF4-FFF2-40B4-BE49-F238E27FC236}"/>
                </a:extLst>
              </p:cNvPr>
              <p:cNvSpPr/>
              <p:nvPr/>
            </p:nvSpPr>
            <p:spPr>
              <a:xfrm flipH="1">
                <a:off x="437356" y="1549259"/>
                <a:ext cx="5448300" cy="3568700"/>
              </a:xfrm>
              <a:custGeom>
                <a:avLst/>
                <a:gdLst>
                  <a:gd name="connsiteX0" fmla="*/ 5448300 w 5448300"/>
                  <a:gd name="connsiteY0" fmla="*/ 0 h 3568700"/>
                  <a:gd name="connsiteX1" fmla="*/ 3677368 w 5448300"/>
                  <a:gd name="connsiteY1" fmla="*/ 0 h 3568700"/>
                  <a:gd name="connsiteX2" fmla="*/ 1770932 w 5448300"/>
                  <a:gd name="connsiteY2" fmla="*/ 0 h 3568700"/>
                  <a:gd name="connsiteX3" fmla="*/ 0 w 5448300"/>
                  <a:gd name="connsiteY3" fmla="*/ 0 h 3568700"/>
                  <a:gd name="connsiteX4" fmla="*/ 885466 w 5448300"/>
                  <a:gd name="connsiteY4" fmla="*/ 1784350 h 3568700"/>
                  <a:gd name="connsiteX5" fmla="*/ 0 w 5448300"/>
                  <a:gd name="connsiteY5" fmla="*/ 3568700 h 3568700"/>
                  <a:gd name="connsiteX6" fmla="*/ 1770932 w 5448300"/>
                  <a:gd name="connsiteY6" fmla="*/ 3568700 h 3568700"/>
                  <a:gd name="connsiteX7" fmla="*/ 3677368 w 5448300"/>
                  <a:gd name="connsiteY7" fmla="*/ 3568700 h 3568700"/>
                  <a:gd name="connsiteX8" fmla="*/ 5448300 w 5448300"/>
                  <a:gd name="connsiteY8" fmla="*/ 3568700 h 3568700"/>
                  <a:gd name="connsiteX9" fmla="*/ 4562834 w 5448300"/>
                  <a:gd name="connsiteY9" fmla="*/ 1784350 h 3568700"/>
                  <a:gd name="connsiteX0" fmla="*/ 5448300 w 5448300"/>
                  <a:gd name="connsiteY0" fmla="*/ 0 h 3568700"/>
                  <a:gd name="connsiteX1" fmla="*/ 3677368 w 5448300"/>
                  <a:gd name="connsiteY1" fmla="*/ 0 h 3568700"/>
                  <a:gd name="connsiteX2" fmla="*/ 1770932 w 5448300"/>
                  <a:gd name="connsiteY2" fmla="*/ 0 h 3568700"/>
                  <a:gd name="connsiteX3" fmla="*/ 0 w 5448300"/>
                  <a:gd name="connsiteY3" fmla="*/ 0 h 3568700"/>
                  <a:gd name="connsiteX4" fmla="*/ 885466 w 5448300"/>
                  <a:gd name="connsiteY4" fmla="*/ 1784350 h 3568700"/>
                  <a:gd name="connsiteX5" fmla="*/ 0 w 5448300"/>
                  <a:gd name="connsiteY5" fmla="*/ 3568700 h 3568700"/>
                  <a:gd name="connsiteX6" fmla="*/ 1770932 w 5448300"/>
                  <a:gd name="connsiteY6" fmla="*/ 3568700 h 3568700"/>
                  <a:gd name="connsiteX7" fmla="*/ 3677368 w 5448300"/>
                  <a:gd name="connsiteY7" fmla="*/ 3568700 h 3568700"/>
                  <a:gd name="connsiteX8" fmla="*/ 4562834 w 5448300"/>
                  <a:gd name="connsiteY8" fmla="*/ 1784350 h 3568700"/>
                  <a:gd name="connsiteX9" fmla="*/ 5448300 w 5448300"/>
                  <a:gd name="connsiteY9" fmla="*/ 0 h 3568700"/>
                  <a:gd name="connsiteX0" fmla="*/ 5448300 w 5448300"/>
                  <a:gd name="connsiteY0" fmla="*/ 0 h 3568700"/>
                  <a:gd name="connsiteX1" fmla="*/ 3677368 w 5448300"/>
                  <a:gd name="connsiteY1" fmla="*/ 0 h 3568700"/>
                  <a:gd name="connsiteX2" fmla="*/ 1770932 w 5448300"/>
                  <a:gd name="connsiteY2" fmla="*/ 0 h 3568700"/>
                  <a:gd name="connsiteX3" fmla="*/ 885466 w 5448300"/>
                  <a:gd name="connsiteY3" fmla="*/ 1784350 h 3568700"/>
                  <a:gd name="connsiteX4" fmla="*/ 0 w 5448300"/>
                  <a:gd name="connsiteY4" fmla="*/ 3568700 h 3568700"/>
                  <a:gd name="connsiteX5" fmla="*/ 1770932 w 5448300"/>
                  <a:gd name="connsiteY5" fmla="*/ 3568700 h 3568700"/>
                  <a:gd name="connsiteX6" fmla="*/ 3677368 w 5448300"/>
                  <a:gd name="connsiteY6" fmla="*/ 3568700 h 3568700"/>
                  <a:gd name="connsiteX7" fmla="*/ 4562834 w 5448300"/>
                  <a:gd name="connsiteY7" fmla="*/ 1784350 h 3568700"/>
                  <a:gd name="connsiteX8" fmla="*/ 5448300 w 5448300"/>
                  <a:gd name="connsiteY8" fmla="*/ 0 h 356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8300" h="3568700">
                    <a:moveTo>
                      <a:pt x="5448300" y="0"/>
                    </a:moveTo>
                    <a:lnTo>
                      <a:pt x="3677368" y="0"/>
                    </a:lnTo>
                    <a:lnTo>
                      <a:pt x="1770932" y="0"/>
                    </a:lnTo>
                    <a:lnTo>
                      <a:pt x="885466" y="1784350"/>
                    </a:lnTo>
                    <a:lnTo>
                      <a:pt x="0" y="3568700"/>
                    </a:lnTo>
                    <a:lnTo>
                      <a:pt x="1770932" y="3568700"/>
                    </a:lnTo>
                    <a:lnTo>
                      <a:pt x="3677368" y="3568700"/>
                    </a:lnTo>
                    <a:lnTo>
                      <a:pt x="4562834" y="1784350"/>
                    </a:lnTo>
                    <a:lnTo>
                      <a:pt x="54483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20" name="Trapezoid 19">
                <a:extLst>
                  <a:ext uri="{FF2B5EF4-FFF2-40B4-BE49-F238E27FC236}"/>
                </a:extLst>
              </p:cNvPr>
              <p:cNvSpPr/>
              <p:nvPr/>
            </p:nvSpPr>
            <p:spPr>
              <a:xfrm>
                <a:off x="437356" y="0"/>
                <a:ext cx="5448300" cy="1549259"/>
              </a:xfrm>
              <a:prstGeom prst="trapezoid">
                <a:avLst>
                  <a:gd name="adj" fmla="val 65044"/>
                </a:avLst>
              </a:prstGeom>
              <a:grp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21" name="Trapezoid 20">
                <a:extLst>
                  <a:ext uri="{FF2B5EF4-FFF2-40B4-BE49-F238E27FC236}"/>
                </a:extLst>
              </p:cNvPr>
              <p:cNvSpPr/>
              <p:nvPr/>
            </p:nvSpPr>
            <p:spPr>
              <a:xfrm flipV="1">
                <a:off x="437356" y="5117087"/>
                <a:ext cx="5448300" cy="1549259"/>
              </a:xfrm>
              <a:prstGeom prst="trapezoid">
                <a:avLst>
                  <a:gd name="adj" fmla="val 65044"/>
                </a:avLst>
              </a:prstGeom>
              <a:grp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grpSp>
        <p:sp>
          <p:nvSpPr>
            <p:cNvPr id="9" name="Oval 8">
              <a:extLst>
                <a:ext uri="{FF2B5EF4-FFF2-40B4-BE49-F238E27FC236}"/>
              </a:extLst>
            </p:cNvPr>
            <p:cNvSpPr/>
            <p:nvPr/>
          </p:nvSpPr>
          <p:spPr>
            <a:xfrm rot="18027963" flipH="1">
              <a:off x="3295005" y="5859204"/>
              <a:ext cx="3436931" cy="994173"/>
            </a:xfrm>
            <a:prstGeom prst="ellipse">
              <a:avLst/>
            </a:prstGeom>
            <a:solidFill>
              <a:schemeClr val="tx1">
                <a:lumMod val="75000"/>
                <a:lumOff val="25000"/>
              </a:schemeClr>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10" name="Oval 9">
              <a:extLst>
                <a:ext uri="{FF2B5EF4-FFF2-40B4-BE49-F238E27FC236}"/>
              </a:extLst>
            </p:cNvPr>
            <p:cNvSpPr/>
            <p:nvPr/>
          </p:nvSpPr>
          <p:spPr>
            <a:xfrm rot="14672666" flipH="1">
              <a:off x="3553927" y="3946125"/>
              <a:ext cx="3436931" cy="994173"/>
            </a:xfrm>
            <a:prstGeom prst="ellipse">
              <a:avLst/>
            </a:prstGeom>
            <a:solidFill>
              <a:schemeClr val="tx1">
                <a:lumMod val="75000"/>
                <a:lumOff val="25000"/>
              </a:schemeClr>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sp>
          <p:nvSpPr>
            <p:cNvPr id="11" name="Oval 10">
              <a:extLst>
                <a:ext uri="{FF2B5EF4-FFF2-40B4-BE49-F238E27FC236}"/>
              </a:extLst>
            </p:cNvPr>
            <p:cNvSpPr/>
            <p:nvPr/>
          </p:nvSpPr>
          <p:spPr>
            <a:xfrm rot="17613583" flipH="1">
              <a:off x="3496076" y="2073723"/>
              <a:ext cx="3436931" cy="994173"/>
            </a:xfrm>
            <a:prstGeom prst="ellipse">
              <a:avLst/>
            </a:prstGeom>
            <a:solidFill>
              <a:schemeClr val="tx1">
                <a:lumMod val="75000"/>
                <a:lumOff val="25000"/>
              </a:schemeClr>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p>
          </p:txBody>
        </p:sp>
        <p:grpSp>
          <p:nvGrpSpPr>
            <p:cNvPr id="12" name="Group 11">
              <a:extLst>
                <a:ext uri="{FF2B5EF4-FFF2-40B4-BE49-F238E27FC236}"/>
              </a:extLst>
            </p:cNvPr>
            <p:cNvGrpSpPr/>
            <p:nvPr/>
          </p:nvGrpSpPr>
          <p:grpSpPr>
            <a:xfrm>
              <a:off x="619578" y="1"/>
              <a:ext cx="5207026" cy="6857999"/>
              <a:chOff x="437356" y="0"/>
              <a:chExt cx="5448300" cy="6666346"/>
            </a:xfrm>
            <a:solidFill>
              <a:schemeClr val="bg1"/>
            </a:solidFill>
          </p:grpSpPr>
          <p:sp>
            <p:nvSpPr>
              <p:cNvPr id="13" name="Freeform 12">
                <a:extLst>
                  <a:ext uri="{FF2B5EF4-FFF2-40B4-BE49-F238E27FC236}"/>
                </a:extLst>
              </p:cNvPr>
              <p:cNvSpPr/>
              <p:nvPr/>
            </p:nvSpPr>
            <p:spPr>
              <a:xfrm flipH="1">
                <a:off x="437356" y="1549259"/>
                <a:ext cx="5448300" cy="3568700"/>
              </a:xfrm>
              <a:custGeom>
                <a:avLst/>
                <a:gdLst>
                  <a:gd name="connsiteX0" fmla="*/ 5448300 w 5448300"/>
                  <a:gd name="connsiteY0" fmla="*/ 0 h 3568700"/>
                  <a:gd name="connsiteX1" fmla="*/ 3677368 w 5448300"/>
                  <a:gd name="connsiteY1" fmla="*/ 0 h 3568700"/>
                  <a:gd name="connsiteX2" fmla="*/ 1770932 w 5448300"/>
                  <a:gd name="connsiteY2" fmla="*/ 0 h 3568700"/>
                  <a:gd name="connsiteX3" fmla="*/ 0 w 5448300"/>
                  <a:gd name="connsiteY3" fmla="*/ 0 h 3568700"/>
                  <a:gd name="connsiteX4" fmla="*/ 885466 w 5448300"/>
                  <a:gd name="connsiteY4" fmla="*/ 1784350 h 3568700"/>
                  <a:gd name="connsiteX5" fmla="*/ 0 w 5448300"/>
                  <a:gd name="connsiteY5" fmla="*/ 3568700 h 3568700"/>
                  <a:gd name="connsiteX6" fmla="*/ 1770932 w 5448300"/>
                  <a:gd name="connsiteY6" fmla="*/ 3568700 h 3568700"/>
                  <a:gd name="connsiteX7" fmla="*/ 3677368 w 5448300"/>
                  <a:gd name="connsiteY7" fmla="*/ 3568700 h 3568700"/>
                  <a:gd name="connsiteX8" fmla="*/ 5448300 w 5448300"/>
                  <a:gd name="connsiteY8" fmla="*/ 3568700 h 3568700"/>
                  <a:gd name="connsiteX9" fmla="*/ 4562834 w 5448300"/>
                  <a:gd name="connsiteY9" fmla="*/ 1784350 h 356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8300" h="3568700">
                    <a:moveTo>
                      <a:pt x="5448300" y="0"/>
                    </a:moveTo>
                    <a:lnTo>
                      <a:pt x="3677368" y="0"/>
                    </a:lnTo>
                    <a:lnTo>
                      <a:pt x="1770932" y="0"/>
                    </a:lnTo>
                    <a:lnTo>
                      <a:pt x="0" y="0"/>
                    </a:lnTo>
                    <a:lnTo>
                      <a:pt x="885466" y="1784350"/>
                    </a:lnTo>
                    <a:lnTo>
                      <a:pt x="0" y="3568700"/>
                    </a:lnTo>
                    <a:lnTo>
                      <a:pt x="1770932" y="3568700"/>
                    </a:lnTo>
                    <a:lnTo>
                      <a:pt x="3677368" y="3568700"/>
                    </a:lnTo>
                    <a:lnTo>
                      <a:pt x="5448300" y="3568700"/>
                    </a:lnTo>
                    <a:lnTo>
                      <a:pt x="4562834" y="178435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14" name="Freeform 13">
                <a:extLst>
                  <a:ext uri="{FF2B5EF4-FFF2-40B4-BE49-F238E27FC236}"/>
                </a:extLst>
              </p:cNvPr>
              <p:cNvSpPr/>
              <p:nvPr/>
            </p:nvSpPr>
            <p:spPr>
              <a:xfrm flipH="1">
                <a:off x="437356" y="1549259"/>
                <a:ext cx="5448300" cy="3568700"/>
              </a:xfrm>
              <a:custGeom>
                <a:avLst/>
                <a:gdLst>
                  <a:gd name="connsiteX0" fmla="*/ 5448300 w 5448300"/>
                  <a:gd name="connsiteY0" fmla="*/ 0 h 3568700"/>
                  <a:gd name="connsiteX1" fmla="*/ 3677368 w 5448300"/>
                  <a:gd name="connsiteY1" fmla="*/ 0 h 3568700"/>
                  <a:gd name="connsiteX2" fmla="*/ 1770932 w 5448300"/>
                  <a:gd name="connsiteY2" fmla="*/ 0 h 3568700"/>
                  <a:gd name="connsiteX3" fmla="*/ 0 w 5448300"/>
                  <a:gd name="connsiteY3" fmla="*/ 0 h 3568700"/>
                  <a:gd name="connsiteX4" fmla="*/ 885466 w 5448300"/>
                  <a:gd name="connsiteY4" fmla="*/ 1784350 h 3568700"/>
                  <a:gd name="connsiteX5" fmla="*/ 0 w 5448300"/>
                  <a:gd name="connsiteY5" fmla="*/ 3568700 h 3568700"/>
                  <a:gd name="connsiteX6" fmla="*/ 1770932 w 5448300"/>
                  <a:gd name="connsiteY6" fmla="*/ 3568700 h 3568700"/>
                  <a:gd name="connsiteX7" fmla="*/ 3677368 w 5448300"/>
                  <a:gd name="connsiteY7" fmla="*/ 3568700 h 3568700"/>
                  <a:gd name="connsiteX8" fmla="*/ 5448300 w 5448300"/>
                  <a:gd name="connsiteY8" fmla="*/ 3568700 h 3568700"/>
                  <a:gd name="connsiteX9" fmla="*/ 4562834 w 5448300"/>
                  <a:gd name="connsiteY9" fmla="*/ 1784350 h 3568700"/>
                  <a:gd name="connsiteX0" fmla="*/ 5448300 w 5448300"/>
                  <a:gd name="connsiteY0" fmla="*/ 0 h 3568700"/>
                  <a:gd name="connsiteX1" fmla="*/ 3677368 w 5448300"/>
                  <a:gd name="connsiteY1" fmla="*/ 0 h 3568700"/>
                  <a:gd name="connsiteX2" fmla="*/ 1770932 w 5448300"/>
                  <a:gd name="connsiteY2" fmla="*/ 0 h 3568700"/>
                  <a:gd name="connsiteX3" fmla="*/ 0 w 5448300"/>
                  <a:gd name="connsiteY3" fmla="*/ 0 h 3568700"/>
                  <a:gd name="connsiteX4" fmla="*/ 885466 w 5448300"/>
                  <a:gd name="connsiteY4" fmla="*/ 1784350 h 3568700"/>
                  <a:gd name="connsiteX5" fmla="*/ 0 w 5448300"/>
                  <a:gd name="connsiteY5" fmla="*/ 3568700 h 3568700"/>
                  <a:gd name="connsiteX6" fmla="*/ 1770932 w 5448300"/>
                  <a:gd name="connsiteY6" fmla="*/ 3568700 h 3568700"/>
                  <a:gd name="connsiteX7" fmla="*/ 3677368 w 5448300"/>
                  <a:gd name="connsiteY7" fmla="*/ 3568700 h 3568700"/>
                  <a:gd name="connsiteX8" fmla="*/ 4562834 w 5448300"/>
                  <a:gd name="connsiteY8" fmla="*/ 1784350 h 3568700"/>
                  <a:gd name="connsiteX9" fmla="*/ 5448300 w 5448300"/>
                  <a:gd name="connsiteY9" fmla="*/ 0 h 3568700"/>
                  <a:gd name="connsiteX0" fmla="*/ 5448300 w 5448300"/>
                  <a:gd name="connsiteY0" fmla="*/ 0 h 3568700"/>
                  <a:gd name="connsiteX1" fmla="*/ 3677368 w 5448300"/>
                  <a:gd name="connsiteY1" fmla="*/ 0 h 3568700"/>
                  <a:gd name="connsiteX2" fmla="*/ 1770932 w 5448300"/>
                  <a:gd name="connsiteY2" fmla="*/ 0 h 3568700"/>
                  <a:gd name="connsiteX3" fmla="*/ 885466 w 5448300"/>
                  <a:gd name="connsiteY3" fmla="*/ 1784350 h 3568700"/>
                  <a:gd name="connsiteX4" fmla="*/ 0 w 5448300"/>
                  <a:gd name="connsiteY4" fmla="*/ 3568700 h 3568700"/>
                  <a:gd name="connsiteX5" fmla="*/ 1770932 w 5448300"/>
                  <a:gd name="connsiteY5" fmla="*/ 3568700 h 3568700"/>
                  <a:gd name="connsiteX6" fmla="*/ 3677368 w 5448300"/>
                  <a:gd name="connsiteY6" fmla="*/ 3568700 h 3568700"/>
                  <a:gd name="connsiteX7" fmla="*/ 4562834 w 5448300"/>
                  <a:gd name="connsiteY7" fmla="*/ 1784350 h 3568700"/>
                  <a:gd name="connsiteX8" fmla="*/ 5448300 w 5448300"/>
                  <a:gd name="connsiteY8" fmla="*/ 0 h 356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8300" h="3568700">
                    <a:moveTo>
                      <a:pt x="5448300" y="0"/>
                    </a:moveTo>
                    <a:lnTo>
                      <a:pt x="3677368" y="0"/>
                    </a:lnTo>
                    <a:lnTo>
                      <a:pt x="1770932" y="0"/>
                    </a:lnTo>
                    <a:lnTo>
                      <a:pt x="885466" y="1784350"/>
                    </a:lnTo>
                    <a:lnTo>
                      <a:pt x="0" y="3568700"/>
                    </a:lnTo>
                    <a:lnTo>
                      <a:pt x="1770932" y="3568700"/>
                    </a:lnTo>
                    <a:lnTo>
                      <a:pt x="3677368" y="3568700"/>
                    </a:lnTo>
                    <a:lnTo>
                      <a:pt x="4562834" y="1784350"/>
                    </a:lnTo>
                    <a:lnTo>
                      <a:pt x="54483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16" name="Trapezoid 15">
                <a:extLst>
                  <a:ext uri="{FF2B5EF4-FFF2-40B4-BE49-F238E27FC236}"/>
                </a:extLst>
              </p:cNvPr>
              <p:cNvSpPr/>
              <p:nvPr/>
            </p:nvSpPr>
            <p:spPr>
              <a:xfrm>
                <a:off x="437356" y="0"/>
                <a:ext cx="5448300" cy="1549259"/>
              </a:xfrm>
              <a:prstGeom prst="trapezoid">
                <a:avLst>
                  <a:gd name="adj" fmla="val 65044"/>
                </a:avLst>
              </a:prstGeom>
              <a:grp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
            <p:nvSpPr>
              <p:cNvPr id="17" name="Trapezoid 16">
                <a:extLst>
                  <a:ext uri="{FF2B5EF4-FFF2-40B4-BE49-F238E27FC236}"/>
                </a:extLst>
              </p:cNvPr>
              <p:cNvSpPr/>
              <p:nvPr/>
            </p:nvSpPr>
            <p:spPr>
              <a:xfrm flipV="1">
                <a:off x="437356" y="5117087"/>
                <a:ext cx="5448300" cy="1549259"/>
              </a:xfrm>
              <a:prstGeom prst="trapezoid">
                <a:avLst>
                  <a:gd name="adj" fmla="val 65044"/>
                </a:avLst>
              </a:prstGeom>
              <a:grp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grpSp>
      </p:grpSp>
      <p:sp>
        <p:nvSpPr>
          <p:cNvPr id="25" name="TextBox 38">
            <a:extLst>
              <a:ext uri="{FF2B5EF4-FFF2-40B4-BE49-F238E27FC236}"/>
            </a:extLst>
          </p:cNvPr>
          <p:cNvSpPr txBox="1">
            <a:spLocks noChangeArrowheads="1"/>
          </p:cNvSpPr>
          <p:nvPr userDrawn="1"/>
        </p:nvSpPr>
        <p:spPr bwMode="auto">
          <a:xfrm>
            <a:off x="252413" y="656907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912813" fontAlgn="base">
              <a:spcBef>
                <a:spcPct val="0"/>
              </a:spcBef>
              <a:spcAft>
                <a:spcPct val="0"/>
              </a:spcAft>
              <a:defRPr>
                <a:solidFill>
                  <a:schemeClr val="tx1"/>
                </a:solidFill>
                <a:latin typeface="Calibri" charset="0"/>
              </a:defRPr>
            </a:lvl6pPr>
            <a:lvl7pPr marL="2971800" indent="-228600" defTabSz="912813" fontAlgn="base">
              <a:spcBef>
                <a:spcPct val="0"/>
              </a:spcBef>
              <a:spcAft>
                <a:spcPct val="0"/>
              </a:spcAft>
              <a:defRPr>
                <a:solidFill>
                  <a:schemeClr val="tx1"/>
                </a:solidFill>
                <a:latin typeface="Calibri" charset="0"/>
              </a:defRPr>
            </a:lvl7pPr>
            <a:lvl8pPr marL="3429000" indent="-228600" defTabSz="912813" fontAlgn="base">
              <a:spcBef>
                <a:spcPct val="0"/>
              </a:spcBef>
              <a:spcAft>
                <a:spcPct val="0"/>
              </a:spcAft>
              <a:defRPr>
                <a:solidFill>
                  <a:schemeClr val="tx1"/>
                </a:solidFill>
                <a:latin typeface="Calibri" charset="0"/>
              </a:defRPr>
            </a:lvl8pPr>
            <a:lvl9pPr marL="3886200" indent="-228600" defTabSz="912813" fontAlgn="base">
              <a:spcBef>
                <a:spcPct val="0"/>
              </a:spcBef>
              <a:spcAft>
                <a:spcPct val="0"/>
              </a:spcAft>
              <a:defRPr>
                <a:solidFill>
                  <a:schemeClr val="tx1"/>
                </a:solidFill>
                <a:latin typeface="Calibri" charset="0"/>
              </a:defRPr>
            </a:lvl9pPr>
          </a:lstStyle>
          <a:p>
            <a:pPr eaLnBrk="1" hangingPunct="1">
              <a:defRPr/>
            </a:pPr>
            <a:endParaRPr lang="x-none" altLang="x-none"/>
          </a:p>
        </p:txBody>
      </p:sp>
      <p:sp>
        <p:nvSpPr>
          <p:cNvPr id="15" name="Picture Placeholder 14"/>
          <p:cNvSpPr>
            <a:spLocks noGrp="1"/>
          </p:cNvSpPr>
          <p:nvPr>
            <p:ph type="pic" sz="quarter" idx="14"/>
          </p:nvPr>
        </p:nvSpPr>
        <p:spPr>
          <a:xfrm>
            <a:off x="739562" y="1605281"/>
            <a:ext cx="5280239" cy="3658920"/>
          </a:xfrm>
          <a:custGeom>
            <a:avLst/>
            <a:gdLst>
              <a:gd name="connsiteX0" fmla="*/ 0 w 5448300"/>
              <a:gd name="connsiteY0" fmla="*/ 0 h 3568700"/>
              <a:gd name="connsiteX1" fmla="*/ 5448300 w 5448300"/>
              <a:gd name="connsiteY1" fmla="*/ 0 h 3568700"/>
              <a:gd name="connsiteX2" fmla="*/ 5448300 w 5448300"/>
              <a:gd name="connsiteY2" fmla="*/ 2283 h 3568700"/>
              <a:gd name="connsiteX3" fmla="*/ 4535070 w 5448300"/>
              <a:gd name="connsiteY3" fmla="*/ 1784350 h 3568700"/>
              <a:gd name="connsiteX4" fmla="*/ 5448300 w 5448300"/>
              <a:gd name="connsiteY4" fmla="*/ 3566417 h 3568700"/>
              <a:gd name="connsiteX5" fmla="*/ 5448300 w 5448300"/>
              <a:gd name="connsiteY5" fmla="*/ 3568700 h 3568700"/>
              <a:gd name="connsiteX6" fmla="*/ 0 w 5448300"/>
              <a:gd name="connsiteY6" fmla="*/ 3568700 h 3568700"/>
              <a:gd name="connsiteX7" fmla="*/ 0 w 5448300"/>
              <a:gd name="connsiteY7" fmla="*/ 3566417 h 3568700"/>
              <a:gd name="connsiteX8" fmla="*/ 913230 w 5448300"/>
              <a:gd name="connsiteY8" fmla="*/ 1784350 h 3568700"/>
              <a:gd name="connsiteX9" fmla="*/ 0 w 5448300"/>
              <a:gd name="connsiteY9" fmla="*/ 2283 h 356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8300" h="3568700">
                <a:moveTo>
                  <a:pt x="0" y="0"/>
                </a:moveTo>
                <a:lnTo>
                  <a:pt x="5448300" y="0"/>
                </a:lnTo>
                <a:lnTo>
                  <a:pt x="5448300" y="2283"/>
                </a:lnTo>
                <a:lnTo>
                  <a:pt x="4535070" y="1784350"/>
                </a:lnTo>
                <a:lnTo>
                  <a:pt x="5448300" y="3566417"/>
                </a:lnTo>
                <a:lnTo>
                  <a:pt x="5448300" y="3568700"/>
                </a:lnTo>
                <a:lnTo>
                  <a:pt x="0" y="3568700"/>
                </a:lnTo>
                <a:lnTo>
                  <a:pt x="0" y="3566417"/>
                </a:lnTo>
                <a:lnTo>
                  <a:pt x="913230" y="1784350"/>
                </a:lnTo>
                <a:lnTo>
                  <a:pt x="0" y="2283"/>
                </a:lnTo>
                <a:close/>
              </a:path>
            </a:pathLst>
          </a:custGeom>
          <a:solidFill>
            <a:schemeClr val="bg1">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en-US" sz="1351">
                <a:solidFill>
                  <a:schemeClr val="lt1"/>
                </a:solidFill>
                <a:latin typeface="+mn-lt"/>
                <a:ea typeface="+mn-ea"/>
                <a:cs typeface="+mn-cs"/>
              </a:defRPr>
            </a:lvl1pPr>
          </a:lstStyle>
          <a:p>
            <a:pPr lvl="0"/>
            <a:endParaRPr lang="en-US" noProof="0"/>
          </a:p>
        </p:txBody>
      </p:sp>
      <p:sp>
        <p:nvSpPr>
          <p:cNvPr id="6" name="Picture Placeholder 5"/>
          <p:cNvSpPr>
            <a:spLocks noGrp="1"/>
          </p:cNvSpPr>
          <p:nvPr>
            <p:ph type="pic" sz="quarter" idx="15"/>
          </p:nvPr>
        </p:nvSpPr>
        <p:spPr>
          <a:xfrm>
            <a:off x="739562" y="0"/>
            <a:ext cx="5280239" cy="1604384"/>
          </a:xfrm>
          <a:prstGeom prst="trapezoid">
            <a:avLst>
              <a:gd name="adj" fmla="val 66954"/>
            </a:avLst>
          </a:prstGeom>
          <a:solidFill>
            <a:schemeClr val="bg1">
              <a:lumMod val="85000"/>
            </a:schemeClr>
          </a:solidFill>
        </p:spPr>
        <p:txBody>
          <a:bodyPr rtlCol="0">
            <a:normAutofit/>
          </a:bodyPr>
          <a:lstStyle/>
          <a:p>
            <a:pPr lvl="0"/>
            <a:endParaRPr lang="en-US" noProof="0"/>
          </a:p>
        </p:txBody>
      </p:sp>
      <p:sp>
        <p:nvSpPr>
          <p:cNvPr id="35" name="Picture Placeholder 34"/>
          <p:cNvSpPr>
            <a:spLocks noGrp="1"/>
          </p:cNvSpPr>
          <p:nvPr>
            <p:ph type="pic" sz="quarter" idx="16"/>
          </p:nvPr>
        </p:nvSpPr>
        <p:spPr>
          <a:xfrm>
            <a:off x="739562" y="5271486"/>
            <a:ext cx="5280239" cy="1607429"/>
          </a:xfrm>
          <a:custGeom>
            <a:avLst/>
            <a:gdLst>
              <a:gd name="connsiteX0" fmla="*/ 0 w 5280238"/>
              <a:gd name="connsiteY0" fmla="*/ 0 h 1607429"/>
              <a:gd name="connsiteX1" fmla="*/ 5280238 w 5280238"/>
              <a:gd name="connsiteY1" fmla="*/ 0 h 1607429"/>
              <a:gd name="connsiteX2" fmla="*/ 4206079 w 5280238"/>
              <a:gd name="connsiteY2" fmla="*/ 1590718 h 1607429"/>
              <a:gd name="connsiteX3" fmla="*/ 4193758 w 5280238"/>
              <a:gd name="connsiteY3" fmla="*/ 1607429 h 1607429"/>
              <a:gd name="connsiteX4" fmla="*/ 1073481 w 5280238"/>
              <a:gd name="connsiteY4" fmla="*/ 1607429 h 1607429"/>
              <a:gd name="connsiteX5" fmla="*/ 1035920 w 5280238"/>
              <a:gd name="connsiteY5" fmla="*/ 1553302 h 1607429"/>
              <a:gd name="connsiteX6" fmla="*/ 0 w 5280238"/>
              <a:gd name="connsiteY6" fmla="*/ 0 h 160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0238" h="1607429">
                <a:moveTo>
                  <a:pt x="0" y="0"/>
                </a:moveTo>
                <a:lnTo>
                  <a:pt x="5280238" y="0"/>
                </a:lnTo>
                <a:cubicBezTo>
                  <a:pt x="4955198" y="479058"/>
                  <a:pt x="4366058" y="1367568"/>
                  <a:pt x="4206079" y="1590718"/>
                </a:cubicBezTo>
                <a:lnTo>
                  <a:pt x="4193758" y="1607429"/>
                </a:lnTo>
                <a:lnTo>
                  <a:pt x="1073481" y="1607429"/>
                </a:lnTo>
                <a:lnTo>
                  <a:pt x="1035920" y="1553302"/>
                </a:lnTo>
                <a:cubicBezTo>
                  <a:pt x="835557" y="1261430"/>
                  <a:pt x="301824" y="449999"/>
                  <a:pt x="0" y="0"/>
                </a:cubicBezTo>
                <a:close/>
              </a:path>
            </a:pathLst>
          </a:custGeom>
          <a:solidFill>
            <a:schemeClr val="bg1">
              <a:lumMod val="65000"/>
            </a:schemeClr>
          </a:solidFill>
          <a:ln>
            <a:noFill/>
          </a:ln>
        </p:spPr>
        <p:txBody>
          <a:bodyPr rtlCol="0">
            <a:noAutofit/>
          </a:bodyPr>
          <a:lstStyle/>
          <a:p>
            <a:pPr lvl="0"/>
            <a:endParaRPr lang="en-US" noProof="0" dirty="0"/>
          </a:p>
        </p:txBody>
      </p:sp>
      <p:sp>
        <p:nvSpPr>
          <p:cNvPr id="26" name="Date Placeholder 1">
            <a:extLst>
              <a:ext uri="{FF2B5EF4-FFF2-40B4-BE49-F238E27FC236}"/>
            </a:extLst>
          </p:cNvPr>
          <p:cNvSpPr>
            <a:spLocks noGrp="1"/>
          </p:cNvSpPr>
          <p:nvPr>
            <p:ph type="dt" sz="half" idx="17"/>
          </p:nvPr>
        </p:nvSpPr>
        <p:spPr/>
        <p:txBody>
          <a:bodyPr/>
          <a:lstStyle>
            <a:lvl1pPr>
              <a:defRPr/>
            </a:lvl1pPr>
          </a:lstStyle>
          <a:p>
            <a:pPr>
              <a:defRPr/>
            </a:pPr>
            <a:fld id="{47FD0EA9-07D7-9242-8D60-25F1D1D69E41}" type="datetime1">
              <a:rPr lang="en-US"/>
              <a:pPr>
                <a:defRPr/>
              </a:pPr>
              <a:t>12/17/17</a:t>
            </a:fld>
            <a:endParaRPr lang="en-US" dirty="0"/>
          </a:p>
        </p:txBody>
      </p:sp>
      <p:sp>
        <p:nvSpPr>
          <p:cNvPr id="27" name="Footer Placeholder 2">
            <a:extLst>
              <a:ext uri="{FF2B5EF4-FFF2-40B4-BE49-F238E27FC236}"/>
            </a:extLst>
          </p:cNvPr>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1974340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9" name="Picture Placeholder 28"/>
          <p:cNvSpPr>
            <a:spLocks noGrp="1"/>
          </p:cNvSpPr>
          <p:nvPr>
            <p:ph type="pic" sz="quarter" idx="16"/>
          </p:nvPr>
        </p:nvSpPr>
        <p:spPr>
          <a:xfrm>
            <a:off x="7413429" y="762415"/>
            <a:ext cx="2965163" cy="4917522"/>
          </a:xfrm>
          <a:custGeom>
            <a:avLst/>
            <a:gdLst>
              <a:gd name="connsiteX0" fmla="*/ 2949658 w 2949658"/>
              <a:gd name="connsiteY0" fmla="*/ 0 h 4906417"/>
              <a:gd name="connsiteX1" fmla="*/ 2949658 w 2949658"/>
              <a:gd name="connsiteY1" fmla="*/ 4906417 h 4906417"/>
              <a:gd name="connsiteX2" fmla="*/ 0 w 2949658"/>
              <a:gd name="connsiteY2" fmla="*/ 4593467 h 4906417"/>
              <a:gd name="connsiteX3" fmla="*/ 0 w 2949658"/>
              <a:gd name="connsiteY3" fmla="*/ 310310 h 4906417"/>
              <a:gd name="connsiteX0" fmla="*/ 2954421 w 2954421"/>
              <a:gd name="connsiteY0" fmla="*/ 317959 h 4610014"/>
              <a:gd name="connsiteX1" fmla="*/ 2949658 w 2954421"/>
              <a:gd name="connsiteY1" fmla="*/ 4610014 h 4610014"/>
              <a:gd name="connsiteX2" fmla="*/ 0 w 2954421"/>
              <a:gd name="connsiteY2" fmla="*/ 4297064 h 4610014"/>
              <a:gd name="connsiteX3" fmla="*/ 0 w 2954421"/>
              <a:gd name="connsiteY3" fmla="*/ 13907 h 4610014"/>
              <a:gd name="connsiteX4" fmla="*/ 2954421 w 2954421"/>
              <a:gd name="connsiteY4" fmla="*/ 317959 h 4610014"/>
              <a:gd name="connsiteX0" fmla="*/ 2954421 w 2954421"/>
              <a:gd name="connsiteY0" fmla="*/ 304052 h 4596107"/>
              <a:gd name="connsiteX1" fmla="*/ 2949658 w 2954421"/>
              <a:gd name="connsiteY1" fmla="*/ 4596107 h 4596107"/>
              <a:gd name="connsiteX2" fmla="*/ 0 w 2954421"/>
              <a:gd name="connsiteY2" fmla="*/ 4283157 h 4596107"/>
              <a:gd name="connsiteX3" fmla="*/ 0 w 2954421"/>
              <a:gd name="connsiteY3" fmla="*/ 0 h 4596107"/>
              <a:gd name="connsiteX4" fmla="*/ 2954421 w 2954421"/>
              <a:gd name="connsiteY4" fmla="*/ 304052 h 4596107"/>
              <a:gd name="connsiteX0" fmla="*/ 2954421 w 2954421"/>
              <a:gd name="connsiteY0" fmla="*/ 304052 h 4892757"/>
              <a:gd name="connsiteX1" fmla="*/ 2949658 w 2954421"/>
              <a:gd name="connsiteY1" fmla="*/ 4596107 h 4892757"/>
              <a:gd name="connsiteX2" fmla="*/ 0 w 2954421"/>
              <a:gd name="connsiteY2" fmla="*/ 4892757 h 4892757"/>
              <a:gd name="connsiteX3" fmla="*/ 0 w 2954421"/>
              <a:gd name="connsiteY3" fmla="*/ 0 h 4892757"/>
              <a:gd name="connsiteX4" fmla="*/ 2954421 w 2954421"/>
              <a:gd name="connsiteY4" fmla="*/ 304052 h 4892757"/>
              <a:gd name="connsiteX0" fmla="*/ 2954421 w 2954421"/>
              <a:gd name="connsiteY0" fmla="*/ 304052 h 4902282"/>
              <a:gd name="connsiteX1" fmla="*/ 2949658 w 2954421"/>
              <a:gd name="connsiteY1" fmla="*/ 4596107 h 4902282"/>
              <a:gd name="connsiteX2" fmla="*/ 0 w 2954421"/>
              <a:gd name="connsiteY2" fmla="*/ 4902282 h 4902282"/>
              <a:gd name="connsiteX3" fmla="*/ 0 w 2954421"/>
              <a:gd name="connsiteY3" fmla="*/ 0 h 4902282"/>
              <a:gd name="connsiteX4" fmla="*/ 2954421 w 2954421"/>
              <a:gd name="connsiteY4" fmla="*/ 304052 h 4902282"/>
              <a:gd name="connsiteX0" fmla="*/ 2954421 w 2954421"/>
              <a:gd name="connsiteY0" fmla="*/ 304052 h 4902282"/>
              <a:gd name="connsiteX1" fmla="*/ 2949658 w 2954421"/>
              <a:gd name="connsiteY1" fmla="*/ 4596107 h 4902282"/>
              <a:gd name="connsiteX2" fmla="*/ 0 w 2954421"/>
              <a:gd name="connsiteY2" fmla="*/ 4902282 h 4902282"/>
              <a:gd name="connsiteX3" fmla="*/ 0 w 2954421"/>
              <a:gd name="connsiteY3" fmla="*/ 0 h 4902282"/>
              <a:gd name="connsiteX4" fmla="*/ 2954421 w 2954421"/>
              <a:gd name="connsiteY4" fmla="*/ 304052 h 4902282"/>
              <a:gd name="connsiteX0" fmla="*/ 2954421 w 2954421"/>
              <a:gd name="connsiteY0" fmla="*/ 304052 h 4917522"/>
              <a:gd name="connsiteX1" fmla="*/ 2949658 w 2954421"/>
              <a:gd name="connsiteY1" fmla="*/ 4596107 h 4917522"/>
              <a:gd name="connsiteX2" fmla="*/ 0 w 2954421"/>
              <a:gd name="connsiteY2" fmla="*/ 4917522 h 4917522"/>
              <a:gd name="connsiteX3" fmla="*/ 0 w 2954421"/>
              <a:gd name="connsiteY3" fmla="*/ 0 h 4917522"/>
              <a:gd name="connsiteX4" fmla="*/ 2954421 w 2954421"/>
              <a:gd name="connsiteY4" fmla="*/ 304052 h 4917522"/>
              <a:gd name="connsiteX0" fmla="*/ 2954421 w 2954421"/>
              <a:gd name="connsiteY0" fmla="*/ 304052 h 4917522"/>
              <a:gd name="connsiteX1" fmla="*/ 2949658 w 2954421"/>
              <a:gd name="connsiteY1" fmla="*/ 4596107 h 4917522"/>
              <a:gd name="connsiteX2" fmla="*/ 0 w 2954421"/>
              <a:gd name="connsiteY2" fmla="*/ 4917522 h 4917522"/>
              <a:gd name="connsiteX3" fmla="*/ 0 w 2954421"/>
              <a:gd name="connsiteY3" fmla="*/ 0 h 4917522"/>
              <a:gd name="connsiteX4" fmla="*/ 2954421 w 2954421"/>
              <a:gd name="connsiteY4" fmla="*/ 304052 h 4917522"/>
              <a:gd name="connsiteX0" fmla="*/ 2954421 w 2965163"/>
              <a:gd name="connsiteY0" fmla="*/ 304052 h 4917522"/>
              <a:gd name="connsiteX1" fmla="*/ 2964898 w 2965163"/>
              <a:gd name="connsiteY1" fmla="*/ 4596107 h 4917522"/>
              <a:gd name="connsiteX2" fmla="*/ 0 w 2965163"/>
              <a:gd name="connsiteY2" fmla="*/ 4917522 h 4917522"/>
              <a:gd name="connsiteX3" fmla="*/ 0 w 2965163"/>
              <a:gd name="connsiteY3" fmla="*/ 0 h 4917522"/>
              <a:gd name="connsiteX4" fmla="*/ 2954421 w 2965163"/>
              <a:gd name="connsiteY4" fmla="*/ 304052 h 4917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163" h="4917522">
                <a:moveTo>
                  <a:pt x="2954421" y="304052"/>
                </a:moveTo>
                <a:cubicBezTo>
                  <a:pt x="2952833" y="1734737"/>
                  <a:pt x="2967279" y="2450079"/>
                  <a:pt x="2964898" y="4596107"/>
                </a:cubicBezTo>
                <a:lnTo>
                  <a:pt x="0" y="4917522"/>
                </a:lnTo>
                <a:lnTo>
                  <a:pt x="0" y="0"/>
                </a:lnTo>
                <a:lnTo>
                  <a:pt x="2954421" y="304052"/>
                </a:lnTo>
                <a:close/>
              </a:path>
            </a:pathLst>
          </a:custGeom>
          <a:solidFill>
            <a:schemeClr val="bg1">
              <a:lumMod val="65000"/>
            </a:schemeClr>
          </a:solidFill>
          <a:ln>
            <a:noFill/>
          </a:ln>
        </p:spPr>
        <p:txBody>
          <a:bodyPr rtlCol="0">
            <a:noAutofit/>
          </a:bodyPr>
          <a:lstStyle/>
          <a:p>
            <a:pPr lvl="0"/>
            <a:endParaRPr lang="en-US" noProof="0" dirty="0"/>
          </a:p>
        </p:txBody>
      </p:sp>
      <p:sp>
        <p:nvSpPr>
          <p:cNvPr id="26" name="Picture Placeholder 25"/>
          <p:cNvSpPr>
            <a:spLocks noGrp="1"/>
          </p:cNvSpPr>
          <p:nvPr>
            <p:ph type="pic" sz="quarter" idx="13"/>
          </p:nvPr>
        </p:nvSpPr>
        <p:spPr>
          <a:xfrm>
            <a:off x="4463771" y="762237"/>
            <a:ext cx="2949659" cy="4906417"/>
          </a:xfrm>
          <a:custGeom>
            <a:avLst/>
            <a:gdLst>
              <a:gd name="connsiteX0" fmla="*/ 2949658 w 2949658"/>
              <a:gd name="connsiteY0" fmla="*/ 0 h 4906417"/>
              <a:gd name="connsiteX1" fmla="*/ 2949658 w 2949658"/>
              <a:gd name="connsiteY1" fmla="*/ 4906417 h 4906417"/>
              <a:gd name="connsiteX2" fmla="*/ 0 w 2949658"/>
              <a:gd name="connsiteY2" fmla="*/ 4593467 h 4906417"/>
              <a:gd name="connsiteX3" fmla="*/ 0 w 2949658"/>
              <a:gd name="connsiteY3" fmla="*/ 310310 h 4906417"/>
            </a:gdLst>
            <a:ahLst/>
            <a:cxnLst>
              <a:cxn ang="0">
                <a:pos x="connsiteX0" y="connsiteY0"/>
              </a:cxn>
              <a:cxn ang="0">
                <a:pos x="connsiteX1" y="connsiteY1"/>
              </a:cxn>
              <a:cxn ang="0">
                <a:pos x="connsiteX2" y="connsiteY2"/>
              </a:cxn>
              <a:cxn ang="0">
                <a:pos x="connsiteX3" y="connsiteY3"/>
              </a:cxn>
            </a:cxnLst>
            <a:rect l="l" t="t" r="r" b="b"/>
            <a:pathLst>
              <a:path w="2949658" h="4906417">
                <a:moveTo>
                  <a:pt x="2949658" y="0"/>
                </a:moveTo>
                <a:lnTo>
                  <a:pt x="2949658" y="4906417"/>
                </a:lnTo>
                <a:lnTo>
                  <a:pt x="0" y="4593467"/>
                </a:lnTo>
                <a:lnTo>
                  <a:pt x="0" y="310310"/>
                </a:lnTo>
                <a:close/>
              </a:path>
            </a:pathLst>
          </a:custGeom>
          <a:solidFill>
            <a:schemeClr val="bg1">
              <a:lumMod val="85000"/>
            </a:schemeClr>
          </a:solidFill>
          <a:ln>
            <a:noFill/>
          </a:ln>
        </p:spPr>
        <p:txBody>
          <a:bodyPr rtlCol="0">
            <a:noAutofit/>
          </a:bodyPr>
          <a:lstStyle/>
          <a:p>
            <a:pPr lvl="0"/>
            <a:endParaRPr lang="en-US" noProof="0" dirty="0"/>
          </a:p>
        </p:txBody>
      </p:sp>
      <p:sp>
        <p:nvSpPr>
          <p:cNvPr id="2" name="Title 1"/>
          <p:cNvSpPr>
            <a:spLocks noGrp="1"/>
          </p:cNvSpPr>
          <p:nvPr>
            <p:ph type="title"/>
          </p:nvPr>
        </p:nvSpPr>
        <p:spPr>
          <a:xfrm>
            <a:off x="423304" y="444483"/>
            <a:ext cx="3523665" cy="1939902"/>
          </a:xfrm>
        </p:spPr>
        <p:txBody>
          <a:bodyPr/>
          <a:lstStyle/>
          <a:p>
            <a:r>
              <a:rPr lang="en-US"/>
              <a:t>Click to edit Master title style</a:t>
            </a:r>
          </a:p>
        </p:txBody>
      </p:sp>
      <p:sp>
        <p:nvSpPr>
          <p:cNvPr id="5" name="Date Placeholder 3">
            <a:extLst>
              <a:ext uri="{FF2B5EF4-FFF2-40B4-BE49-F238E27FC236}"/>
            </a:extLst>
          </p:cNvPr>
          <p:cNvSpPr>
            <a:spLocks noGrp="1"/>
          </p:cNvSpPr>
          <p:nvPr>
            <p:ph type="dt" sz="half" idx="17"/>
          </p:nvPr>
        </p:nvSpPr>
        <p:spPr/>
        <p:txBody>
          <a:bodyPr/>
          <a:lstStyle>
            <a:lvl1pPr>
              <a:defRPr/>
            </a:lvl1pPr>
          </a:lstStyle>
          <a:p>
            <a:pPr>
              <a:defRPr/>
            </a:pPr>
            <a:fld id="{A8916CFC-4B51-814C-9775-8DC303929A2A}" type="datetime1">
              <a:rPr lang="en-US"/>
              <a:pPr>
                <a:defRPr/>
              </a:pPr>
              <a:t>12/17/17</a:t>
            </a:fld>
            <a:endParaRPr lang="en-US" dirty="0"/>
          </a:p>
        </p:txBody>
      </p:sp>
      <p:sp>
        <p:nvSpPr>
          <p:cNvPr id="6" name="Footer Placeholder 4">
            <a:extLst>
              <a:ext uri="{FF2B5EF4-FFF2-40B4-BE49-F238E27FC236}"/>
            </a:extLst>
          </p:cNvPr>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1819329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23304" y="1448564"/>
            <a:ext cx="5188915" cy="4488874"/>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3">
            <a:extLst>
              <a:ext uri="{FF2B5EF4-FFF2-40B4-BE49-F238E27FC236}"/>
            </a:extLst>
          </p:cNvPr>
          <p:cNvSpPr>
            <a:spLocks noGrp="1"/>
          </p:cNvSpPr>
          <p:nvPr>
            <p:ph type="dt" sz="half" idx="14"/>
          </p:nvPr>
        </p:nvSpPr>
        <p:spPr/>
        <p:txBody>
          <a:bodyPr/>
          <a:lstStyle>
            <a:lvl1pPr>
              <a:defRPr/>
            </a:lvl1pPr>
          </a:lstStyle>
          <a:p>
            <a:pPr>
              <a:defRPr/>
            </a:pPr>
            <a:fld id="{E9BC3D4A-71D8-F34B-A49E-558E6F746234}" type="datetime1">
              <a:rPr lang="en-US"/>
              <a:pPr>
                <a:defRPr/>
              </a:pPr>
              <a:t>12/17/17</a:t>
            </a:fld>
            <a:endParaRPr lang="en-US" dirty="0"/>
          </a:p>
        </p:txBody>
      </p:sp>
      <p:sp>
        <p:nvSpPr>
          <p:cNvPr id="5" name="Footer Placeholder 4">
            <a:extLst>
              <a:ext uri="{FF2B5EF4-FFF2-40B4-BE49-F238E27FC236}"/>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606707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5640548" y="0"/>
            <a:ext cx="6551453" cy="6858000"/>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2" name="Title 1"/>
          <p:cNvSpPr>
            <a:spLocks noGrp="1"/>
          </p:cNvSpPr>
          <p:nvPr>
            <p:ph type="title"/>
          </p:nvPr>
        </p:nvSpPr>
        <p:spPr>
          <a:xfrm>
            <a:off x="423305" y="444485"/>
            <a:ext cx="4295000" cy="1823227"/>
          </a:xfrm>
        </p:spPr>
        <p:txBody>
          <a:bodyPr/>
          <a:lstStyle/>
          <a:p>
            <a:r>
              <a:rPr lang="en-US"/>
              <a:t>Click to edit Master title style</a:t>
            </a:r>
          </a:p>
        </p:txBody>
      </p:sp>
      <p:sp>
        <p:nvSpPr>
          <p:cNvPr id="4" name="Date Placeholder 3">
            <a:extLst>
              <a:ext uri="{FF2B5EF4-FFF2-40B4-BE49-F238E27FC236}"/>
            </a:extLst>
          </p:cNvPr>
          <p:cNvSpPr>
            <a:spLocks noGrp="1"/>
          </p:cNvSpPr>
          <p:nvPr>
            <p:ph type="dt" sz="half" idx="14"/>
          </p:nvPr>
        </p:nvSpPr>
        <p:spPr/>
        <p:txBody>
          <a:bodyPr/>
          <a:lstStyle>
            <a:lvl1pPr>
              <a:defRPr/>
            </a:lvl1pPr>
          </a:lstStyle>
          <a:p>
            <a:pPr>
              <a:defRPr/>
            </a:pPr>
            <a:fld id="{D36F5B3D-639A-EF41-87B2-E936ECC7B3C5}" type="datetime1">
              <a:rPr lang="en-US"/>
              <a:pPr>
                <a:defRPr/>
              </a:pPr>
              <a:t>12/17/17</a:t>
            </a:fld>
            <a:endParaRPr lang="en-US" dirty="0"/>
          </a:p>
        </p:txBody>
      </p:sp>
      <p:sp>
        <p:nvSpPr>
          <p:cNvPr id="5" name="Footer Placeholder 4">
            <a:extLst>
              <a:ext uri="{FF2B5EF4-FFF2-40B4-BE49-F238E27FC236}"/>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465709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48861" y="1522068"/>
            <a:ext cx="9885027" cy="3456974"/>
          </a:xfrm>
          <a:solidFill>
            <a:schemeClr val="bg1">
              <a:lumMod val="85000"/>
            </a:schemeClr>
          </a:solidFill>
          <a:ln>
            <a:noFill/>
          </a:ln>
          <a:effectLst/>
        </p:spPr>
        <p:txBody>
          <a:bodyPr lIns="0" tIns="0" rIns="0" bIns="0" rtlCol="0" anchor="ctr">
            <a:normAutofit/>
          </a:bodyPr>
          <a:lstStyle>
            <a:lvl1pPr marL="0" indent="0" algn="ctr">
              <a:buNone/>
              <a:defRPr lang="en-US" sz="2000">
                <a:solidFill>
                  <a:schemeClr val="tx1">
                    <a:lumMod val="50000"/>
                    <a:lumOff val="50000"/>
                  </a:schemeClr>
                </a:solidFill>
                <a:effectLst/>
                <a:latin typeface="+mn-lt"/>
                <a:ea typeface="+mn-ea"/>
                <a:cs typeface="+mn-cs"/>
              </a:defRPr>
            </a:lvl1p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3">
            <a:extLst>
              <a:ext uri="{FF2B5EF4-FFF2-40B4-BE49-F238E27FC236}"/>
            </a:extLst>
          </p:cNvPr>
          <p:cNvSpPr>
            <a:spLocks noGrp="1"/>
          </p:cNvSpPr>
          <p:nvPr>
            <p:ph type="dt" sz="half" idx="14"/>
          </p:nvPr>
        </p:nvSpPr>
        <p:spPr/>
        <p:txBody>
          <a:bodyPr/>
          <a:lstStyle>
            <a:lvl1pPr>
              <a:defRPr/>
            </a:lvl1pPr>
          </a:lstStyle>
          <a:p>
            <a:pPr>
              <a:defRPr/>
            </a:pPr>
            <a:fld id="{FE517D61-F22A-7943-9EE6-5FD3A3EB380A}" type="datetime1">
              <a:rPr lang="en-US"/>
              <a:pPr>
                <a:defRPr/>
              </a:pPr>
              <a:t>12/17/17</a:t>
            </a:fld>
            <a:endParaRPr lang="en-US" dirty="0"/>
          </a:p>
        </p:txBody>
      </p:sp>
      <p:sp>
        <p:nvSpPr>
          <p:cNvPr id="5" name="Footer Placeholder 4">
            <a:extLst>
              <a:ext uri="{FF2B5EF4-FFF2-40B4-BE49-F238E27FC236}"/>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93744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2"/>
            <a:ext cx="12192000" cy="6371133"/>
          </a:xfrm>
        </p:spPr>
        <p:txBody>
          <a:bodyPr rtlCol="0">
            <a:normAutofit/>
          </a:bodyPr>
          <a:lstStyle/>
          <a:p>
            <a:pPr lvl="0"/>
            <a:endParaRPr lang="en-US" noProof="0"/>
          </a:p>
        </p:txBody>
      </p:sp>
      <p:sp>
        <p:nvSpPr>
          <p:cNvPr id="3" name="Date Placeholder 3">
            <a:extLst>
              <a:ext uri="{FF2B5EF4-FFF2-40B4-BE49-F238E27FC236}"/>
            </a:extLst>
          </p:cNvPr>
          <p:cNvSpPr>
            <a:spLocks noGrp="1"/>
          </p:cNvSpPr>
          <p:nvPr>
            <p:ph type="dt" sz="half" idx="14"/>
          </p:nvPr>
        </p:nvSpPr>
        <p:spPr/>
        <p:txBody>
          <a:bodyPr/>
          <a:lstStyle>
            <a:lvl1pPr>
              <a:defRPr/>
            </a:lvl1pPr>
          </a:lstStyle>
          <a:p>
            <a:pPr>
              <a:defRPr/>
            </a:pPr>
            <a:fld id="{3327D5FF-E211-AC4A-818F-A070BBEC8DE7}" type="datetime1">
              <a:rPr lang="en-US"/>
              <a:pPr>
                <a:defRPr/>
              </a:pPr>
              <a:t>12/17/17</a:t>
            </a:fld>
            <a:endParaRPr lang="en-US" dirty="0"/>
          </a:p>
        </p:txBody>
      </p:sp>
      <p:sp>
        <p:nvSpPr>
          <p:cNvPr id="4" name="Footer Placeholder 4">
            <a:extLst>
              <a:ext uri="{FF2B5EF4-FFF2-40B4-BE49-F238E27FC236}"/>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261400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2"/>
            <a:ext cx="12192000" cy="6371133"/>
          </a:xfrm>
        </p:spPr>
        <p:txBody>
          <a:bodyPr rtlCol="0">
            <a:normAutofit/>
          </a:bodyPr>
          <a:lstStyle/>
          <a:p>
            <a:pPr lvl="0"/>
            <a:endParaRPr lang="en-US" noProof="0"/>
          </a:p>
        </p:txBody>
      </p:sp>
      <p:sp>
        <p:nvSpPr>
          <p:cNvPr id="8" name="Picture Placeholder 7"/>
          <p:cNvSpPr>
            <a:spLocks noGrp="1"/>
          </p:cNvSpPr>
          <p:nvPr>
            <p:ph type="pic" sz="quarter" idx="14"/>
          </p:nvPr>
        </p:nvSpPr>
        <p:spPr>
          <a:xfrm>
            <a:off x="1" y="1968123"/>
            <a:ext cx="7692007" cy="3213478"/>
          </a:xfrm>
          <a:solidFill>
            <a:schemeClr val="bg1">
              <a:lumMod val="85000"/>
            </a:schemeClr>
          </a:solidFill>
        </p:spPr>
        <p:txBody>
          <a:bodyPr rtlCol="0">
            <a:normAutofit/>
          </a:bodyPr>
          <a:lstStyle/>
          <a:p>
            <a:pPr lvl="0"/>
            <a:endParaRPr lang="en-US" noProof="0"/>
          </a:p>
        </p:txBody>
      </p:sp>
      <p:sp>
        <p:nvSpPr>
          <p:cNvPr id="4" name="Date Placeholder 3">
            <a:extLst>
              <a:ext uri="{FF2B5EF4-FFF2-40B4-BE49-F238E27FC236}"/>
            </a:extLst>
          </p:cNvPr>
          <p:cNvSpPr>
            <a:spLocks noGrp="1"/>
          </p:cNvSpPr>
          <p:nvPr>
            <p:ph type="dt" sz="half" idx="15"/>
          </p:nvPr>
        </p:nvSpPr>
        <p:spPr/>
        <p:txBody>
          <a:bodyPr/>
          <a:lstStyle>
            <a:lvl1pPr>
              <a:defRPr/>
            </a:lvl1pPr>
          </a:lstStyle>
          <a:p>
            <a:pPr>
              <a:defRPr/>
            </a:pPr>
            <a:fld id="{15DA53F0-053E-D34A-B007-5AF1984BE0BB}" type="datetime1">
              <a:rPr lang="en-US"/>
              <a:pPr>
                <a:defRPr/>
              </a:pPr>
              <a:t>12/17/17</a:t>
            </a:fld>
            <a:endParaRPr lang="en-US" dirty="0"/>
          </a:p>
        </p:txBody>
      </p:sp>
      <p:sp>
        <p:nvSpPr>
          <p:cNvPr id="5" name="Footer Placeholder 4">
            <a:extLst>
              <a:ext uri="{FF2B5EF4-FFF2-40B4-BE49-F238E27FC236}"/>
            </a:extLst>
          </p:cNvPr>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406161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74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0" y="0"/>
            <a:ext cx="12192000" cy="5105400"/>
          </a:xfrm>
          <a:solidFill>
            <a:schemeClr val="bg1">
              <a:lumMod val="85000"/>
            </a:schemeClr>
          </a:solidFill>
        </p:spPr>
        <p:txBody>
          <a:bodyPr rtlCol="0">
            <a:normAutofit/>
          </a:body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2">
            <a:extLst>
              <a:ext uri="{FF2B5EF4-FFF2-40B4-BE49-F238E27FC236}"/>
            </a:extLst>
          </p:cNvPr>
          <p:cNvSpPr>
            <a:spLocks noGrp="1"/>
          </p:cNvSpPr>
          <p:nvPr>
            <p:ph type="dt" sz="half" idx="15"/>
          </p:nvPr>
        </p:nvSpPr>
        <p:spPr/>
        <p:txBody>
          <a:bodyPr/>
          <a:lstStyle>
            <a:lvl1pPr>
              <a:defRPr/>
            </a:lvl1pPr>
          </a:lstStyle>
          <a:p>
            <a:pPr>
              <a:defRPr/>
            </a:pPr>
            <a:fld id="{E72F3F7F-6515-DE4F-A862-DDA400E95582}" type="datetime1">
              <a:rPr lang="en-US"/>
              <a:pPr>
                <a:defRPr/>
              </a:pPr>
              <a:t>12/17/17</a:t>
            </a:fld>
            <a:endParaRPr lang="en-US" dirty="0"/>
          </a:p>
        </p:txBody>
      </p:sp>
      <p:sp>
        <p:nvSpPr>
          <p:cNvPr id="5" name="Footer Placeholder 3">
            <a:extLst>
              <a:ext uri="{FF2B5EF4-FFF2-40B4-BE49-F238E27FC236}"/>
            </a:extLst>
          </p:cNvPr>
          <p:cNvSpPr>
            <a:spLocks noGrp="1"/>
          </p:cNvSpPr>
          <p:nvPr>
            <p:ph type="ftr" sz="quarter" idx="16"/>
          </p:nvPr>
        </p:nvSpPr>
        <p:spPr/>
        <p:txBody>
          <a:bodyPr/>
          <a:lstStyle>
            <a:lvl1pPr>
              <a:defRPr/>
            </a:lvl1pPr>
          </a:lstStyle>
          <a:p>
            <a:pPr>
              <a:defRPr/>
            </a:pPr>
            <a:endParaRPr lang="en-US"/>
          </a:p>
        </p:txBody>
      </p:sp>
      <p:sp>
        <p:nvSpPr>
          <p:cNvPr id="6" name="Slide Number Placeholder 4">
            <a:extLst>
              <a:ext uri="{FF2B5EF4-FFF2-40B4-BE49-F238E27FC236}"/>
            </a:extLst>
          </p:cNvPr>
          <p:cNvSpPr>
            <a:spLocks noGrp="1"/>
          </p:cNvSpPr>
          <p:nvPr>
            <p:ph type="sldNum" sz="quarter" idx="17"/>
          </p:nvPr>
        </p:nvSpPr>
        <p:spPr>
          <a:xfrm>
            <a:off x="11452225" y="6370638"/>
            <a:ext cx="430213" cy="249237"/>
          </a:xfrm>
          <a:prstGeom prst="rect">
            <a:avLst/>
          </a:prstGeom>
        </p:spPr>
        <p:txBody>
          <a:bodyPr/>
          <a:lstStyle>
            <a:lvl1pPr defTabSz="914377">
              <a:lnSpc>
                <a:spcPct val="100000"/>
              </a:lnSpc>
              <a:spcBef>
                <a:spcPts val="0"/>
              </a:spcBef>
              <a:defRPr>
                <a:latin typeface="Calibri" charset="0"/>
              </a:defRPr>
            </a:lvl1pPr>
          </a:lstStyle>
          <a:p>
            <a:pPr>
              <a:defRPr/>
            </a:pPr>
            <a:fld id="{2A7089E4-6FFC-8E4E-B694-BB7AF6AAB621}" type="slidenum">
              <a:rPr/>
              <a:pPr>
                <a:defRPr/>
              </a:pPr>
              <a:t>‹#›</a:t>
            </a:fld>
            <a:endParaRPr dirty="0"/>
          </a:p>
        </p:txBody>
      </p:sp>
    </p:spTree>
    <p:extLst>
      <p:ext uri="{BB962C8B-B14F-4D97-AF65-F5344CB8AC3E}">
        <p14:creationId xmlns:p14="http://schemas.microsoft.com/office/powerpoint/2010/main" val="16521574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2" name="Rectangle 1">
            <a:extLst>
              <a:ext uri="{FF2B5EF4-FFF2-40B4-BE49-F238E27FC236}"/>
            </a:extLst>
          </p:cNvPr>
          <p:cNvSpPr/>
          <p:nvPr userDrawn="1"/>
        </p:nvSpPr>
        <p:spPr>
          <a:xfrm>
            <a:off x="0" y="0"/>
            <a:ext cx="12192000" cy="6858000"/>
          </a:xfrm>
          <a:prstGeom prst="rect">
            <a:avLst/>
          </a:prstGeom>
          <a:pattFill prst="ltUpDiag">
            <a:fgClr>
              <a:schemeClr val="accent1">
                <a:lumMod val="50000"/>
              </a:schemeClr>
            </a:fgClr>
            <a:bgClr>
              <a:schemeClr val="tx1">
                <a:lumMod val="90000"/>
                <a:lumOff val="1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a:p>
        </p:txBody>
      </p:sp>
    </p:spTree>
    <p:extLst>
      <p:ext uri="{BB962C8B-B14F-4D97-AF65-F5344CB8AC3E}">
        <p14:creationId xmlns:p14="http://schemas.microsoft.com/office/powerpoint/2010/main" val="529882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8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9_Title Onl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0" y="2"/>
            <a:ext cx="12192000" cy="4566343"/>
          </a:xfrm>
          <a:solidFill>
            <a:schemeClr val="bg1">
              <a:lumMod val="85000"/>
            </a:schemeClr>
          </a:solidFill>
        </p:spPr>
        <p:txBody>
          <a:bodyPr rtlCol="0">
            <a:normAutofit/>
          </a:bodyPr>
          <a:lstStyle/>
          <a:p>
            <a:pPr lvl="0"/>
            <a:endParaRPr lang="en-US" noProof="0"/>
          </a:p>
        </p:txBody>
      </p:sp>
      <p:sp>
        <p:nvSpPr>
          <p:cNvPr id="2" name="Title 1"/>
          <p:cNvSpPr>
            <a:spLocks noGrp="1"/>
          </p:cNvSpPr>
          <p:nvPr>
            <p:ph type="title"/>
          </p:nvPr>
        </p:nvSpPr>
        <p:spPr>
          <a:xfrm>
            <a:off x="423304" y="444485"/>
            <a:ext cx="10954169" cy="765175"/>
          </a:xfrm>
        </p:spPr>
        <p:txBody>
          <a:bodyPr/>
          <a:lstStyle/>
          <a:p>
            <a:r>
              <a:rPr lang="en-US"/>
              <a:t>Click to edit Master title style</a:t>
            </a:r>
          </a:p>
        </p:txBody>
      </p:sp>
      <p:sp>
        <p:nvSpPr>
          <p:cNvPr id="4" name="Date Placeholder 3">
            <a:extLst>
              <a:ext uri="{FF2B5EF4-FFF2-40B4-BE49-F238E27FC236}"/>
            </a:extLst>
          </p:cNvPr>
          <p:cNvSpPr>
            <a:spLocks noGrp="1"/>
          </p:cNvSpPr>
          <p:nvPr>
            <p:ph type="dt" sz="half" idx="15"/>
          </p:nvPr>
        </p:nvSpPr>
        <p:spPr/>
        <p:txBody>
          <a:bodyPr/>
          <a:lstStyle>
            <a:lvl1pPr>
              <a:defRPr/>
            </a:lvl1pPr>
          </a:lstStyle>
          <a:p>
            <a:pPr>
              <a:defRPr/>
            </a:pPr>
            <a:fld id="{3426AF40-8AA2-194E-A4EF-989B1574BFBE}" type="datetime1">
              <a:rPr lang="en-US"/>
              <a:pPr>
                <a:defRPr/>
              </a:pPr>
              <a:t>12/17/17</a:t>
            </a:fld>
            <a:endParaRPr lang="en-US" dirty="0"/>
          </a:p>
        </p:txBody>
      </p:sp>
      <p:sp>
        <p:nvSpPr>
          <p:cNvPr id="5" name="Footer Placeholder 4">
            <a:extLst>
              <a:ext uri="{FF2B5EF4-FFF2-40B4-BE49-F238E27FC236}"/>
            </a:extLst>
          </p:cNvPr>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145200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0" y="1276946"/>
            <a:ext cx="12192000" cy="5581055"/>
          </a:xfrm>
          <a:solidFill>
            <a:schemeClr val="bg1">
              <a:lumMod val="85000"/>
            </a:schemeClr>
          </a:solidFill>
        </p:spPr>
        <p:txBody>
          <a:bodyPr rtlCol="0">
            <a:normAutofit/>
          </a:bodyPr>
          <a:lstStyle/>
          <a:p>
            <a:pPr lvl="0"/>
            <a:endParaRPr lang="en-US" noProof="0"/>
          </a:p>
        </p:txBody>
      </p:sp>
      <p:sp>
        <p:nvSpPr>
          <p:cNvPr id="10" name="Picture Placeholder 7"/>
          <p:cNvSpPr>
            <a:spLocks noGrp="1"/>
          </p:cNvSpPr>
          <p:nvPr>
            <p:ph type="pic" sz="quarter" idx="15"/>
          </p:nvPr>
        </p:nvSpPr>
        <p:spPr>
          <a:xfrm>
            <a:off x="940611" y="739285"/>
            <a:ext cx="3150716" cy="5312275"/>
          </a:xfrm>
          <a:solidFill>
            <a:schemeClr val="bg1">
              <a:lumMod val="75000"/>
            </a:schemeClr>
          </a:solidFill>
        </p:spPr>
        <p:txBody>
          <a:bodyPr rtlCol="0">
            <a:normAutofit/>
          </a:bodyPr>
          <a:lstStyle/>
          <a:p>
            <a:pPr lvl="0"/>
            <a:endParaRPr lang="en-US" noProof="0"/>
          </a:p>
        </p:txBody>
      </p:sp>
      <p:sp>
        <p:nvSpPr>
          <p:cNvPr id="4" name="Date Placeholder 3">
            <a:extLst>
              <a:ext uri="{FF2B5EF4-FFF2-40B4-BE49-F238E27FC236}"/>
            </a:extLst>
          </p:cNvPr>
          <p:cNvSpPr>
            <a:spLocks noGrp="1"/>
          </p:cNvSpPr>
          <p:nvPr>
            <p:ph type="dt" sz="half" idx="16"/>
          </p:nvPr>
        </p:nvSpPr>
        <p:spPr/>
        <p:txBody>
          <a:bodyPr/>
          <a:lstStyle>
            <a:lvl1pPr>
              <a:defRPr/>
            </a:lvl1pPr>
          </a:lstStyle>
          <a:p>
            <a:pPr>
              <a:defRPr/>
            </a:pPr>
            <a:fld id="{E674455F-9A2E-0640-AAC7-AEF374DBF4D0}" type="datetime1">
              <a:rPr lang="en-US"/>
              <a:pPr>
                <a:defRPr/>
              </a:pPr>
              <a:t>12/17/17</a:t>
            </a:fld>
            <a:endParaRPr lang="en-US" dirty="0"/>
          </a:p>
        </p:txBody>
      </p:sp>
      <p:sp>
        <p:nvSpPr>
          <p:cNvPr id="5" name="Footer Placeholder 4">
            <a:extLst>
              <a:ext uri="{FF2B5EF4-FFF2-40B4-BE49-F238E27FC236}"/>
            </a:extLst>
          </p:cNvPr>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196256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9" name="Picture Placeholder 7"/>
          <p:cNvSpPr>
            <a:spLocks noGrp="1"/>
          </p:cNvSpPr>
          <p:nvPr>
            <p:ph type="pic" sz="quarter" idx="14"/>
          </p:nvPr>
        </p:nvSpPr>
        <p:spPr>
          <a:xfrm>
            <a:off x="577041" y="2164710"/>
            <a:ext cx="3352939" cy="3352937"/>
          </a:xfrm>
          <a:solidFill>
            <a:schemeClr val="bg1">
              <a:lumMod val="85000"/>
            </a:schemeClr>
          </a:solidFill>
        </p:spPr>
        <p:txBody>
          <a:bodyPr rtlCol="0">
            <a:normAutofit/>
          </a:bodyPr>
          <a:lstStyle/>
          <a:p>
            <a:pPr lvl="0"/>
            <a:endParaRPr lang="en-US" noProof="0"/>
          </a:p>
        </p:txBody>
      </p:sp>
      <p:sp>
        <p:nvSpPr>
          <p:cNvPr id="10" name="Picture Placeholder 7"/>
          <p:cNvSpPr>
            <a:spLocks noGrp="1"/>
          </p:cNvSpPr>
          <p:nvPr>
            <p:ph type="pic" sz="quarter" idx="15"/>
          </p:nvPr>
        </p:nvSpPr>
        <p:spPr>
          <a:xfrm>
            <a:off x="4043404" y="2164710"/>
            <a:ext cx="3352939" cy="3352937"/>
          </a:xfrm>
          <a:solidFill>
            <a:schemeClr val="bg1">
              <a:lumMod val="85000"/>
            </a:schemeClr>
          </a:solidFill>
        </p:spPr>
        <p:txBody>
          <a:bodyPr rtlCol="0">
            <a:normAutofit/>
          </a:bodyPr>
          <a:lstStyle/>
          <a:p>
            <a:pPr lvl="0"/>
            <a:endParaRPr lang="en-US" noProof="0"/>
          </a:p>
        </p:txBody>
      </p:sp>
      <p:sp>
        <p:nvSpPr>
          <p:cNvPr id="11" name="Picture Placeholder 7"/>
          <p:cNvSpPr>
            <a:spLocks noGrp="1"/>
          </p:cNvSpPr>
          <p:nvPr>
            <p:ph type="pic" sz="quarter" idx="16"/>
          </p:nvPr>
        </p:nvSpPr>
        <p:spPr>
          <a:xfrm>
            <a:off x="7509765" y="2164710"/>
            <a:ext cx="3352939" cy="3352937"/>
          </a:xfrm>
          <a:solidFill>
            <a:schemeClr val="bg1">
              <a:lumMod val="85000"/>
            </a:schemeClr>
          </a:solidFill>
        </p:spPr>
        <p:txBody>
          <a:bodyPr rtlCol="0">
            <a:normAutofit/>
          </a:bodyPr>
          <a:lstStyle/>
          <a:p>
            <a:pPr lvl="0"/>
            <a:endParaRPr lang="en-US" noProof="0"/>
          </a:p>
        </p:txBody>
      </p:sp>
      <p:sp>
        <p:nvSpPr>
          <p:cNvPr id="5" name="Date Placeholder 3">
            <a:extLst>
              <a:ext uri="{FF2B5EF4-FFF2-40B4-BE49-F238E27FC236}"/>
            </a:extLst>
          </p:cNvPr>
          <p:cNvSpPr>
            <a:spLocks noGrp="1"/>
          </p:cNvSpPr>
          <p:nvPr>
            <p:ph type="dt" sz="half" idx="17"/>
          </p:nvPr>
        </p:nvSpPr>
        <p:spPr/>
        <p:txBody>
          <a:bodyPr/>
          <a:lstStyle>
            <a:lvl1pPr>
              <a:defRPr/>
            </a:lvl1pPr>
          </a:lstStyle>
          <a:p>
            <a:pPr>
              <a:defRPr/>
            </a:pPr>
            <a:fld id="{C11C760C-8227-9249-8896-FCDEA775B281}" type="datetime1">
              <a:rPr lang="en-US"/>
              <a:pPr>
                <a:defRPr/>
              </a:pPr>
              <a:t>12/17/17</a:t>
            </a:fld>
            <a:endParaRPr lang="en-US" dirty="0"/>
          </a:p>
        </p:txBody>
      </p:sp>
      <p:sp>
        <p:nvSpPr>
          <p:cNvPr id="6" name="Footer Placeholder 4">
            <a:extLst>
              <a:ext uri="{FF2B5EF4-FFF2-40B4-BE49-F238E27FC236}"/>
            </a:extLst>
          </p:cNvPr>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160757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grpSp>
        <p:nvGrpSpPr>
          <p:cNvPr id="5" name="Group 16"/>
          <p:cNvGrpSpPr>
            <a:grpSpLocks/>
          </p:cNvGrpSpPr>
          <p:nvPr userDrawn="1"/>
        </p:nvGrpSpPr>
        <p:grpSpPr bwMode="auto">
          <a:xfrm>
            <a:off x="5016500" y="-7938"/>
            <a:ext cx="2897188" cy="4454526"/>
            <a:chOff x="5016473" y="-7743"/>
            <a:chExt cx="2897464" cy="4454779"/>
          </a:xfrm>
        </p:grpSpPr>
        <p:sp>
          <p:nvSpPr>
            <p:cNvPr id="6" name="Shape 2854"/>
            <p:cNvSpPr>
              <a:spLocks noChangeArrowheads="1"/>
            </p:cNvSpPr>
            <p:nvPr/>
          </p:nvSpPr>
          <p:spPr bwMode="auto">
            <a:xfrm>
              <a:off x="5016473" y="1549683"/>
              <a:ext cx="2897464" cy="2897353"/>
            </a:xfrm>
            <a:prstGeom prst="rect">
              <a:avLst/>
            </a:prstGeom>
            <a:solidFill>
              <a:srgbClr val="FFFFFF"/>
            </a:solidFill>
            <a:ln>
              <a:noFill/>
            </a:ln>
            <a:effectLst>
              <a:outerShdw blurRad="190500" dist="8455" dir="5400000" rotWithShape="0">
                <a:srgbClr val="000000">
                  <a:alpha val="18999"/>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217488">
                <a:defRPr>
                  <a:solidFill>
                    <a:schemeClr val="tx1"/>
                  </a:solidFill>
                  <a:latin typeface="Calibri" charset="0"/>
                </a:defRPr>
              </a:lvl1pPr>
              <a:lvl2pPr marL="742950" indent="-285750" defTabSz="217488">
                <a:defRPr>
                  <a:solidFill>
                    <a:schemeClr val="tx1"/>
                  </a:solidFill>
                  <a:latin typeface="Calibri" charset="0"/>
                </a:defRPr>
              </a:lvl2pPr>
              <a:lvl3pPr marL="1143000" indent="-228600" defTabSz="217488">
                <a:defRPr>
                  <a:solidFill>
                    <a:schemeClr val="tx1"/>
                  </a:solidFill>
                  <a:latin typeface="Calibri" charset="0"/>
                </a:defRPr>
              </a:lvl3pPr>
              <a:lvl4pPr marL="1600200" indent="-228600" defTabSz="217488">
                <a:defRPr>
                  <a:solidFill>
                    <a:schemeClr val="tx1"/>
                  </a:solidFill>
                  <a:latin typeface="Calibri" charset="0"/>
                </a:defRPr>
              </a:lvl4pPr>
              <a:lvl5pPr marL="2057400" indent="-228600" defTabSz="217488">
                <a:defRPr>
                  <a:solidFill>
                    <a:schemeClr val="tx1"/>
                  </a:solidFill>
                  <a:latin typeface="Calibri" charset="0"/>
                </a:defRPr>
              </a:lvl5pPr>
              <a:lvl6pPr marL="2514600" indent="-228600" defTabSz="217488" eaLnBrk="0" fontAlgn="base" hangingPunct="0">
                <a:spcBef>
                  <a:spcPct val="0"/>
                </a:spcBef>
                <a:spcAft>
                  <a:spcPct val="0"/>
                </a:spcAft>
                <a:defRPr>
                  <a:solidFill>
                    <a:schemeClr val="tx1"/>
                  </a:solidFill>
                  <a:latin typeface="Calibri" charset="0"/>
                </a:defRPr>
              </a:lvl6pPr>
              <a:lvl7pPr marL="2971800" indent="-228600" defTabSz="217488" eaLnBrk="0" fontAlgn="base" hangingPunct="0">
                <a:spcBef>
                  <a:spcPct val="0"/>
                </a:spcBef>
                <a:spcAft>
                  <a:spcPct val="0"/>
                </a:spcAft>
                <a:defRPr>
                  <a:solidFill>
                    <a:schemeClr val="tx1"/>
                  </a:solidFill>
                  <a:latin typeface="Calibri" charset="0"/>
                </a:defRPr>
              </a:lvl7pPr>
              <a:lvl8pPr marL="3429000" indent="-228600" defTabSz="217488" eaLnBrk="0" fontAlgn="base" hangingPunct="0">
                <a:spcBef>
                  <a:spcPct val="0"/>
                </a:spcBef>
                <a:spcAft>
                  <a:spcPct val="0"/>
                </a:spcAft>
                <a:defRPr>
                  <a:solidFill>
                    <a:schemeClr val="tx1"/>
                  </a:solidFill>
                  <a:latin typeface="Calibri" charset="0"/>
                </a:defRPr>
              </a:lvl8pPr>
              <a:lvl9pPr marL="3886200" indent="-228600" defTabSz="217488" eaLnBrk="0" fontAlgn="base" hangingPunct="0">
                <a:spcBef>
                  <a:spcPct val="0"/>
                </a:spcBef>
                <a:spcAft>
                  <a:spcPct val="0"/>
                </a:spcAft>
                <a:defRPr>
                  <a:solidFill>
                    <a:schemeClr val="tx1"/>
                  </a:solidFill>
                  <a:latin typeface="Calibri" charset="0"/>
                </a:defRPr>
              </a:lvl9pPr>
            </a:lstStyle>
            <a:p>
              <a:pPr eaLnBrk="1" hangingPunct="1"/>
              <a:endParaRPr lang="fi-FI" altLang="fi-FI" sz="40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grpSp>
          <p:nvGrpSpPr>
            <p:cNvPr id="7" name="Group 2875"/>
            <p:cNvGrpSpPr>
              <a:grpSpLocks/>
            </p:cNvGrpSpPr>
            <p:nvPr/>
          </p:nvGrpSpPr>
          <p:grpSpPr bwMode="auto">
            <a:xfrm>
              <a:off x="6306698" y="-7743"/>
              <a:ext cx="317014" cy="1689757"/>
              <a:chOff x="0" y="-1773423"/>
              <a:chExt cx="710964" cy="3789594"/>
            </a:xfrm>
          </p:grpSpPr>
          <p:sp>
            <p:nvSpPr>
              <p:cNvPr id="8" name="Shape 2867"/>
              <p:cNvSpPr>
                <a:spLocks/>
              </p:cNvSpPr>
              <p:nvPr/>
            </p:nvSpPr>
            <p:spPr bwMode="auto">
              <a:xfrm>
                <a:off x="130797" y="1639880"/>
                <a:ext cx="580167" cy="3762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grpSp>
            <p:nvGrpSpPr>
              <p:cNvPr id="9" name="Group 2873"/>
              <p:cNvGrpSpPr>
                <a:grpSpLocks/>
              </p:cNvGrpSpPr>
              <p:nvPr/>
            </p:nvGrpSpPr>
            <p:grpSpPr bwMode="auto">
              <a:xfrm>
                <a:off x="0" y="1267999"/>
                <a:ext cx="580166" cy="701487"/>
                <a:chOff x="0" y="0"/>
                <a:chExt cx="580165" cy="701486"/>
              </a:xfrm>
            </p:grpSpPr>
            <p:sp>
              <p:nvSpPr>
                <p:cNvPr id="11" name="Shape 2868">
                  <a:extLst>
                    <a:ext uri="{FF2B5EF4-FFF2-40B4-BE49-F238E27FC236}"/>
                  </a:extLst>
                </p:cNvPr>
                <p:cNvSpPr/>
                <p:nvPr/>
              </p:nvSpPr>
              <p:spPr>
                <a:xfrm>
                  <a:off x="1202" y="341022"/>
                  <a:ext cx="512726" cy="3560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chemeClr val="bg1"/>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Shape 2869">
                  <a:extLst>
                    <a:ext uri="{FF2B5EF4-FFF2-40B4-BE49-F238E27FC236}"/>
                  </a:extLst>
                </p:cNvPr>
                <p:cNvSpPr/>
                <p:nvPr/>
              </p:nvSpPr>
              <p:spPr>
                <a:xfrm>
                  <a:off x="11883" y="529725"/>
                  <a:ext cx="502045" cy="167343"/>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2870">
                  <a:extLst>
                    <a:ext uri="{FF2B5EF4-FFF2-40B4-BE49-F238E27FC236}"/>
                  </a:extLst>
                </p:cNvPr>
                <p:cNvSpPr/>
                <p:nvPr/>
              </p:nvSpPr>
              <p:spPr>
                <a:xfrm>
                  <a:off x="1202" y="341022"/>
                  <a:ext cx="512726" cy="56967"/>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2871">
                  <a:extLst>
                    <a:ext uri="{FF2B5EF4-FFF2-40B4-BE49-F238E27FC236}"/>
                  </a:extLst>
                </p:cNvPr>
                <p:cNvSpPr/>
                <p:nvPr/>
              </p:nvSpPr>
              <p:spPr>
                <a:xfrm>
                  <a:off x="100899" y="-783"/>
                  <a:ext cx="388104" cy="669367"/>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8F9499"/>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2872">
                  <a:extLst>
                    <a:ext uri="{FF2B5EF4-FFF2-40B4-BE49-F238E27FC236}"/>
                  </a:extLst>
                </p:cNvPr>
                <p:cNvSpPr/>
                <p:nvPr/>
              </p:nvSpPr>
              <p:spPr>
                <a:xfrm>
                  <a:off x="1202" y="654342"/>
                  <a:ext cx="512726" cy="46285"/>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10" name="Shape 2874">
                <a:extLst>
                  <a:ext uri="{FF2B5EF4-FFF2-40B4-BE49-F238E27FC236}"/>
                </a:extLst>
              </p:cNvPr>
              <p:cNvSpPr/>
              <p:nvPr/>
            </p:nvSpPr>
            <p:spPr>
              <a:xfrm flipH="1" flipV="1">
                <a:off x="246883" y="-1773423"/>
                <a:ext cx="0" cy="2987232"/>
              </a:xfrm>
              <a:prstGeom prst="line">
                <a:avLst/>
              </a:prstGeom>
              <a:noFill/>
              <a:ln w="12700" cap="flat">
                <a:solidFill>
                  <a:schemeClr val="bg1">
                    <a:lumMod val="75000"/>
                  </a:schemeClr>
                </a:solidFill>
                <a:prstDash val="sysDot"/>
                <a:miter lim="400000"/>
              </a:ln>
              <a:effectLst/>
            </p:spPr>
            <p:txBody>
              <a:bodyPr lIns="0" tIns="0" rIns="0" bIns="0" anchor="ctr"/>
              <a:lstStyle/>
              <a:p>
                <a:pPr defTabSz="914377" eaLnBrk="1" fontAlgn="auto" hangingPunct="1">
                  <a:spcBef>
                    <a:spcPts val="0"/>
                  </a:spcBef>
                  <a:spcAft>
                    <a:spcPts val="0"/>
                  </a:spcAft>
                  <a:defRPr sz="3200"/>
                </a:pPr>
                <a:endParaRPr sz="3200">
                  <a:latin typeface="+mn-lt"/>
                </a:endParaRPr>
              </a:p>
            </p:txBody>
          </p:sp>
        </p:grpSp>
      </p:grpSp>
      <p:grpSp>
        <p:nvGrpSpPr>
          <p:cNvPr id="16" name="Group 30"/>
          <p:cNvGrpSpPr>
            <a:grpSpLocks/>
          </p:cNvGrpSpPr>
          <p:nvPr userDrawn="1"/>
        </p:nvGrpSpPr>
        <p:grpSpPr bwMode="auto">
          <a:xfrm>
            <a:off x="8712200" y="-7938"/>
            <a:ext cx="2897188" cy="4794251"/>
            <a:chOff x="8711888" y="-7743"/>
            <a:chExt cx="2897464" cy="4794549"/>
          </a:xfrm>
        </p:grpSpPr>
        <p:sp>
          <p:nvSpPr>
            <p:cNvPr id="17" name="Shape 2856"/>
            <p:cNvSpPr>
              <a:spLocks noChangeArrowheads="1"/>
            </p:cNvSpPr>
            <p:nvPr/>
          </p:nvSpPr>
          <p:spPr bwMode="auto">
            <a:xfrm>
              <a:off x="8711888" y="1889438"/>
              <a:ext cx="2897464" cy="2897368"/>
            </a:xfrm>
            <a:prstGeom prst="rect">
              <a:avLst/>
            </a:prstGeom>
            <a:solidFill>
              <a:srgbClr val="FFFFFF"/>
            </a:solidFill>
            <a:ln>
              <a:noFill/>
            </a:ln>
            <a:effectLst>
              <a:outerShdw blurRad="190500" dist="8455" dir="5400000" rotWithShape="0">
                <a:srgbClr val="000000">
                  <a:alpha val="18999"/>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217488">
                <a:defRPr>
                  <a:solidFill>
                    <a:schemeClr val="tx1"/>
                  </a:solidFill>
                  <a:latin typeface="Calibri" charset="0"/>
                </a:defRPr>
              </a:lvl1pPr>
              <a:lvl2pPr marL="742950" indent="-285750" defTabSz="217488">
                <a:defRPr>
                  <a:solidFill>
                    <a:schemeClr val="tx1"/>
                  </a:solidFill>
                  <a:latin typeface="Calibri" charset="0"/>
                </a:defRPr>
              </a:lvl2pPr>
              <a:lvl3pPr marL="1143000" indent="-228600" defTabSz="217488">
                <a:defRPr>
                  <a:solidFill>
                    <a:schemeClr val="tx1"/>
                  </a:solidFill>
                  <a:latin typeface="Calibri" charset="0"/>
                </a:defRPr>
              </a:lvl3pPr>
              <a:lvl4pPr marL="1600200" indent="-228600" defTabSz="217488">
                <a:defRPr>
                  <a:solidFill>
                    <a:schemeClr val="tx1"/>
                  </a:solidFill>
                  <a:latin typeface="Calibri" charset="0"/>
                </a:defRPr>
              </a:lvl4pPr>
              <a:lvl5pPr marL="2057400" indent="-228600" defTabSz="217488">
                <a:defRPr>
                  <a:solidFill>
                    <a:schemeClr val="tx1"/>
                  </a:solidFill>
                  <a:latin typeface="Calibri" charset="0"/>
                </a:defRPr>
              </a:lvl5pPr>
              <a:lvl6pPr marL="2514600" indent="-228600" defTabSz="217488" eaLnBrk="0" fontAlgn="base" hangingPunct="0">
                <a:spcBef>
                  <a:spcPct val="0"/>
                </a:spcBef>
                <a:spcAft>
                  <a:spcPct val="0"/>
                </a:spcAft>
                <a:defRPr>
                  <a:solidFill>
                    <a:schemeClr val="tx1"/>
                  </a:solidFill>
                  <a:latin typeface="Calibri" charset="0"/>
                </a:defRPr>
              </a:lvl6pPr>
              <a:lvl7pPr marL="2971800" indent="-228600" defTabSz="217488" eaLnBrk="0" fontAlgn="base" hangingPunct="0">
                <a:spcBef>
                  <a:spcPct val="0"/>
                </a:spcBef>
                <a:spcAft>
                  <a:spcPct val="0"/>
                </a:spcAft>
                <a:defRPr>
                  <a:solidFill>
                    <a:schemeClr val="tx1"/>
                  </a:solidFill>
                  <a:latin typeface="Calibri" charset="0"/>
                </a:defRPr>
              </a:lvl7pPr>
              <a:lvl8pPr marL="3429000" indent="-228600" defTabSz="217488" eaLnBrk="0" fontAlgn="base" hangingPunct="0">
                <a:spcBef>
                  <a:spcPct val="0"/>
                </a:spcBef>
                <a:spcAft>
                  <a:spcPct val="0"/>
                </a:spcAft>
                <a:defRPr>
                  <a:solidFill>
                    <a:schemeClr val="tx1"/>
                  </a:solidFill>
                  <a:latin typeface="Calibri" charset="0"/>
                </a:defRPr>
              </a:lvl8pPr>
              <a:lvl9pPr marL="3886200" indent="-228600" defTabSz="217488" eaLnBrk="0" fontAlgn="base" hangingPunct="0">
                <a:spcBef>
                  <a:spcPct val="0"/>
                </a:spcBef>
                <a:spcAft>
                  <a:spcPct val="0"/>
                </a:spcAft>
                <a:defRPr>
                  <a:solidFill>
                    <a:schemeClr val="tx1"/>
                  </a:solidFill>
                  <a:latin typeface="Calibri" charset="0"/>
                </a:defRPr>
              </a:lvl9pPr>
            </a:lstStyle>
            <a:p>
              <a:pPr eaLnBrk="1" hangingPunct="1"/>
              <a:endParaRPr lang="fi-FI" altLang="fi-FI" sz="40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grpSp>
          <p:nvGrpSpPr>
            <p:cNvPr id="18" name="Group 2884"/>
            <p:cNvGrpSpPr>
              <a:grpSpLocks/>
            </p:cNvGrpSpPr>
            <p:nvPr/>
          </p:nvGrpSpPr>
          <p:grpSpPr bwMode="auto">
            <a:xfrm>
              <a:off x="10002112" y="-7743"/>
              <a:ext cx="317014" cy="2029526"/>
              <a:chOff x="0" y="-2535424"/>
              <a:chExt cx="710964" cy="4551595"/>
            </a:xfrm>
          </p:grpSpPr>
          <p:sp>
            <p:nvSpPr>
              <p:cNvPr id="19" name="Shape 2876"/>
              <p:cNvSpPr>
                <a:spLocks/>
              </p:cNvSpPr>
              <p:nvPr/>
            </p:nvSpPr>
            <p:spPr bwMode="auto">
              <a:xfrm>
                <a:off x="130797" y="1639880"/>
                <a:ext cx="580167" cy="3762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grpSp>
            <p:nvGrpSpPr>
              <p:cNvPr id="20" name="Group 2882"/>
              <p:cNvGrpSpPr>
                <a:grpSpLocks/>
              </p:cNvGrpSpPr>
              <p:nvPr/>
            </p:nvGrpSpPr>
            <p:grpSpPr bwMode="auto">
              <a:xfrm>
                <a:off x="0" y="1267999"/>
                <a:ext cx="580166" cy="701487"/>
                <a:chOff x="0" y="0"/>
                <a:chExt cx="580165" cy="701486"/>
              </a:xfrm>
            </p:grpSpPr>
            <p:sp>
              <p:nvSpPr>
                <p:cNvPr id="22" name="Shape 2877">
                  <a:extLst>
                    <a:ext uri="{FF2B5EF4-FFF2-40B4-BE49-F238E27FC236}"/>
                  </a:extLst>
                </p:cNvPr>
                <p:cNvSpPr/>
                <p:nvPr/>
              </p:nvSpPr>
              <p:spPr>
                <a:xfrm>
                  <a:off x="1204" y="340988"/>
                  <a:ext cx="512726" cy="3560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chemeClr val="bg1"/>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2878">
                  <a:extLst>
                    <a:ext uri="{FF2B5EF4-FFF2-40B4-BE49-F238E27FC236}"/>
                  </a:extLst>
                </p:cNvPr>
                <p:cNvSpPr/>
                <p:nvPr/>
              </p:nvSpPr>
              <p:spPr>
                <a:xfrm>
                  <a:off x="11885" y="529692"/>
                  <a:ext cx="502045" cy="167344"/>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Shape 2879">
                  <a:extLst>
                    <a:ext uri="{FF2B5EF4-FFF2-40B4-BE49-F238E27FC236}"/>
                  </a:extLst>
                </p:cNvPr>
                <p:cNvSpPr/>
                <p:nvPr/>
              </p:nvSpPr>
              <p:spPr>
                <a:xfrm>
                  <a:off x="1204" y="340988"/>
                  <a:ext cx="512726" cy="56968"/>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2880">
                  <a:extLst>
                    <a:ext uri="{FF2B5EF4-FFF2-40B4-BE49-F238E27FC236}"/>
                  </a:extLst>
                </p:cNvPr>
                <p:cNvSpPr/>
                <p:nvPr/>
              </p:nvSpPr>
              <p:spPr>
                <a:xfrm>
                  <a:off x="100901" y="-819"/>
                  <a:ext cx="388104" cy="669371"/>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8F9499"/>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Shape 2881">
                  <a:extLst>
                    <a:ext uri="{FF2B5EF4-FFF2-40B4-BE49-F238E27FC236}"/>
                  </a:extLst>
                </p:cNvPr>
                <p:cNvSpPr/>
                <p:nvPr/>
              </p:nvSpPr>
              <p:spPr>
                <a:xfrm>
                  <a:off x="1204" y="654310"/>
                  <a:ext cx="512726" cy="46285"/>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lIns="38100" tIns="38100" rIns="38100" bIns="38100" anchor="ctr"/>
                <a:lstStyle/>
                <a:p>
                  <a:pPr defTabSz="171446"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21" name="Shape 2883">
                <a:extLst>
                  <a:ext uri="{FF2B5EF4-FFF2-40B4-BE49-F238E27FC236}"/>
                </a:extLst>
              </p:cNvPr>
              <p:cNvSpPr/>
              <p:nvPr/>
            </p:nvSpPr>
            <p:spPr>
              <a:xfrm flipH="1" flipV="1">
                <a:off x="246885" y="-2535424"/>
                <a:ext cx="0" cy="4055398"/>
              </a:xfrm>
              <a:prstGeom prst="line">
                <a:avLst/>
              </a:prstGeom>
              <a:noFill/>
              <a:ln w="12700" cap="flat">
                <a:solidFill>
                  <a:schemeClr val="bg1">
                    <a:lumMod val="75000"/>
                  </a:schemeClr>
                </a:solidFill>
                <a:prstDash val="sysDot"/>
                <a:miter lim="400000"/>
              </a:ln>
              <a:effectLst/>
            </p:spPr>
            <p:txBody>
              <a:bodyPr lIns="0" tIns="0" rIns="0" bIns="0" anchor="ctr"/>
              <a:lstStyle/>
              <a:p>
                <a:pPr defTabSz="914377" eaLnBrk="1" fontAlgn="auto" hangingPunct="1">
                  <a:spcBef>
                    <a:spcPts val="0"/>
                  </a:spcBef>
                  <a:spcAft>
                    <a:spcPts val="0"/>
                  </a:spcAft>
                  <a:defRPr sz="3200"/>
                </a:pPr>
                <a:endParaRPr sz="3200">
                  <a:latin typeface="+mn-lt"/>
                </a:endParaRPr>
              </a:p>
            </p:txBody>
          </p:sp>
        </p:grpSp>
      </p:grpSp>
      <p:sp>
        <p:nvSpPr>
          <p:cNvPr id="45" name="Picture Placeholder 7"/>
          <p:cNvSpPr>
            <a:spLocks noGrp="1"/>
          </p:cNvSpPr>
          <p:nvPr>
            <p:ph type="pic" sz="quarter" idx="14"/>
          </p:nvPr>
        </p:nvSpPr>
        <p:spPr>
          <a:xfrm>
            <a:off x="4267201" y="0"/>
            <a:ext cx="7924800" cy="6858000"/>
          </a:xfrm>
          <a:solidFill>
            <a:schemeClr val="bg1">
              <a:lumMod val="85000"/>
            </a:schemeClr>
          </a:solidFill>
        </p:spPr>
        <p:txBody>
          <a:bodyPr rtlCol="0">
            <a:normAutofit/>
          </a:bodyPr>
          <a:lstStyle/>
          <a:p>
            <a:pPr lvl="0"/>
            <a:endParaRPr lang="en-US" noProof="0"/>
          </a:p>
        </p:txBody>
      </p:sp>
      <p:sp>
        <p:nvSpPr>
          <p:cNvPr id="46" name="Picture Placeholder 7"/>
          <p:cNvSpPr>
            <a:spLocks noGrp="1"/>
          </p:cNvSpPr>
          <p:nvPr>
            <p:ph type="pic" sz="quarter" idx="15"/>
          </p:nvPr>
        </p:nvSpPr>
        <p:spPr>
          <a:xfrm>
            <a:off x="5194668" y="1765552"/>
            <a:ext cx="2517379" cy="2511468"/>
          </a:xfrm>
          <a:solidFill>
            <a:schemeClr val="bg1">
              <a:lumMod val="85000"/>
            </a:schemeClr>
          </a:solidFill>
        </p:spPr>
        <p:txBody>
          <a:bodyPr rtlCol="0">
            <a:normAutofit/>
          </a:bodyPr>
          <a:lstStyle/>
          <a:p>
            <a:pPr lvl="0"/>
            <a:endParaRPr lang="en-US" noProof="0" dirty="0"/>
          </a:p>
        </p:txBody>
      </p:sp>
      <p:sp>
        <p:nvSpPr>
          <p:cNvPr id="47" name="Picture Placeholder 7"/>
          <p:cNvSpPr>
            <a:spLocks noGrp="1"/>
          </p:cNvSpPr>
          <p:nvPr>
            <p:ph type="pic" sz="quarter" idx="16"/>
          </p:nvPr>
        </p:nvSpPr>
        <p:spPr>
          <a:xfrm>
            <a:off x="8895611" y="2105750"/>
            <a:ext cx="2517379" cy="2511468"/>
          </a:xfrm>
          <a:solidFill>
            <a:schemeClr val="bg1">
              <a:lumMod val="85000"/>
            </a:schemeClr>
          </a:solidFill>
        </p:spPr>
        <p:txBody>
          <a:bodyPr rtlCol="0">
            <a:normAutofit/>
          </a:bodyPr>
          <a:lstStyle/>
          <a:p>
            <a:pPr lvl="0"/>
            <a:endParaRPr lang="en-US" noProof="0" dirty="0"/>
          </a:p>
        </p:txBody>
      </p:sp>
      <p:sp>
        <p:nvSpPr>
          <p:cNvPr id="27" name="Date Placeholder 2">
            <a:extLst>
              <a:ext uri="{FF2B5EF4-FFF2-40B4-BE49-F238E27FC236}"/>
            </a:extLst>
          </p:cNvPr>
          <p:cNvSpPr>
            <a:spLocks noGrp="1"/>
          </p:cNvSpPr>
          <p:nvPr>
            <p:ph type="dt" sz="half" idx="17"/>
          </p:nvPr>
        </p:nvSpPr>
        <p:spPr/>
        <p:txBody>
          <a:bodyPr/>
          <a:lstStyle>
            <a:lvl1pPr>
              <a:defRPr/>
            </a:lvl1pPr>
          </a:lstStyle>
          <a:p>
            <a:pPr>
              <a:defRPr/>
            </a:pPr>
            <a:fld id="{056D0ACA-BF6E-2B43-A47A-1998E09137B9}" type="datetime1">
              <a:rPr lang="en-US"/>
              <a:pPr>
                <a:defRPr/>
              </a:pPr>
              <a:t>12/17/17</a:t>
            </a:fld>
            <a:endParaRPr lang="en-US" dirty="0"/>
          </a:p>
        </p:txBody>
      </p:sp>
      <p:sp>
        <p:nvSpPr>
          <p:cNvPr id="28" name="Footer Placeholder 3">
            <a:extLst>
              <a:ext uri="{FF2B5EF4-FFF2-40B4-BE49-F238E27FC236}"/>
            </a:extLst>
          </p:cNvPr>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84684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46" name="Picture Placeholder 7"/>
          <p:cNvSpPr>
            <a:spLocks noGrp="1"/>
          </p:cNvSpPr>
          <p:nvPr>
            <p:ph type="pic" sz="quarter" idx="15"/>
          </p:nvPr>
        </p:nvSpPr>
        <p:spPr>
          <a:xfrm>
            <a:off x="5364473" y="875559"/>
            <a:ext cx="4136571" cy="3729627"/>
          </a:xfrm>
          <a:solidFill>
            <a:schemeClr val="bg1">
              <a:lumMod val="85000"/>
            </a:schemeClr>
          </a:solidFill>
        </p:spPr>
        <p:txBody>
          <a:bodyPr rtlCol="0">
            <a:normAutofit/>
          </a:bodyPr>
          <a:lstStyle/>
          <a:p>
            <a:pPr lvl="0"/>
            <a:endParaRPr lang="en-US" noProof="0" dirty="0"/>
          </a:p>
        </p:txBody>
      </p:sp>
      <p:sp>
        <p:nvSpPr>
          <p:cNvPr id="48" name="Picture Placeholder 7"/>
          <p:cNvSpPr>
            <a:spLocks noGrp="1"/>
          </p:cNvSpPr>
          <p:nvPr>
            <p:ph type="pic" sz="quarter" idx="16"/>
          </p:nvPr>
        </p:nvSpPr>
        <p:spPr>
          <a:xfrm>
            <a:off x="8944511" y="3792077"/>
            <a:ext cx="1897039" cy="1923020"/>
          </a:xfrm>
          <a:solidFill>
            <a:schemeClr val="bg1">
              <a:lumMod val="75000"/>
            </a:schemeClr>
          </a:solidFill>
        </p:spPr>
        <p:txBody>
          <a:bodyPr rtlCol="0">
            <a:normAutofit/>
          </a:bodyPr>
          <a:lstStyle/>
          <a:p>
            <a:pPr lvl="0"/>
            <a:endParaRPr lang="en-US" noProof="0" dirty="0"/>
          </a:p>
        </p:txBody>
      </p:sp>
      <p:sp>
        <p:nvSpPr>
          <p:cNvPr id="4" name="Date Placeholder 3">
            <a:extLst>
              <a:ext uri="{FF2B5EF4-FFF2-40B4-BE49-F238E27FC236}"/>
            </a:extLst>
          </p:cNvPr>
          <p:cNvSpPr>
            <a:spLocks noGrp="1"/>
          </p:cNvSpPr>
          <p:nvPr>
            <p:ph type="dt" sz="half" idx="17"/>
          </p:nvPr>
        </p:nvSpPr>
        <p:spPr/>
        <p:txBody>
          <a:bodyPr/>
          <a:lstStyle>
            <a:lvl1pPr>
              <a:defRPr/>
            </a:lvl1pPr>
          </a:lstStyle>
          <a:p>
            <a:pPr>
              <a:defRPr/>
            </a:pPr>
            <a:fld id="{0FF8CC22-F761-A64C-AB83-3E5AA24C49CB}" type="datetime1">
              <a:rPr lang="en-US"/>
              <a:pPr>
                <a:defRPr/>
              </a:pPr>
              <a:t>12/17/17</a:t>
            </a:fld>
            <a:endParaRPr lang="en-US" dirty="0"/>
          </a:p>
        </p:txBody>
      </p:sp>
      <p:sp>
        <p:nvSpPr>
          <p:cNvPr id="5" name="Footer Placeholder 4">
            <a:extLst>
              <a:ext uri="{FF2B5EF4-FFF2-40B4-BE49-F238E27FC236}"/>
            </a:extLst>
          </p:cNvPr>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1077784034"/>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theme" Target="../theme/theme1.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04813" y="674688"/>
            <a:ext cx="1138713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fi-FI"/>
              <a:t>Click to edit master title style</a:t>
            </a:r>
          </a:p>
        </p:txBody>
      </p:sp>
      <p:sp>
        <p:nvSpPr>
          <p:cNvPr id="1027" name="Text Placeholder 2"/>
          <p:cNvSpPr>
            <a:spLocks noGrp="1"/>
          </p:cNvSpPr>
          <p:nvPr>
            <p:ph type="body" idx="1"/>
          </p:nvPr>
        </p:nvSpPr>
        <p:spPr bwMode="auto">
          <a:xfrm>
            <a:off x="404813" y="1654175"/>
            <a:ext cx="11387137"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p>
        </p:txBody>
      </p:sp>
      <p:sp>
        <p:nvSpPr>
          <p:cNvPr id="4" name="Date Placeholder 3">
            <a:extLst>
              <a:ext uri="{FF2B5EF4-FFF2-40B4-BE49-F238E27FC236}"/>
            </a:extLst>
          </p:cNvPr>
          <p:cNvSpPr>
            <a:spLocks noGrp="1"/>
          </p:cNvSpPr>
          <p:nvPr>
            <p:ph type="dt" sz="half" idx="2"/>
          </p:nvPr>
        </p:nvSpPr>
        <p:spPr>
          <a:xfrm>
            <a:off x="838200" y="6272213"/>
            <a:ext cx="2743200" cy="365125"/>
          </a:xfrm>
          <a:prstGeom prst="rect">
            <a:avLst/>
          </a:prstGeom>
        </p:spPr>
        <p:txBody>
          <a:bodyPr vert="horz" lIns="91440" tIns="45720" rIns="91440" bIns="45720" rtlCol="0" anchor="ctr"/>
          <a:lstStyle>
            <a:lvl1pPr algn="l" defTabSz="914377" eaLnBrk="1" fontAlgn="auto" hangingPunct="1">
              <a:spcBef>
                <a:spcPts val="0"/>
              </a:spcBef>
              <a:spcAft>
                <a:spcPts val="0"/>
              </a:spcAft>
              <a:defRPr sz="1200">
                <a:solidFill>
                  <a:schemeClr val="tx1">
                    <a:tint val="75000"/>
                  </a:schemeClr>
                </a:solidFill>
                <a:latin typeface="+mn-lt"/>
              </a:defRPr>
            </a:lvl1pPr>
          </a:lstStyle>
          <a:p>
            <a:pPr>
              <a:defRPr/>
            </a:pPr>
            <a:fld id="{26ABA621-3532-354A-83FD-D32D2ADCE070}" type="datetime1">
              <a:rPr lang="en-US"/>
              <a:pPr>
                <a:defRPr/>
              </a:pPr>
              <a:t>12/17/17</a:t>
            </a:fld>
            <a:endParaRPr lang="en-US" dirty="0"/>
          </a:p>
        </p:txBody>
      </p:sp>
      <p:sp>
        <p:nvSpPr>
          <p:cNvPr id="5" name="Footer Placeholder 4">
            <a:extLst>
              <a:ext uri="{FF2B5EF4-FFF2-40B4-BE49-F238E27FC236}"/>
            </a:extLst>
          </p:cNvPr>
          <p:cNvSpPr>
            <a:spLocks noGrp="1"/>
          </p:cNvSpPr>
          <p:nvPr>
            <p:ph type="ftr" sz="quarter" idx="3"/>
          </p:nvPr>
        </p:nvSpPr>
        <p:spPr>
          <a:xfrm>
            <a:off x="4038600" y="6272213"/>
            <a:ext cx="41148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1030" name="Прямоугольник 15"/>
          <p:cNvSpPr>
            <a:spLocks noChangeArrowheads="1"/>
          </p:cNvSpPr>
          <p:nvPr userDrawn="1"/>
        </p:nvSpPr>
        <p:spPr bwMode="auto">
          <a:xfrm>
            <a:off x="11196638" y="191135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3E854925-3086-7647-9E29-F67AFCB6BAB6}" type="slidenum">
              <a:rPr lang="ru-RU" altLang="fi-FI" b="1">
                <a:solidFill>
                  <a:srgbClr val="3400D3"/>
                </a:solidFill>
                <a:latin typeface="Arial" charset="0"/>
                <a:ea typeface="Arial" charset="0"/>
                <a:cs typeface="Arial" charset="0"/>
              </a:rPr>
              <a:pPr/>
              <a:t>‹#›</a:t>
            </a:fld>
            <a:endParaRPr lang="ru-RU" altLang="fi-FI" sz="1000">
              <a:solidFill>
                <a:srgbClr val="3400D3"/>
              </a:solidFill>
              <a:latin typeface="Arial" charset="0"/>
              <a:ea typeface="Arial" charset="0"/>
              <a:cs typeface="Arial" charset="0"/>
            </a:endParaRPr>
          </a:p>
        </p:txBody>
      </p:sp>
      <p:cxnSp>
        <p:nvCxnSpPr>
          <p:cNvPr id="17" name="Прямая соединительная линия 16">
            <a:extLst>
              <a:ext uri="{FF2B5EF4-FFF2-40B4-BE49-F238E27FC236}"/>
            </a:extLst>
          </p:cNvPr>
          <p:cNvCxnSpPr/>
          <p:nvPr userDrawn="1"/>
        </p:nvCxnSpPr>
        <p:spPr>
          <a:xfrm flipH="1">
            <a:off x="11345863" y="2430463"/>
            <a:ext cx="3175" cy="47307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32" name="Picture 1"/>
          <p:cNvPicPr>
            <a:picLocks noChangeAspect="1"/>
          </p:cNvPicPr>
          <p:nvPr userDrawn="1"/>
        </p:nvPicPr>
        <p:blipFill>
          <a:blip r:embed="rId43">
            <a:extLst>
              <a:ext uri="{28A0092B-C50C-407E-A947-70E740481C1C}">
                <a14:useLocalDpi xmlns:a14="http://schemas.microsoft.com/office/drawing/2010/main" val="0"/>
              </a:ext>
            </a:extLst>
          </a:blip>
          <a:srcRect/>
          <a:stretch>
            <a:fillRect/>
          </a:stretch>
        </p:blipFill>
        <p:spPr bwMode="auto">
          <a:xfrm>
            <a:off x="10796588" y="292100"/>
            <a:ext cx="109855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33" r:id="rId1"/>
    <p:sldLayoutId id="2147486034" r:id="rId2"/>
    <p:sldLayoutId id="2147486035" r:id="rId3"/>
    <p:sldLayoutId id="2147486058" r:id="rId4"/>
    <p:sldLayoutId id="2147486036" r:id="rId5"/>
    <p:sldLayoutId id="2147486037" r:id="rId6"/>
    <p:sldLayoutId id="2147486038" r:id="rId7"/>
    <p:sldLayoutId id="2147486059" r:id="rId8"/>
    <p:sldLayoutId id="2147486039" r:id="rId9"/>
    <p:sldLayoutId id="2147486040" r:id="rId10"/>
    <p:sldLayoutId id="2147486041" r:id="rId11"/>
    <p:sldLayoutId id="2147486060" r:id="rId12"/>
    <p:sldLayoutId id="2147486061" r:id="rId13"/>
    <p:sldLayoutId id="2147486062" r:id="rId14"/>
    <p:sldLayoutId id="2147486063" r:id="rId15"/>
    <p:sldLayoutId id="2147486064" r:id="rId16"/>
    <p:sldLayoutId id="2147486065" r:id="rId17"/>
    <p:sldLayoutId id="2147486042" r:id="rId18"/>
    <p:sldLayoutId id="2147486043" r:id="rId19"/>
    <p:sldLayoutId id="2147486066" r:id="rId20"/>
    <p:sldLayoutId id="2147486044" r:id="rId21"/>
    <p:sldLayoutId id="2147486067" r:id="rId22"/>
    <p:sldLayoutId id="2147486045" r:id="rId23"/>
    <p:sldLayoutId id="2147486046" r:id="rId24"/>
    <p:sldLayoutId id="2147486047" r:id="rId25"/>
    <p:sldLayoutId id="2147486048" r:id="rId26"/>
    <p:sldLayoutId id="2147486049" r:id="rId27"/>
    <p:sldLayoutId id="2147486050" r:id="rId28"/>
    <p:sldLayoutId id="2147486051" r:id="rId29"/>
    <p:sldLayoutId id="2147486068" r:id="rId30"/>
    <p:sldLayoutId id="2147486069" r:id="rId31"/>
    <p:sldLayoutId id="2147486070" r:id="rId32"/>
    <p:sldLayoutId id="2147486052" r:id="rId33"/>
    <p:sldLayoutId id="2147486053" r:id="rId34"/>
    <p:sldLayoutId id="2147486054" r:id="rId35"/>
    <p:sldLayoutId id="2147486055" r:id="rId36"/>
    <p:sldLayoutId id="2147486056" r:id="rId37"/>
    <p:sldLayoutId id="2147486057" r:id="rId38"/>
    <p:sldLayoutId id="2147486071" r:id="rId39"/>
    <p:sldLayoutId id="2147486072" r:id="rId40"/>
    <p:sldLayoutId id="2147486073" r:id="rId41"/>
  </p:sldLayoutIdLst>
  <p:timing>
    <p:tnLst>
      <p:par>
        <p:cTn id="1" dur="indefinite" restart="never" nodeType="tmRoot"/>
      </p:par>
    </p:tnLst>
  </p:timing>
  <p:hf hdr="0" ftr="0" dt="0"/>
  <p:txStyles>
    <p:titleStyle>
      <a:lvl1pPr algn="l" defTabSz="912813" rtl="0" eaLnBrk="0" fontAlgn="base" hangingPunct="0">
        <a:lnSpc>
          <a:spcPct val="90000"/>
        </a:lnSpc>
        <a:spcBef>
          <a:spcPct val="0"/>
        </a:spcBef>
        <a:spcAft>
          <a:spcPct val="0"/>
        </a:spcAft>
        <a:defRPr lang="en-US" sz="4400" b="1" kern="1200">
          <a:solidFill>
            <a:srgbClr val="3400D3"/>
          </a:solidFill>
          <a:latin typeface="Arial" panose="020B0604020202020204" pitchFamily="34" charset="0"/>
          <a:ea typeface="Roboto Light" panose="02000000000000000000" pitchFamily="2" charset="0"/>
          <a:cs typeface="Open Sans Light" panose="020B0306030504020204" pitchFamily="34" charset="0"/>
        </a:defRPr>
      </a:lvl1pPr>
      <a:lvl2pPr algn="l" defTabSz="912813" rtl="0" eaLnBrk="0" fontAlgn="base" hangingPunct="0">
        <a:lnSpc>
          <a:spcPct val="90000"/>
        </a:lnSpc>
        <a:spcBef>
          <a:spcPct val="0"/>
        </a:spcBef>
        <a:spcAft>
          <a:spcPct val="0"/>
        </a:spcAft>
        <a:defRPr sz="4400" b="1">
          <a:solidFill>
            <a:srgbClr val="3400D3"/>
          </a:solidFill>
          <a:latin typeface="Arial" charset="0"/>
          <a:ea typeface="Roboto Light" charset="0"/>
          <a:cs typeface="Open Sans Light" charset="0"/>
        </a:defRPr>
      </a:lvl2pPr>
      <a:lvl3pPr algn="l" defTabSz="912813" rtl="0" eaLnBrk="0" fontAlgn="base" hangingPunct="0">
        <a:lnSpc>
          <a:spcPct val="90000"/>
        </a:lnSpc>
        <a:spcBef>
          <a:spcPct val="0"/>
        </a:spcBef>
        <a:spcAft>
          <a:spcPct val="0"/>
        </a:spcAft>
        <a:defRPr sz="4400" b="1">
          <a:solidFill>
            <a:srgbClr val="3400D3"/>
          </a:solidFill>
          <a:latin typeface="Arial" charset="0"/>
          <a:ea typeface="Roboto Light" charset="0"/>
          <a:cs typeface="Open Sans Light" charset="0"/>
        </a:defRPr>
      </a:lvl3pPr>
      <a:lvl4pPr algn="l" defTabSz="912813" rtl="0" eaLnBrk="0" fontAlgn="base" hangingPunct="0">
        <a:lnSpc>
          <a:spcPct val="90000"/>
        </a:lnSpc>
        <a:spcBef>
          <a:spcPct val="0"/>
        </a:spcBef>
        <a:spcAft>
          <a:spcPct val="0"/>
        </a:spcAft>
        <a:defRPr sz="4400" b="1">
          <a:solidFill>
            <a:srgbClr val="3400D3"/>
          </a:solidFill>
          <a:latin typeface="Arial" charset="0"/>
          <a:ea typeface="Roboto Light" charset="0"/>
          <a:cs typeface="Open Sans Light" charset="0"/>
        </a:defRPr>
      </a:lvl4pPr>
      <a:lvl5pPr algn="l" defTabSz="912813" rtl="0" eaLnBrk="0" fontAlgn="base" hangingPunct="0">
        <a:lnSpc>
          <a:spcPct val="90000"/>
        </a:lnSpc>
        <a:spcBef>
          <a:spcPct val="0"/>
        </a:spcBef>
        <a:spcAft>
          <a:spcPct val="0"/>
        </a:spcAft>
        <a:defRPr sz="4400" b="1">
          <a:solidFill>
            <a:srgbClr val="3400D3"/>
          </a:solidFill>
          <a:latin typeface="Arial" charset="0"/>
          <a:ea typeface="Roboto Light" charset="0"/>
          <a:cs typeface="Open Sans Light" charset="0"/>
        </a:defRPr>
      </a:lvl5pPr>
      <a:lvl6pPr marL="457200" algn="l" defTabSz="912813" rtl="0" fontAlgn="base">
        <a:lnSpc>
          <a:spcPct val="90000"/>
        </a:lnSpc>
        <a:spcBef>
          <a:spcPct val="0"/>
        </a:spcBef>
        <a:spcAft>
          <a:spcPct val="0"/>
        </a:spcAft>
        <a:defRPr sz="4400" b="1">
          <a:solidFill>
            <a:schemeClr val="tx1"/>
          </a:solidFill>
          <a:latin typeface="Arial" charset="0"/>
          <a:ea typeface="Roboto Light" charset="0"/>
          <a:cs typeface="Open Sans Light" charset="0"/>
        </a:defRPr>
      </a:lvl6pPr>
      <a:lvl7pPr marL="914400" algn="l" defTabSz="912813" rtl="0" fontAlgn="base">
        <a:lnSpc>
          <a:spcPct val="90000"/>
        </a:lnSpc>
        <a:spcBef>
          <a:spcPct val="0"/>
        </a:spcBef>
        <a:spcAft>
          <a:spcPct val="0"/>
        </a:spcAft>
        <a:defRPr sz="4400" b="1">
          <a:solidFill>
            <a:schemeClr val="tx1"/>
          </a:solidFill>
          <a:latin typeface="Arial" charset="0"/>
          <a:ea typeface="Roboto Light" charset="0"/>
          <a:cs typeface="Open Sans Light" charset="0"/>
        </a:defRPr>
      </a:lvl7pPr>
      <a:lvl8pPr marL="1371600" algn="l" defTabSz="912813" rtl="0" fontAlgn="base">
        <a:lnSpc>
          <a:spcPct val="90000"/>
        </a:lnSpc>
        <a:spcBef>
          <a:spcPct val="0"/>
        </a:spcBef>
        <a:spcAft>
          <a:spcPct val="0"/>
        </a:spcAft>
        <a:defRPr sz="4400" b="1">
          <a:solidFill>
            <a:schemeClr val="tx1"/>
          </a:solidFill>
          <a:latin typeface="Arial" charset="0"/>
          <a:ea typeface="Roboto Light" charset="0"/>
          <a:cs typeface="Open Sans Light" charset="0"/>
        </a:defRPr>
      </a:lvl8pPr>
      <a:lvl9pPr marL="1828800" algn="l" defTabSz="912813" rtl="0" fontAlgn="base">
        <a:lnSpc>
          <a:spcPct val="90000"/>
        </a:lnSpc>
        <a:spcBef>
          <a:spcPct val="0"/>
        </a:spcBef>
        <a:spcAft>
          <a:spcPct val="0"/>
        </a:spcAft>
        <a:defRPr sz="4400" b="1">
          <a:solidFill>
            <a:schemeClr val="tx1"/>
          </a:solidFill>
          <a:latin typeface="Arial" charset="0"/>
          <a:ea typeface="Roboto Light" charset="0"/>
          <a:cs typeface="Open Sans Light" charset="0"/>
        </a:defRPr>
      </a:lvl9pPr>
    </p:titleStyle>
    <p:bodyStyle>
      <a:lvl1pPr marL="227013" indent="-227013" algn="l" defTabSz="912813" rtl="0" eaLnBrk="0" fontAlgn="base" hangingPunct="0">
        <a:lnSpc>
          <a:spcPct val="90000"/>
        </a:lnSpc>
        <a:spcBef>
          <a:spcPts val="1000"/>
        </a:spcBef>
        <a:spcAft>
          <a:spcPct val="0"/>
        </a:spcAft>
        <a:buFont typeface="Arial" charset="0"/>
        <a:buChar char="•"/>
        <a:defRPr sz="2800" kern="1200">
          <a:solidFill>
            <a:srgbClr val="3400D3"/>
          </a:solidFill>
          <a:latin typeface="Arial" charset="0"/>
          <a:ea typeface="Arial" charset="0"/>
          <a:cs typeface="Arial" charset="0"/>
        </a:defRPr>
      </a:lvl1pPr>
      <a:lvl2pPr marL="684213" indent="-227013" algn="l" defTabSz="912813" rtl="0" eaLnBrk="0" fontAlgn="base" hangingPunct="0">
        <a:lnSpc>
          <a:spcPct val="90000"/>
        </a:lnSpc>
        <a:spcBef>
          <a:spcPts val="500"/>
        </a:spcBef>
        <a:spcAft>
          <a:spcPct val="0"/>
        </a:spcAft>
        <a:buFont typeface="Arial" charset="0"/>
        <a:buChar char="•"/>
        <a:defRPr sz="2400" kern="1200">
          <a:solidFill>
            <a:srgbClr val="3400D3"/>
          </a:solidFill>
          <a:latin typeface="Arial" charset="0"/>
          <a:ea typeface="Arial" charset="0"/>
          <a:cs typeface="Arial" charset="0"/>
        </a:defRPr>
      </a:lvl2pPr>
      <a:lvl3pPr marL="1141413" indent="-227013" algn="l" defTabSz="912813" rtl="0" eaLnBrk="0" fontAlgn="base" hangingPunct="0">
        <a:lnSpc>
          <a:spcPct val="90000"/>
        </a:lnSpc>
        <a:spcBef>
          <a:spcPts val="500"/>
        </a:spcBef>
        <a:spcAft>
          <a:spcPct val="0"/>
        </a:spcAft>
        <a:buFont typeface="Arial" charset="0"/>
        <a:buChar char="•"/>
        <a:defRPr sz="2000" kern="1200">
          <a:solidFill>
            <a:srgbClr val="3400D3"/>
          </a:solidFill>
          <a:latin typeface="Arial" charset="0"/>
          <a:ea typeface="Arial" charset="0"/>
          <a:cs typeface="Arial" charset="0"/>
        </a:defRPr>
      </a:lvl3pPr>
      <a:lvl4pPr marL="1598613" indent="-227013" algn="l" defTabSz="912813" rtl="0" eaLnBrk="0" fontAlgn="base" hangingPunct="0">
        <a:lnSpc>
          <a:spcPct val="90000"/>
        </a:lnSpc>
        <a:spcBef>
          <a:spcPts val="500"/>
        </a:spcBef>
        <a:spcAft>
          <a:spcPct val="0"/>
        </a:spcAft>
        <a:buFont typeface="Arial" charset="0"/>
        <a:buChar char="•"/>
        <a:defRPr kern="1200">
          <a:solidFill>
            <a:srgbClr val="3400D3"/>
          </a:solidFill>
          <a:latin typeface="Arial" charset="0"/>
          <a:ea typeface="Arial" charset="0"/>
          <a:cs typeface="Arial" charset="0"/>
        </a:defRPr>
      </a:lvl4pPr>
      <a:lvl5pPr marL="2055813" indent="-227013" algn="l" defTabSz="912813" rtl="0" eaLnBrk="0" fontAlgn="base" hangingPunct="0">
        <a:lnSpc>
          <a:spcPct val="90000"/>
        </a:lnSpc>
        <a:spcBef>
          <a:spcPts val="500"/>
        </a:spcBef>
        <a:spcAft>
          <a:spcPct val="0"/>
        </a:spcAft>
        <a:buFont typeface="Arial" charset="0"/>
        <a:buChar char="•"/>
        <a:defRPr kern="1200">
          <a:solidFill>
            <a:srgbClr val="3400D3"/>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4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jpeg"/><Relationship Id="rId9" Type="http://schemas.openxmlformats.org/officeDocument/2006/relationships/image" Target="../media/image23.png"/><Relationship Id="rId10"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jpeg"/><Relationship Id="rId7" Type="http://schemas.openxmlformats.org/officeDocument/2006/relationships/image" Target="../media/image23.png"/><Relationship Id="rId8" Type="http://schemas.openxmlformats.org/officeDocument/2006/relationships/image" Target="../media/image63.jpeg"/><Relationship Id="rId9" Type="http://schemas.openxmlformats.org/officeDocument/2006/relationships/image" Target="../media/image64.jpeg"/><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56.jpeg"/><Relationship Id="rId5"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jpeg"/><Relationship Id="rId5"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71.jpeg"/><Relationship Id="rId5" Type="http://schemas.openxmlformats.org/officeDocument/2006/relationships/oleObject" Target="../embeddings/oleObject1.bin"/><Relationship Id="rId6" Type="http://schemas.openxmlformats.org/officeDocument/2006/relationships/image" Target="../media/image70.emf"/><Relationship Id="rId7" Type="http://schemas.openxmlformats.org/officeDocument/2006/relationships/image" Target="../media/image72.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a:blip r:embed="rId3">
            <a:extLst>
              <a:ext uri="{28A0092B-C50C-407E-A947-70E740481C1C}">
                <a14:useLocalDpi xmlns:a14="http://schemas.microsoft.com/office/drawing/2010/main" val="0"/>
              </a:ext>
            </a:extLst>
          </a:blip>
          <a:srcRect t="14201"/>
          <a:stretch>
            <a:fillRect/>
          </a:stretch>
        </p:blipFill>
        <p:spPr bwMode="auto">
          <a:xfrm>
            <a:off x="9525" y="0"/>
            <a:ext cx="12182475" cy="69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a:extLst>
              <a:ext uri="{FF2B5EF4-FFF2-40B4-BE49-F238E27FC236}"/>
            </a:extLst>
          </p:cNvPr>
          <p:cNvSpPr/>
          <p:nvPr/>
        </p:nvSpPr>
        <p:spPr>
          <a:xfrm>
            <a:off x="0" y="-6310598"/>
            <a:ext cx="12192000" cy="6962775"/>
          </a:xfrm>
          <a:prstGeom prst="rect">
            <a:avLst/>
          </a:prstGeom>
          <a:pattFill prst="ltUpDiag">
            <a:fgClr>
              <a:schemeClr val="accent1">
                <a:lumMod val="50000"/>
              </a:schemeClr>
            </a:fgClr>
            <a:bgClr>
              <a:schemeClr val="tx1">
                <a:lumMod val="90000"/>
                <a:lumOff val="10000"/>
              </a:schemeClr>
            </a:bgClr>
          </a:pattFill>
          <a:ln>
            <a:noFill/>
          </a:ln>
          <a:effectLst>
            <a:reflection stA="91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p>
        </p:txBody>
      </p:sp>
      <p:sp>
        <p:nvSpPr>
          <p:cNvPr id="20484" name="Slide Number Placeholder 1"/>
          <p:cNvSpPr>
            <a:spLocks noGrp="1"/>
          </p:cNvSpPr>
          <p:nvPr>
            <p:ph type="sldNum" sz="quarter" idx="4294967295"/>
          </p:nvPr>
        </p:nvSpPr>
        <p:spPr bwMode="auto">
          <a:xfrm>
            <a:off x="11318875" y="6370638"/>
            <a:ext cx="430213" cy="2492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9F6A774-874A-D146-88F7-AB0B01EEB14F}" type="slidenum">
              <a:rPr lang="fi-FI" altLang="fi-FI"/>
              <a:pPr/>
              <a:t>1</a:t>
            </a:fld>
            <a:endParaRPr lang="fi-FI" altLang="fi-FI"/>
          </a:p>
        </p:txBody>
      </p:sp>
      <p:cxnSp>
        <p:nvCxnSpPr>
          <p:cNvPr id="4" name="Straight Connector 3">
            <a:extLst>
              <a:ext uri="{FF2B5EF4-FFF2-40B4-BE49-F238E27FC236}"/>
            </a:extLst>
          </p:cNvPr>
          <p:cNvCxnSpPr/>
          <p:nvPr/>
        </p:nvCxnSpPr>
        <p:spPr>
          <a:xfrm>
            <a:off x="455613" y="5797550"/>
            <a:ext cx="110775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048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1175" y="2605088"/>
            <a:ext cx="16843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txBox="1">
            <a:spLocks/>
          </p:cNvSpPr>
          <p:nvPr/>
        </p:nvSpPr>
        <p:spPr bwMode="auto">
          <a:xfrm>
            <a:off x="8234363" y="3538538"/>
            <a:ext cx="437038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227013">
              <a:lnSpc>
                <a:spcPct val="90000"/>
              </a:lnSpc>
              <a:spcBef>
                <a:spcPts val="1000"/>
              </a:spcBef>
              <a:buFont typeface="Arial" charset="0"/>
              <a:buChar char="•"/>
              <a:defRPr sz="2800">
                <a:solidFill>
                  <a:srgbClr val="3400D3"/>
                </a:solidFill>
                <a:latin typeface="Arial" charset="0"/>
                <a:ea typeface="Arial" charset="0"/>
                <a:cs typeface="Arial" charset="0"/>
              </a:defRPr>
            </a:lvl1pPr>
            <a:lvl2pPr marL="457200">
              <a:lnSpc>
                <a:spcPct val="90000"/>
              </a:lnSpc>
              <a:spcBef>
                <a:spcPts val="500"/>
              </a:spcBef>
              <a:buFont typeface="Arial" charset="0"/>
              <a:buChar char="•"/>
              <a:defRPr sz="2400">
                <a:solidFill>
                  <a:srgbClr val="3400D3"/>
                </a:solidFill>
                <a:latin typeface="Arial" charset="0"/>
                <a:ea typeface="Arial" charset="0"/>
                <a:cs typeface="Arial" charset="0"/>
              </a:defRPr>
            </a:lvl2pPr>
            <a:lvl3pPr marL="1141413" indent="-227013">
              <a:lnSpc>
                <a:spcPct val="90000"/>
              </a:lnSpc>
              <a:spcBef>
                <a:spcPts val="500"/>
              </a:spcBef>
              <a:buFont typeface="Arial" charset="0"/>
              <a:buChar char="•"/>
              <a:defRPr sz="2000">
                <a:solidFill>
                  <a:srgbClr val="3400D3"/>
                </a:solidFill>
                <a:latin typeface="Arial" charset="0"/>
                <a:ea typeface="Arial" charset="0"/>
                <a:cs typeface="Arial" charset="0"/>
              </a:defRPr>
            </a:lvl3pPr>
            <a:lvl4pPr marL="1598613" indent="-227013">
              <a:lnSpc>
                <a:spcPct val="90000"/>
              </a:lnSpc>
              <a:spcBef>
                <a:spcPts val="500"/>
              </a:spcBef>
              <a:buFont typeface="Arial" charset="0"/>
              <a:buChar char="•"/>
              <a:defRPr>
                <a:solidFill>
                  <a:srgbClr val="3400D3"/>
                </a:solidFill>
                <a:latin typeface="Arial" charset="0"/>
                <a:ea typeface="Arial" charset="0"/>
                <a:cs typeface="Arial" charset="0"/>
              </a:defRPr>
            </a:lvl4pPr>
            <a:lvl5pPr marL="2055813" indent="-227013">
              <a:lnSpc>
                <a:spcPct val="90000"/>
              </a:lnSpc>
              <a:spcBef>
                <a:spcPts val="500"/>
              </a:spcBef>
              <a:buFont typeface="Arial" charset="0"/>
              <a:buChar char="•"/>
              <a:defRPr>
                <a:solidFill>
                  <a:srgbClr val="3400D3"/>
                </a:solidFill>
                <a:latin typeface="Arial" charset="0"/>
                <a:ea typeface="Arial" charset="0"/>
                <a:cs typeface="Arial" charset="0"/>
              </a:defRPr>
            </a:lvl5pPr>
            <a:lvl6pPr marL="25130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6pPr>
            <a:lvl7pPr marL="29702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7pPr>
            <a:lvl8pPr marL="34274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8pPr>
            <a:lvl9pPr marL="38846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9pPr>
          </a:lstStyle>
          <a:p>
            <a:pPr lvl="1" indent="0">
              <a:lnSpc>
                <a:spcPct val="150000"/>
              </a:lnSpc>
              <a:buFont typeface="Arial" charset="0"/>
              <a:buNone/>
            </a:pPr>
            <a:r>
              <a:rPr lang="en-US" altLang="fi-FI" sz="1400">
                <a:latin typeface="Avenir Next" charset="0"/>
                <a:ea typeface="Avenir Next" charset="0"/>
                <a:cs typeface="Avenir Next" charset="0"/>
              </a:rPr>
              <a:t>Countries with Biobanks</a:t>
            </a:r>
          </a:p>
          <a:p>
            <a:pPr lvl="1" indent="0">
              <a:lnSpc>
                <a:spcPct val="150000"/>
              </a:lnSpc>
              <a:buFont typeface="Arial" charset="0"/>
              <a:buNone/>
            </a:pPr>
            <a:r>
              <a:rPr lang="en-US" altLang="fi-FI" sz="1400">
                <a:latin typeface="Avenir Next" charset="0"/>
                <a:ea typeface="Avenir Next" charset="0"/>
                <a:cs typeface="Avenir Next" charset="0"/>
              </a:rPr>
              <a:t>Universal Healthcare</a:t>
            </a:r>
          </a:p>
          <a:p>
            <a:pPr lvl="1" indent="0">
              <a:lnSpc>
                <a:spcPct val="150000"/>
              </a:lnSpc>
              <a:buFont typeface="Arial" charset="0"/>
              <a:buNone/>
            </a:pPr>
            <a:r>
              <a:rPr lang="en-US" altLang="fi-FI" sz="1400">
                <a:latin typeface="Avenir Next" charset="0"/>
                <a:ea typeface="Avenir Next" charset="0"/>
                <a:cs typeface="Avenir Next" charset="0"/>
              </a:rPr>
              <a:t>Unique personal identity code</a:t>
            </a:r>
          </a:p>
          <a:p>
            <a:pPr lvl="1" indent="0">
              <a:lnSpc>
                <a:spcPct val="150000"/>
              </a:lnSpc>
              <a:buFont typeface="Arial" charset="0"/>
              <a:buNone/>
            </a:pPr>
            <a:r>
              <a:rPr lang="en-US" altLang="fi-FI" sz="1400">
                <a:latin typeface="Avenir Next" charset="0"/>
                <a:ea typeface="Avenir Next" charset="0"/>
                <a:cs typeface="Avenir Next" charset="0"/>
              </a:rPr>
              <a:t>Isolated population</a:t>
            </a:r>
          </a:p>
          <a:p>
            <a:pPr lvl="1" indent="0">
              <a:lnSpc>
                <a:spcPct val="150000"/>
              </a:lnSpc>
              <a:buFont typeface="Arial" charset="0"/>
              <a:buNone/>
            </a:pPr>
            <a:r>
              <a:rPr lang="en-US" altLang="fi-FI" sz="1400">
                <a:latin typeface="Avenir Next" charset="0"/>
                <a:ea typeface="Avenir Next" charset="0"/>
                <a:cs typeface="Avenir Next" charset="0"/>
              </a:rPr>
              <a:t>Recalling made easy </a:t>
            </a:r>
          </a:p>
          <a:p>
            <a:pPr lvl="1" indent="0">
              <a:lnSpc>
                <a:spcPct val="150000"/>
              </a:lnSpc>
              <a:buFont typeface="Arial" charset="0"/>
              <a:buNone/>
            </a:pPr>
            <a:r>
              <a:rPr lang="en-US" altLang="fi-FI" sz="1200">
                <a:latin typeface="Avenir Next" charset="0"/>
                <a:ea typeface="Avenir Next" charset="0"/>
                <a:cs typeface="Avenir Next" charset="0"/>
              </a:rPr>
              <a:t>(biobank act + social security number)</a:t>
            </a:r>
          </a:p>
        </p:txBody>
      </p:sp>
      <p:sp>
        <p:nvSpPr>
          <p:cNvPr id="16" name="Rectangle 15">
            <a:extLst>
              <a:ext uri="{FF2B5EF4-FFF2-40B4-BE49-F238E27FC236}"/>
            </a:extLst>
          </p:cNvPr>
          <p:cNvSpPr/>
          <p:nvPr/>
        </p:nvSpPr>
        <p:spPr>
          <a:xfrm>
            <a:off x="8375650" y="3616325"/>
            <a:ext cx="261938" cy="261938"/>
          </a:xfrm>
          <a:prstGeom prst="rect">
            <a:avLst/>
          </a:prstGeom>
          <a:solidFill>
            <a:srgbClr val="243D96"/>
          </a:solid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17" name="Rectangle 16">
            <a:extLst>
              <a:ext uri="{FF2B5EF4-FFF2-40B4-BE49-F238E27FC236}"/>
            </a:extLst>
          </p:cNvPr>
          <p:cNvSpPr/>
          <p:nvPr/>
        </p:nvSpPr>
        <p:spPr>
          <a:xfrm>
            <a:off x="8375650" y="3992563"/>
            <a:ext cx="261938" cy="260350"/>
          </a:xfrm>
          <a:prstGeom prst="rect">
            <a:avLst/>
          </a:prstGeom>
          <a:solidFill>
            <a:srgbClr val="243D96"/>
          </a:solid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18" name="Rectangle 17">
            <a:extLst>
              <a:ext uri="{FF2B5EF4-FFF2-40B4-BE49-F238E27FC236}"/>
            </a:extLst>
          </p:cNvPr>
          <p:cNvSpPr/>
          <p:nvPr/>
        </p:nvSpPr>
        <p:spPr>
          <a:xfrm>
            <a:off x="8375650" y="4367213"/>
            <a:ext cx="261938" cy="261937"/>
          </a:xfrm>
          <a:prstGeom prst="rect">
            <a:avLst/>
          </a:prstGeom>
          <a:solidFill>
            <a:srgbClr val="243D96"/>
          </a:solid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19" name="Rectangle 18">
            <a:extLst>
              <a:ext uri="{FF2B5EF4-FFF2-40B4-BE49-F238E27FC236}"/>
            </a:extLst>
          </p:cNvPr>
          <p:cNvSpPr/>
          <p:nvPr/>
        </p:nvSpPr>
        <p:spPr>
          <a:xfrm>
            <a:off x="8375650" y="4751388"/>
            <a:ext cx="261938" cy="288925"/>
          </a:xfrm>
          <a:prstGeom prst="rect">
            <a:avLst/>
          </a:prstGeom>
          <a:solidFill>
            <a:srgbClr val="243D96"/>
          </a:solid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20" name="Rectangle 19">
            <a:extLst>
              <a:ext uri="{FF2B5EF4-FFF2-40B4-BE49-F238E27FC236}"/>
            </a:extLst>
          </p:cNvPr>
          <p:cNvSpPr/>
          <p:nvPr/>
        </p:nvSpPr>
        <p:spPr>
          <a:xfrm>
            <a:off x="8375650" y="5129213"/>
            <a:ext cx="261938" cy="287337"/>
          </a:xfrm>
          <a:prstGeom prst="rect">
            <a:avLst/>
          </a:prstGeom>
          <a:no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21" name="Content Placeholder 2">
            <a:extLst>
              <a:ext uri="{FF2B5EF4-FFF2-40B4-BE49-F238E27FC236}"/>
            </a:extLst>
          </p:cNvPr>
          <p:cNvSpPr txBox="1">
            <a:spLocks/>
          </p:cNvSpPr>
          <p:nvPr/>
        </p:nvSpPr>
        <p:spPr>
          <a:xfrm>
            <a:off x="7912100" y="3552825"/>
            <a:ext cx="796925" cy="41116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50000"/>
              </a:lnSpc>
              <a:buFont typeface="Arial"/>
              <a:buNone/>
              <a:defRPr/>
            </a:pPr>
            <a:r>
              <a:rPr lang="en-US" sz="1400" b="1" dirty="0">
                <a:solidFill>
                  <a:prstClr val="white"/>
                </a:solidFill>
                <a:latin typeface="Avenir Next" charset="0"/>
                <a:ea typeface="Avenir Next" charset="0"/>
                <a:cs typeface="Avenir Next" charset="0"/>
              </a:rPr>
              <a:t>X</a:t>
            </a:r>
            <a:endParaRPr lang="en-US" sz="1000" b="1" dirty="0">
              <a:solidFill>
                <a:prstClr val="white"/>
              </a:solidFill>
              <a:latin typeface="Avenir Next" charset="0"/>
              <a:ea typeface="Avenir Next" charset="0"/>
              <a:cs typeface="Avenir Next" charset="0"/>
            </a:endParaRPr>
          </a:p>
        </p:txBody>
      </p:sp>
      <p:sp>
        <p:nvSpPr>
          <p:cNvPr id="22" name="Content Placeholder 2">
            <a:extLst>
              <a:ext uri="{FF2B5EF4-FFF2-40B4-BE49-F238E27FC236}"/>
            </a:extLst>
          </p:cNvPr>
          <p:cNvSpPr txBox="1">
            <a:spLocks/>
          </p:cNvSpPr>
          <p:nvPr/>
        </p:nvSpPr>
        <p:spPr>
          <a:xfrm>
            <a:off x="7912100" y="3924300"/>
            <a:ext cx="796925" cy="41116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50000"/>
              </a:lnSpc>
              <a:buFont typeface="Arial"/>
              <a:buNone/>
              <a:defRPr/>
            </a:pPr>
            <a:r>
              <a:rPr lang="en-US" sz="1400" b="1" dirty="0">
                <a:solidFill>
                  <a:prstClr val="white"/>
                </a:solidFill>
                <a:latin typeface="Avenir Next" charset="0"/>
                <a:ea typeface="Avenir Next" charset="0"/>
                <a:cs typeface="Avenir Next" charset="0"/>
              </a:rPr>
              <a:t>X</a:t>
            </a:r>
            <a:endParaRPr lang="en-US" sz="1000" b="1" dirty="0">
              <a:solidFill>
                <a:prstClr val="white"/>
              </a:solidFill>
              <a:latin typeface="Avenir Next" charset="0"/>
              <a:ea typeface="Avenir Next" charset="0"/>
              <a:cs typeface="Avenir Next" charset="0"/>
            </a:endParaRPr>
          </a:p>
        </p:txBody>
      </p:sp>
      <p:sp>
        <p:nvSpPr>
          <p:cNvPr id="23" name="Content Placeholder 2">
            <a:extLst>
              <a:ext uri="{FF2B5EF4-FFF2-40B4-BE49-F238E27FC236}"/>
            </a:extLst>
          </p:cNvPr>
          <p:cNvSpPr txBox="1">
            <a:spLocks/>
          </p:cNvSpPr>
          <p:nvPr/>
        </p:nvSpPr>
        <p:spPr>
          <a:xfrm>
            <a:off x="7912100" y="4324350"/>
            <a:ext cx="796925" cy="41116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50000"/>
              </a:lnSpc>
              <a:buFont typeface="Arial"/>
              <a:buNone/>
              <a:defRPr/>
            </a:pPr>
            <a:r>
              <a:rPr lang="en-US" sz="1400" b="1" dirty="0">
                <a:solidFill>
                  <a:prstClr val="white"/>
                </a:solidFill>
                <a:latin typeface="Avenir Next" charset="0"/>
                <a:ea typeface="Avenir Next" charset="0"/>
                <a:cs typeface="Avenir Next" charset="0"/>
              </a:rPr>
              <a:t>X</a:t>
            </a:r>
            <a:endParaRPr lang="en-US" sz="1000" b="1" dirty="0">
              <a:solidFill>
                <a:prstClr val="white"/>
              </a:solidFill>
              <a:latin typeface="Avenir Next" charset="0"/>
              <a:ea typeface="Avenir Next" charset="0"/>
              <a:cs typeface="Avenir Next" charset="0"/>
            </a:endParaRPr>
          </a:p>
        </p:txBody>
      </p:sp>
      <p:sp>
        <p:nvSpPr>
          <p:cNvPr id="24" name="Content Placeholder 2">
            <a:extLst>
              <a:ext uri="{FF2B5EF4-FFF2-40B4-BE49-F238E27FC236}"/>
            </a:extLst>
          </p:cNvPr>
          <p:cNvSpPr txBox="1">
            <a:spLocks/>
          </p:cNvSpPr>
          <p:nvPr/>
        </p:nvSpPr>
        <p:spPr>
          <a:xfrm>
            <a:off x="7912100" y="4718050"/>
            <a:ext cx="796925" cy="41116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50000"/>
              </a:lnSpc>
              <a:buFont typeface="Arial"/>
              <a:buNone/>
              <a:defRPr/>
            </a:pPr>
            <a:r>
              <a:rPr lang="en-US" sz="1400" b="1" dirty="0">
                <a:solidFill>
                  <a:prstClr val="white"/>
                </a:solidFill>
                <a:latin typeface="Avenir Next" charset="0"/>
                <a:ea typeface="Avenir Next" charset="0"/>
                <a:cs typeface="Avenir Next" charset="0"/>
              </a:rPr>
              <a:t>X</a:t>
            </a:r>
            <a:endParaRPr lang="en-US" sz="1000" b="1" dirty="0">
              <a:solidFill>
                <a:prstClr val="white"/>
              </a:solidFill>
              <a:latin typeface="Avenir Next" charset="0"/>
              <a:ea typeface="Avenir Next" charset="0"/>
              <a:cs typeface="Avenir Next" charset="0"/>
            </a:endParaRPr>
          </a:p>
        </p:txBody>
      </p:sp>
      <p:pic>
        <p:nvPicPr>
          <p:cNvPr id="38924" name="Picture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1789113"/>
            <a:ext cx="82438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Title 1"/>
          <p:cNvSpPr>
            <a:spLocks noGrp="1"/>
          </p:cNvSpPr>
          <p:nvPr>
            <p:ph type="title"/>
          </p:nvPr>
        </p:nvSpPr>
        <p:spPr/>
        <p:txBody>
          <a:bodyPr/>
          <a:lstStyle/>
          <a:p>
            <a:r>
              <a:rPr lang="fi-FI" altLang="fi-FI">
                <a:latin typeface="Arial" charset="0"/>
                <a:ea typeface="Roboto Light" charset="0"/>
                <a:cs typeface="Open Sans Light" charset="0"/>
              </a:rPr>
              <a:t>Why Finland?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8234363" y="3538538"/>
            <a:ext cx="4370387" cy="4351337"/>
          </a:xfrm>
        </p:spPr>
        <p:txBody>
          <a:bodyPr/>
          <a:lstStyle/>
          <a:p>
            <a:pPr marL="457200" lvl="1" indent="0">
              <a:lnSpc>
                <a:spcPct val="150000"/>
              </a:lnSpc>
              <a:buFont typeface="Arial" charset="0"/>
              <a:buNone/>
            </a:pPr>
            <a:r>
              <a:rPr lang="en-US" altLang="fi-FI" sz="1400">
                <a:latin typeface="Avenir Next" charset="0"/>
                <a:ea typeface="Avenir Next" charset="0"/>
                <a:cs typeface="Avenir Next" charset="0"/>
              </a:rPr>
              <a:t>Countries with Biobanks</a:t>
            </a:r>
          </a:p>
          <a:p>
            <a:pPr marL="457200" lvl="1" indent="0">
              <a:lnSpc>
                <a:spcPct val="150000"/>
              </a:lnSpc>
              <a:buFont typeface="Arial" charset="0"/>
              <a:buNone/>
            </a:pPr>
            <a:r>
              <a:rPr lang="en-US" altLang="fi-FI" sz="1400">
                <a:latin typeface="Avenir Next" charset="0"/>
                <a:ea typeface="Avenir Next" charset="0"/>
                <a:cs typeface="Avenir Next" charset="0"/>
              </a:rPr>
              <a:t>Universal Healthcare</a:t>
            </a:r>
          </a:p>
          <a:p>
            <a:pPr marL="457200" lvl="1" indent="0">
              <a:lnSpc>
                <a:spcPct val="150000"/>
              </a:lnSpc>
              <a:buFont typeface="Arial" charset="0"/>
              <a:buNone/>
            </a:pPr>
            <a:r>
              <a:rPr lang="en-US" altLang="fi-FI" sz="1400">
                <a:latin typeface="Avenir Next" charset="0"/>
                <a:ea typeface="Avenir Next" charset="0"/>
                <a:cs typeface="Avenir Next" charset="0"/>
              </a:rPr>
              <a:t>Unique personal identity code</a:t>
            </a:r>
          </a:p>
          <a:p>
            <a:pPr marL="457200" lvl="1" indent="0">
              <a:lnSpc>
                <a:spcPct val="150000"/>
              </a:lnSpc>
              <a:buFont typeface="Arial" charset="0"/>
              <a:buNone/>
            </a:pPr>
            <a:r>
              <a:rPr lang="en-US" altLang="fi-FI" sz="1400">
                <a:latin typeface="Avenir Next" charset="0"/>
                <a:ea typeface="Avenir Next" charset="0"/>
                <a:cs typeface="Avenir Next" charset="0"/>
              </a:rPr>
              <a:t>Isolated population</a:t>
            </a:r>
          </a:p>
          <a:p>
            <a:pPr marL="457200" lvl="1" indent="0">
              <a:lnSpc>
                <a:spcPct val="150000"/>
              </a:lnSpc>
              <a:buFont typeface="Arial" charset="0"/>
              <a:buNone/>
            </a:pPr>
            <a:r>
              <a:rPr lang="en-US" altLang="fi-FI" sz="1400">
                <a:latin typeface="Avenir Next" charset="0"/>
                <a:ea typeface="Avenir Next" charset="0"/>
                <a:cs typeface="Avenir Next" charset="0"/>
              </a:rPr>
              <a:t>Recalling made easy </a:t>
            </a:r>
          </a:p>
          <a:p>
            <a:pPr marL="457200" lvl="1" indent="0">
              <a:lnSpc>
                <a:spcPct val="150000"/>
              </a:lnSpc>
              <a:buFont typeface="Arial" charset="0"/>
              <a:buNone/>
            </a:pPr>
            <a:r>
              <a:rPr lang="en-US" altLang="fi-FI" sz="1200">
                <a:latin typeface="Avenir Next" charset="0"/>
                <a:ea typeface="Avenir Next" charset="0"/>
                <a:cs typeface="Avenir Next" charset="0"/>
              </a:rPr>
              <a:t>(biobank act + social security number)</a:t>
            </a:r>
          </a:p>
        </p:txBody>
      </p:sp>
      <p:sp>
        <p:nvSpPr>
          <p:cNvPr id="17" name="Rectangle 16">
            <a:extLst>
              <a:ext uri="{FF2B5EF4-FFF2-40B4-BE49-F238E27FC236}"/>
            </a:extLst>
          </p:cNvPr>
          <p:cNvSpPr/>
          <p:nvPr/>
        </p:nvSpPr>
        <p:spPr>
          <a:xfrm>
            <a:off x="8375650" y="3616325"/>
            <a:ext cx="261938" cy="261938"/>
          </a:xfrm>
          <a:prstGeom prst="rect">
            <a:avLst/>
          </a:prstGeom>
          <a:solidFill>
            <a:srgbClr val="243D96"/>
          </a:solid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18" name="Rectangle 17">
            <a:extLst>
              <a:ext uri="{FF2B5EF4-FFF2-40B4-BE49-F238E27FC236}"/>
            </a:extLst>
          </p:cNvPr>
          <p:cNvSpPr/>
          <p:nvPr/>
        </p:nvSpPr>
        <p:spPr>
          <a:xfrm>
            <a:off x="8375650" y="3992563"/>
            <a:ext cx="261938" cy="260350"/>
          </a:xfrm>
          <a:prstGeom prst="rect">
            <a:avLst/>
          </a:prstGeom>
          <a:solidFill>
            <a:srgbClr val="243D96"/>
          </a:solid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19" name="Rectangle 18">
            <a:extLst>
              <a:ext uri="{FF2B5EF4-FFF2-40B4-BE49-F238E27FC236}"/>
            </a:extLst>
          </p:cNvPr>
          <p:cNvSpPr/>
          <p:nvPr/>
        </p:nvSpPr>
        <p:spPr>
          <a:xfrm>
            <a:off x="8375650" y="4367213"/>
            <a:ext cx="261938" cy="261937"/>
          </a:xfrm>
          <a:prstGeom prst="rect">
            <a:avLst/>
          </a:prstGeom>
          <a:solidFill>
            <a:srgbClr val="243D96"/>
          </a:solid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20" name="Rectangle 19">
            <a:extLst>
              <a:ext uri="{FF2B5EF4-FFF2-40B4-BE49-F238E27FC236}"/>
            </a:extLst>
          </p:cNvPr>
          <p:cNvSpPr/>
          <p:nvPr/>
        </p:nvSpPr>
        <p:spPr>
          <a:xfrm>
            <a:off x="8375650" y="4751388"/>
            <a:ext cx="261938" cy="288925"/>
          </a:xfrm>
          <a:prstGeom prst="rect">
            <a:avLst/>
          </a:prstGeom>
          <a:solidFill>
            <a:srgbClr val="243D96"/>
          </a:solid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21" name="Rectangle 20">
            <a:extLst>
              <a:ext uri="{FF2B5EF4-FFF2-40B4-BE49-F238E27FC236}"/>
            </a:extLst>
          </p:cNvPr>
          <p:cNvSpPr/>
          <p:nvPr/>
        </p:nvSpPr>
        <p:spPr>
          <a:xfrm>
            <a:off x="8375650" y="5129213"/>
            <a:ext cx="261938" cy="287337"/>
          </a:xfrm>
          <a:prstGeom prst="rect">
            <a:avLst/>
          </a:prstGeom>
          <a:solidFill>
            <a:srgbClr val="243D96"/>
          </a:solid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22" name="Content Placeholder 2">
            <a:extLst>
              <a:ext uri="{FF2B5EF4-FFF2-40B4-BE49-F238E27FC236}"/>
            </a:extLst>
          </p:cNvPr>
          <p:cNvSpPr txBox="1">
            <a:spLocks/>
          </p:cNvSpPr>
          <p:nvPr/>
        </p:nvSpPr>
        <p:spPr>
          <a:xfrm>
            <a:off x="7912100" y="3552825"/>
            <a:ext cx="796925" cy="41116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50000"/>
              </a:lnSpc>
              <a:buFont typeface="Arial"/>
              <a:buNone/>
              <a:defRPr/>
            </a:pPr>
            <a:r>
              <a:rPr lang="en-US" sz="1400" b="1" dirty="0">
                <a:solidFill>
                  <a:prstClr val="white"/>
                </a:solidFill>
                <a:latin typeface="Avenir Next" charset="0"/>
                <a:ea typeface="Avenir Next" charset="0"/>
                <a:cs typeface="Avenir Next" charset="0"/>
              </a:rPr>
              <a:t>X</a:t>
            </a:r>
            <a:endParaRPr lang="en-US" sz="1000" b="1" dirty="0">
              <a:solidFill>
                <a:prstClr val="white"/>
              </a:solidFill>
              <a:latin typeface="Avenir Next" charset="0"/>
              <a:ea typeface="Avenir Next" charset="0"/>
              <a:cs typeface="Avenir Next" charset="0"/>
            </a:endParaRPr>
          </a:p>
        </p:txBody>
      </p:sp>
      <p:sp>
        <p:nvSpPr>
          <p:cNvPr id="23" name="Content Placeholder 2">
            <a:extLst>
              <a:ext uri="{FF2B5EF4-FFF2-40B4-BE49-F238E27FC236}"/>
            </a:extLst>
          </p:cNvPr>
          <p:cNvSpPr txBox="1">
            <a:spLocks/>
          </p:cNvSpPr>
          <p:nvPr/>
        </p:nvSpPr>
        <p:spPr>
          <a:xfrm>
            <a:off x="7912100" y="3924300"/>
            <a:ext cx="796925" cy="41116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50000"/>
              </a:lnSpc>
              <a:buFont typeface="Arial"/>
              <a:buNone/>
              <a:defRPr/>
            </a:pPr>
            <a:r>
              <a:rPr lang="en-US" sz="1400" b="1" dirty="0">
                <a:solidFill>
                  <a:prstClr val="white"/>
                </a:solidFill>
                <a:latin typeface="Avenir Next" charset="0"/>
                <a:ea typeface="Avenir Next" charset="0"/>
                <a:cs typeface="Avenir Next" charset="0"/>
              </a:rPr>
              <a:t>X</a:t>
            </a:r>
            <a:endParaRPr lang="en-US" sz="1000" b="1" dirty="0">
              <a:solidFill>
                <a:prstClr val="white"/>
              </a:solidFill>
              <a:latin typeface="Avenir Next" charset="0"/>
              <a:ea typeface="Avenir Next" charset="0"/>
              <a:cs typeface="Avenir Next" charset="0"/>
            </a:endParaRPr>
          </a:p>
        </p:txBody>
      </p:sp>
      <p:sp>
        <p:nvSpPr>
          <p:cNvPr id="24" name="Content Placeholder 2">
            <a:extLst>
              <a:ext uri="{FF2B5EF4-FFF2-40B4-BE49-F238E27FC236}"/>
            </a:extLst>
          </p:cNvPr>
          <p:cNvSpPr txBox="1">
            <a:spLocks/>
          </p:cNvSpPr>
          <p:nvPr/>
        </p:nvSpPr>
        <p:spPr>
          <a:xfrm>
            <a:off x="7912100" y="4324350"/>
            <a:ext cx="796925" cy="41116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50000"/>
              </a:lnSpc>
              <a:buFont typeface="Arial"/>
              <a:buNone/>
              <a:defRPr/>
            </a:pPr>
            <a:r>
              <a:rPr lang="en-US" sz="1400" b="1" dirty="0">
                <a:solidFill>
                  <a:prstClr val="white"/>
                </a:solidFill>
                <a:latin typeface="Avenir Next" charset="0"/>
                <a:ea typeface="Avenir Next" charset="0"/>
                <a:cs typeface="Avenir Next" charset="0"/>
              </a:rPr>
              <a:t>X</a:t>
            </a:r>
            <a:endParaRPr lang="en-US" sz="1000" b="1" dirty="0">
              <a:solidFill>
                <a:prstClr val="white"/>
              </a:solidFill>
              <a:latin typeface="Avenir Next" charset="0"/>
              <a:ea typeface="Avenir Next" charset="0"/>
              <a:cs typeface="Avenir Next" charset="0"/>
            </a:endParaRPr>
          </a:p>
        </p:txBody>
      </p:sp>
      <p:sp>
        <p:nvSpPr>
          <p:cNvPr id="25" name="Content Placeholder 2">
            <a:extLst>
              <a:ext uri="{FF2B5EF4-FFF2-40B4-BE49-F238E27FC236}"/>
            </a:extLst>
          </p:cNvPr>
          <p:cNvSpPr txBox="1">
            <a:spLocks/>
          </p:cNvSpPr>
          <p:nvPr/>
        </p:nvSpPr>
        <p:spPr>
          <a:xfrm>
            <a:off x="7912100" y="4718050"/>
            <a:ext cx="796925" cy="41116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50000"/>
              </a:lnSpc>
              <a:buFont typeface="Arial"/>
              <a:buNone/>
              <a:defRPr/>
            </a:pPr>
            <a:r>
              <a:rPr lang="en-US" sz="1400" b="1" dirty="0">
                <a:solidFill>
                  <a:prstClr val="white"/>
                </a:solidFill>
                <a:latin typeface="Avenir Next" charset="0"/>
                <a:ea typeface="Avenir Next" charset="0"/>
                <a:cs typeface="Avenir Next" charset="0"/>
              </a:rPr>
              <a:t>X</a:t>
            </a:r>
            <a:endParaRPr lang="en-US" sz="1000" b="1" dirty="0">
              <a:solidFill>
                <a:prstClr val="white"/>
              </a:solidFill>
              <a:latin typeface="Avenir Next" charset="0"/>
              <a:ea typeface="Avenir Next" charset="0"/>
              <a:cs typeface="Avenir Next" charset="0"/>
            </a:endParaRPr>
          </a:p>
        </p:txBody>
      </p:sp>
      <p:sp>
        <p:nvSpPr>
          <p:cNvPr id="26" name="Content Placeholder 2">
            <a:extLst>
              <a:ext uri="{FF2B5EF4-FFF2-40B4-BE49-F238E27FC236}"/>
            </a:extLst>
          </p:cNvPr>
          <p:cNvSpPr txBox="1">
            <a:spLocks/>
          </p:cNvSpPr>
          <p:nvPr/>
        </p:nvSpPr>
        <p:spPr>
          <a:xfrm>
            <a:off x="7912100" y="5097463"/>
            <a:ext cx="796925" cy="411162"/>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50000"/>
              </a:lnSpc>
              <a:buFont typeface="Arial"/>
              <a:buNone/>
              <a:defRPr/>
            </a:pPr>
            <a:r>
              <a:rPr lang="en-US" sz="1400" b="1" dirty="0">
                <a:solidFill>
                  <a:prstClr val="white"/>
                </a:solidFill>
                <a:latin typeface="Avenir Next" charset="0"/>
                <a:ea typeface="Avenir Next" charset="0"/>
                <a:cs typeface="Avenir Next" charset="0"/>
              </a:rPr>
              <a:t>X</a:t>
            </a:r>
            <a:endParaRPr lang="en-US" sz="1000" b="1" dirty="0">
              <a:solidFill>
                <a:prstClr val="white"/>
              </a:solidFill>
              <a:latin typeface="Avenir Next" charset="0"/>
              <a:ea typeface="Avenir Next" charset="0"/>
              <a:cs typeface="Avenir Next" charset="0"/>
            </a:endParaRPr>
          </a:p>
        </p:txBody>
      </p:sp>
      <p:pic>
        <p:nvPicPr>
          <p:cNvPr id="40973"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1789113"/>
            <a:ext cx="82438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Title 1"/>
          <p:cNvSpPr>
            <a:spLocks noGrp="1"/>
          </p:cNvSpPr>
          <p:nvPr>
            <p:ph type="title"/>
          </p:nvPr>
        </p:nvSpPr>
        <p:spPr/>
        <p:txBody>
          <a:bodyPr/>
          <a:lstStyle/>
          <a:p>
            <a:r>
              <a:rPr lang="fi-FI" altLang="fi-FI">
                <a:latin typeface="Arial" charset="0"/>
                <a:ea typeface="Roboto Light" charset="0"/>
                <a:cs typeface="Open Sans Light" charset="0"/>
              </a:rPr>
              <a:t>Why Finland?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fi-FI" altLang="fi-FI">
                <a:latin typeface="Arial" charset="0"/>
                <a:ea typeface="Roboto Light" charset="0"/>
                <a:cs typeface="Open Sans Light" charset="0"/>
              </a:rPr>
              <a:t>Why Finland?</a:t>
            </a:r>
          </a:p>
        </p:txBody>
      </p:sp>
      <p:sp>
        <p:nvSpPr>
          <p:cNvPr id="36" name="Oval 35">
            <a:extLst>
              <a:ext uri="{FF2B5EF4-FFF2-40B4-BE49-F238E27FC236}"/>
            </a:extLst>
          </p:cNvPr>
          <p:cNvSpPr/>
          <p:nvPr/>
        </p:nvSpPr>
        <p:spPr>
          <a:xfrm>
            <a:off x="4775200" y="1701800"/>
            <a:ext cx="2522538" cy="2520950"/>
          </a:xfrm>
          <a:prstGeom prst="ellipse">
            <a:avLst/>
          </a:prstGeom>
          <a:no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3012" name="Group 6"/>
          <p:cNvGrpSpPr>
            <a:grpSpLocks/>
          </p:cNvGrpSpPr>
          <p:nvPr/>
        </p:nvGrpSpPr>
        <p:grpSpPr bwMode="auto">
          <a:xfrm>
            <a:off x="5437188" y="2333625"/>
            <a:ext cx="1195387" cy="1322388"/>
            <a:chOff x="5373280" y="1905262"/>
            <a:chExt cx="1443577" cy="1599894"/>
          </a:xfrm>
        </p:grpSpPr>
        <p:sp>
          <p:nvSpPr>
            <p:cNvPr id="15" name="Rectangle 14">
              <a:extLst>
                <a:ext uri="{FF2B5EF4-FFF2-40B4-BE49-F238E27FC236}"/>
              </a:extLst>
            </p:cNvPr>
            <p:cNvSpPr/>
            <p:nvPr/>
          </p:nvSpPr>
          <p:spPr>
            <a:xfrm>
              <a:off x="5373280" y="3057646"/>
              <a:ext cx="1443577" cy="447510"/>
            </a:xfrm>
            <a:prstGeom prst="rect">
              <a:avLst/>
            </a:prstGeom>
          </p:spPr>
          <p:txBody>
            <a:bodyPr>
              <a:spAutoFit/>
            </a:bodyPr>
            <a:lstStyle/>
            <a:p>
              <a:pPr>
                <a:defRPr/>
              </a:pPr>
              <a:r>
                <a:rPr lang="en-US" b="1" dirty="0">
                  <a:solidFill>
                    <a:schemeClr val="accent5"/>
                  </a:solidFill>
                  <a:latin typeface="Arial" charset="0"/>
                  <a:ea typeface="Arial" charset="0"/>
                  <a:cs typeface="Arial" charset="0"/>
                </a:rPr>
                <a:t> </a:t>
              </a:r>
              <a:r>
                <a:rPr lang="en-US" sz="1600" b="1" dirty="0">
                  <a:solidFill>
                    <a:schemeClr val="accent5"/>
                  </a:solidFill>
                  <a:latin typeface="Arial" charset="0"/>
                  <a:ea typeface="Arial" charset="0"/>
                  <a:cs typeface="Arial" charset="0"/>
                </a:rPr>
                <a:t>FINLAND </a:t>
              </a:r>
              <a:endParaRPr lang="en-US" sz="1600" b="1" dirty="0">
                <a:solidFill>
                  <a:schemeClr val="accent5"/>
                </a:solidFill>
                <a:latin typeface="Arial" charset="0"/>
                <a:ea typeface="Arial" charset="0"/>
                <a:cs typeface="Arial" charset="0"/>
              </a:endParaRPr>
            </a:p>
          </p:txBody>
        </p:sp>
        <p:pic>
          <p:nvPicPr>
            <p:cNvPr id="43040"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6942" y="1905262"/>
              <a:ext cx="945191" cy="116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Oval 2">
            <a:extLst>
              <a:ext uri="{FF2B5EF4-FFF2-40B4-BE49-F238E27FC236}"/>
            </a:extLst>
          </p:cNvPr>
          <p:cNvSpPr/>
          <p:nvPr/>
        </p:nvSpPr>
        <p:spPr>
          <a:xfrm>
            <a:off x="4954588" y="1824038"/>
            <a:ext cx="509587" cy="509587"/>
          </a:xfrm>
          <a:prstGeom prst="ellipse">
            <a:avLst/>
          </a:prstGeom>
          <a:solidFill>
            <a:schemeClr val="bg1"/>
          </a:solid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  </a:t>
            </a:r>
          </a:p>
        </p:txBody>
      </p:sp>
      <p:sp>
        <p:nvSpPr>
          <p:cNvPr id="24" name="Oval 23">
            <a:extLst>
              <a:ext uri="{FF2B5EF4-FFF2-40B4-BE49-F238E27FC236}"/>
            </a:extLst>
          </p:cNvPr>
          <p:cNvSpPr/>
          <p:nvPr/>
        </p:nvSpPr>
        <p:spPr>
          <a:xfrm>
            <a:off x="4954588" y="3603625"/>
            <a:ext cx="509587" cy="509588"/>
          </a:xfrm>
          <a:prstGeom prst="ellipse">
            <a:avLst/>
          </a:prstGeom>
          <a:solidFill>
            <a:schemeClr val="bg1"/>
          </a:solid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  </a:t>
            </a:r>
          </a:p>
        </p:txBody>
      </p:sp>
      <p:sp>
        <p:nvSpPr>
          <p:cNvPr id="30" name="Oval 29">
            <a:extLst>
              <a:ext uri="{FF2B5EF4-FFF2-40B4-BE49-F238E27FC236}"/>
            </a:extLst>
          </p:cNvPr>
          <p:cNvSpPr/>
          <p:nvPr/>
        </p:nvSpPr>
        <p:spPr>
          <a:xfrm>
            <a:off x="4519613" y="2706688"/>
            <a:ext cx="509587" cy="509587"/>
          </a:xfrm>
          <a:prstGeom prst="ellipse">
            <a:avLst/>
          </a:prstGeom>
          <a:solidFill>
            <a:schemeClr val="bg1"/>
          </a:solid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  </a:t>
            </a:r>
          </a:p>
        </p:txBody>
      </p:sp>
      <p:sp>
        <p:nvSpPr>
          <p:cNvPr id="32" name="Oval 31">
            <a:extLst>
              <a:ext uri="{FF2B5EF4-FFF2-40B4-BE49-F238E27FC236}"/>
            </a:extLst>
          </p:cNvPr>
          <p:cNvSpPr/>
          <p:nvPr/>
        </p:nvSpPr>
        <p:spPr>
          <a:xfrm rot="10800000">
            <a:off x="6619875" y="3594100"/>
            <a:ext cx="509588" cy="509588"/>
          </a:xfrm>
          <a:prstGeom prst="ellipse">
            <a:avLst/>
          </a:prstGeom>
          <a:solidFill>
            <a:schemeClr val="bg1"/>
          </a:solid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  </a:t>
            </a:r>
          </a:p>
        </p:txBody>
      </p:sp>
      <p:sp>
        <p:nvSpPr>
          <p:cNvPr id="33" name="Oval 32">
            <a:extLst>
              <a:ext uri="{FF2B5EF4-FFF2-40B4-BE49-F238E27FC236}"/>
            </a:extLst>
          </p:cNvPr>
          <p:cNvSpPr/>
          <p:nvPr/>
        </p:nvSpPr>
        <p:spPr>
          <a:xfrm rot="10800000">
            <a:off x="6619875" y="1816100"/>
            <a:ext cx="509588" cy="508000"/>
          </a:xfrm>
          <a:prstGeom prst="ellipse">
            <a:avLst/>
          </a:prstGeom>
          <a:solidFill>
            <a:schemeClr val="bg1"/>
          </a:solid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  </a:t>
            </a:r>
          </a:p>
        </p:txBody>
      </p:sp>
      <p:sp>
        <p:nvSpPr>
          <p:cNvPr id="34" name="Oval 33">
            <a:extLst>
              <a:ext uri="{FF2B5EF4-FFF2-40B4-BE49-F238E27FC236}"/>
            </a:extLst>
          </p:cNvPr>
          <p:cNvSpPr/>
          <p:nvPr/>
        </p:nvSpPr>
        <p:spPr>
          <a:xfrm rot="10800000">
            <a:off x="7053263" y="2711450"/>
            <a:ext cx="509587" cy="509588"/>
          </a:xfrm>
          <a:prstGeom prst="ellipse">
            <a:avLst/>
          </a:prstGeom>
          <a:solidFill>
            <a:schemeClr val="bg1"/>
          </a:solid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  </a:t>
            </a:r>
          </a:p>
        </p:txBody>
      </p:sp>
      <p:sp>
        <p:nvSpPr>
          <p:cNvPr id="5" name="Rectangle 4"/>
          <p:cNvSpPr>
            <a:spLocks noChangeArrowheads="1"/>
          </p:cNvSpPr>
          <p:nvPr/>
        </p:nvSpPr>
        <p:spPr bwMode="auto">
          <a:xfrm>
            <a:off x="2346325" y="1863725"/>
            <a:ext cx="2452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buSzPct val="25000"/>
            </a:pPr>
            <a:r>
              <a:rPr lang="fi-FI" altLang="fi-FI">
                <a:solidFill>
                  <a:srgbClr val="3400D3"/>
                </a:solidFill>
              </a:rPr>
              <a:t>Unique genetic ancestry</a:t>
            </a:r>
          </a:p>
        </p:txBody>
      </p:sp>
      <p:sp>
        <p:nvSpPr>
          <p:cNvPr id="37" name="Rectangle 36"/>
          <p:cNvSpPr>
            <a:spLocks noChangeArrowheads="1"/>
          </p:cNvSpPr>
          <p:nvPr/>
        </p:nvSpPr>
        <p:spPr bwMode="auto">
          <a:xfrm>
            <a:off x="1490663" y="2816225"/>
            <a:ext cx="287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buSzPct val="25000"/>
            </a:pPr>
            <a:r>
              <a:rPr lang="fi-FI" altLang="fi-FI">
                <a:solidFill>
                  <a:srgbClr val="3400D3"/>
                </a:solidFill>
              </a:rPr>
              <a:t>Comprehensive high-quality </a:t>
            </a:r>
            <a:br>
              <a:rPr lang="fi-FI" altLang="fi-FI">
                <a:solidFill>
                  <a:srgbClr val="3400D3"/>
                </a:solidFill>
              </a:rPr>
            </a:br>
            <a:r>
              <a:rPr lang="fi-FI" altLang="fi-FI">
                <a:solidFill>
                  <a:srgbClr val="3400D3"/>
                </a:solidFill>
              </a:rPr>
              <a:t>health care system</a:t>
            </a:r>
          </a:p>
        </p:txBody>
      </p:sp>
      <p:sp>
        <p:nvSpPr>
          <p:cNvPr id="38" name="Rectangle 37"/>
          <p:cNvSpPr>
            <a:spLocks noChangeArrowheads="1"/>
          </p:cNvSpPr>
          <p:nvPr/>
        </p:nvSpPr>
        <p:spPr bwMode="auto">
          <a:xfrm>
            <a:off x="2122488" y="3735388"/>
            <a:ext cx="2671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fi-FI">
                <a:solidFill>
                  <a:srgbClr val="3400D3"/>
                </a:solidFill>
                <a:latin typeface="Arial" charset="0"/>
                <a:ea typeface="Arial" charset="0"/>
                <a:cs typeface="Arial" charset="0"/>
              </a:rPr>
              <a:t>National health registers</a:t>
            </a:r>
          </a:p>
        </p:txBody>
      </p:sp>
      <p:sp>
        <p:nvSpPr>
          <p:cNvPr id="40" name="Rectangle 39"/>
          <p:cNvSpPr>
            <a:spLocks noChangeArrowheads="1"/>
          </p:cNvSpPr>
          <p:nvPr/>
        </p:nvSpPr>
        <p:spPr bwMode="auto">
          <a:xfrm>
            <a:off x="7346950" y="192881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fi-FI" altLang="fi-FI">
                <a:solidFill>
                  <a:srgbClr val="3400D3"/>
                </a:solidFill>
                <a:latin typeface="Arial" charset="0"/>
                <a:ea typeface="Arial" charset="0"/>
                <a:cs typeface="Arial" charset="0"/>
              </a:rPr>
              <a:t>Biobanks</a:t>
            </a:r>
            <a:endParaRPr lang="en-US" altLang="fi-FI">
              <a:solidFill>
                <a:srgbClr val="3400D3"/>
              </a:solidFill>
              <a:latin typeface="Arial" charset="0"/>
              <a:ea typeface="Arial" charset="0"/>
              <a:cs typeface="Arial" charset="0"/>
            </a:endParaRPr>
          </a:p>
        </p:txBody>
      </p:sp>
      <p:sp>
        <p:nvSpPr>
          <p:cNvPr id="41" name="Rectangle 40"/>
          <p:cNvSpPr>
            <a:spLocks noChangeArrowheads="1"/>
          </p:cNvSpPr>
          <p:nvPr/>
        </p:nvSpPr>
        <p:spPr bwMode="auto">
          <a:xfrm>
            <a:off x="7704138" y="2816225"/>
            <a:ext cx="2659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i-FI" altLang="fi-FI">
                <a:solidFill>
                  <a:srgbClr val="3400D3"/>
                </a:solidFill>
                <a:latin typeface="Arial" charset="0"/>
                <a:ea typeface="Arial" charset="0"/>
                <a:cs typeface="Arial" charset="0"/>
              </a:rPr>
              <a:t>Highly educated experts</a:t>
            </a:r>
            <a:endParaRPr lang="en-US" altLang="fi-FI">
              <a:solidFill>
                <a:srgbClr val="3400D3"/>
              </a:solidFill>
              <a:latin typeface="Arial" charset="0"/>
              <a:ea typeface="Arial" charset="0"/>
              <a:cs typeface="Arial" charset="0"/>
            </a:endParaRPr>
          </a:p>
        </p:txBody>
      </p:sp>
      <p:sp>
        <p:nvSpPr>
          <p:cNvPr id="42" name="Rectangle 41"/>
          <p:cNvSpPr>
            <a:spLocks noChangeArrowheads="1"/>
          </p:cNvSpPr>
          <p:nvPr/>
        </p:nvSpPr>
        <p:spPr bwMode="auto">
          <a:xfrm>
            <a:off x="7410450" y="3705225"/>
            <a:ext cx="2154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SzPct val="25000"/>
            </a:pPr>
            <a:r>
              <a:rPr lang="fi-FI" altLang="fi-FI">
                <a:solidFill>
                  <a:srgbClr val="3400D3"/>
                </a:solidFill>
              </a:rPr>
              <a:t>Government support</a:t>
            </a:r>
          </a:p>
        </p:txBody>
      </p:sp>
      <p:sp>
        <p:nvSpPr>
          <p:cNvPr id="6" name="L-Shape 5">
            <a:extLst>
              <a:ext uri="{FF2B5EF4-FFF2-40B4-BE49-F238E27FC236}"/>
            </a:extLst>
          </p:cNvPr>
          <p:cNvSpPr/>
          <p:nvPr/>
        </p:nvSpPr>
        <p:spPr>
          <a:xfrm rot="18918135">
            <a:off x="5103813" y="2003425"/>
            <a:ext cx="203200" cy="107950"/>
          </a:xfrm>
          <a:prstGeom prst="corner">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L-Shape 42">
            <a:extLst>
              <a:ext uri="{FF2B5EF4-FFF2-40B4-BE49-F238E27FC236}"/>
            </a:extLst>
          </p:cNvPr>
          <p:cNvSpPr/>
          <p:nvPr/>
        </p:nvSpPr>
        <p:spPr>
          <a:xfrm rot="18918135">
            <a:off x="6786563" y="2003425"/>
            <a:ext cx="203200" cy="107950"/>
          </a:xfrm>
          <a:prstGeom prst="corner">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48" name="L-Shape 47">
            <a:extLst>
              <a:ext uri="{FF2B5EF4-FFF2-40B4-BE49-F238E27FC236}"/>
            </a:extLst>
          </p:cNvPr>
          <p:cNvSpPr/>
          <p:nvPr/>
        </p:nvSpPr>
        <p:spPr>
          <a:xfrm rot="18918135">
            <a:off x="5103813" y="3798888"/>
            <a:ext cx="203200" cy="107950"/>
          </a:xfrm>
          <a:prstGeom prst="corner">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L-Shape 48">
            <a:extLst>
              <a:ext uri="{FF2B5EF4-FFF2-40B4-BE49-F238E27FC236}"/>
            </a:extLst>
          </p:cNvPr>
          <p:cNvSpPr/>
          <p:nvPr/>
        </p:nvSpPr>
        <p:spPr>
          <a:xfrm rot="18918135">
            <a:off x="6775450" y="3781425"/>
            <a:ext cx="201613" cy="107950"/>
          </a:xfrm>
          <a:prstGeom prst="corner">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50" name="L-Shape 49">
            <a:extLst>
              <a:ext uri="{FF2B5EF4-FFF2-40B4-BE49-F238E27FC236}"/>
            </a:extLst>
          </p:cNvPr>
          <p:cNvSpPr/>
          <p:nvPr/>
        </p:nvSpPr>
        <p:spPr>
          <a:xfrm rot="18918135">
            <a:off x="4678363" y="2905125"/>
            <a:ext cx="203200" cy="106363"/>
          </a:xfrm>
          <a:prstGeom prst="corner">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L-Shape 50">
            <a:extLst>
              <a:ext uri="{FF2B5EF4-FFF2-40B4-BE49-F238E27FC236}"/>
            </a:extLst>
          </p:cNvPr>
          <p:cNvSpPr/>
          <p:nvPr/>
        </p:nvSpPr>
        <p:spPr>
          <a:xfrm rot="18918135">
            <a:off x="7204075" y="2905125"/>
            <a:ext cx="201613" cy="106363"/>
          </a:xfrm>
          <a:prstGeom prst="corner">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 name="Group 8"/>
          <p:cNvGrpSpPr>
            <a:grpSpLocks/>
          </p:cNvGrpSpPr>
          <p:nvPr/>
        </p:nvGrpSpPr>
        <p:grpSpPr bwMode="auto">
          <a:xfrm>
            <a:off x="6237288" y="4191000"/>
            <a:ext cx="1789112" cy="1373188"/>
            <a:chOff x="6238109" y="4190378"/>
            <a:chExt cx="1786787" cy="1374846"/>
          </a:xfrm>
        </p:grpSpPr>
        <p:sp>
          <p:nvSpPr>
            <p:cNvPr id="31" name="Rectangle 30">
              <a:extLst>
                <a:ext uri="{FF2B5EF4-FFF2-40B4-BE49-F238E27FC236}"/>
              </a:extLst>
            </p:cNvPr>
            <p:cNvSpPr/>
            <p:nvPr/>
          </p:nvSpPr>
          <p:spPr bwMode="auto">
            <a:xfrm>
              <a:off x="6238109" y="4980319"/>
              <a:ext cx="1786787" cy="584905"/>
            </a:xfrm>
            <a:prstGeom prst="rect">
              <a:avLst/>
            </a:prstGeom>
          </p:spPr>
          <p:txBody>
            <a:bodyPr wrap="none">
              <a:spAutoFit/>
            </a:bodyPr>
            <a:lstStyle/>
            <a:p>
              <a:pPr algn="ctr">
                <a:defRPr/>
              </a:pPr>
              <a:r>
                <a:rPr lang="en-US" sz="1600" b="1" dirty="0">
                  <a:solidFill>
                    <a:schemeClr val="accent5"/>
                  </a:solidFill>
                  <a:latin typeface="Arial" charset="0"/>
                  <a:ea typeface="Arial" charset="0"/>
                  <a:cs typeface="Arial" charset="0"/>
                </a:rPr>
                <a:t>PERSONALIZED</a:t>
              </a:r>
            </a:p>
            <a:p>
              <a:pPr algn="ctr">
                <a:defRPr/>
              </a:pPr>
              <a:r>
                <a:rPr lang="en-US" sz="1600" b="1" dirty="0">
                  <a:solidFill>
                    <a:schemeClr val="accent5"/>
                  </a:solidFill>
                  <a:latin typeface="Arial" charset="0"/>
                  <a:ea typeface="Arial" charset="0"/>
                  <a:cs typeface="Arial" charset="0"/>
                </a:rPr>
                <a:t>MEDICINE</a:t>
              </a:r>
            </a:p>
          </p:txBody>
        </p:sp>
        <p:pic>
          <p:nvPicPr>
            <p:cNvPr id="43038"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4758" y="4190378"/>
              <a:ext cx="709136" cy="70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a:grpSpLocks/>
          </p:cNvGrpSpPr>
          <p:nvPr/>
        </p:nvGrpSpPr>
        <p:grpSpPr bwMode="auto">
          <a:xfrm>
            <a:off x="3721100" y="4230688"/>
            <a:ext cx="2459038" cy="1319212"/>
            <a:chOff x="3722490" y="4231030"/>
            <a:chExt cx="2457293" cy="1320304"/>
          </a:xfrm>
        </p:grpSpPr>
        <p:sp>
          <p:nvSpPr>
            <p:cNvPr id="44" name="Rectangle 43">
              <a:extLst>
                <a:ext uri="{FF2B5EF4-FFF2-40B4-BE49-F238E27FC236}"/>
              </a:extLst>
            </p:cNvPr>
            <p:cNvSpPr/>
            <p:nvPr/>
          </p:nvSpPr>
          <p:spPr bwMode="auto">
            <a:xfrm>
              <a:off x="3722490" y="4966650"/>
              <a:ext cx="2457293" cy="584684"/>
            </a:xfrm>
            <a:prstGeom prst="rect">
              <a:avLst/>
            </a:prstGeom>
          </p:spPr>
          <p:txBody>
            <a:bodyPr wrap="none">
              <a:spAutoFit/>
            </a:bodyPr>
            <a:lstStyle/>
            <a:p>
              <a:pPr algn="ctr">
                <a:defRPr/>
              </a:pPr>
              <a:r>
                <a:rPr lang="en-US" sz="1600" b="1" dirty="0">
                  <a:solidFill>
                    <a:schemeClr val="accent5"/>
                  </a:solidFill>
                  <a:latin typeface="Arial" charset="0"/>
                  <a:ea typeface="Arial" charset="0"/>
                  <a:cs typeface="Arial" charset="0"/>
                </a:rPr>
                <a:t>TRANSFORMATION OF</a:t>
              </a:r>
              <a:br>
                <a:rPr lang="en-US" sz="1600" b="1" dirty="0">
                  <a:solidFill>
                    <a:schemeClr val="accent5"/>
                  </a:solidFill>
                  <a:latin typeface="Arial" charset="0"/>
                  <a:ea typeface="Arial" charset="0"/>
                  <a:cs typeface="Arial" charset="0"/>
                </a:rPr>
              </a:br>
              <a:r>
                <a:rPr lang="en-US" sz="1600" b="1" dirty="0">
                  <a:solidFill>
                    <a:schemeClr val="accent5"/>
                  </a:solidFill>
                  <a:latin typeface="Arial" charset="0"/>
                  <a:ea typeface="Arial" charset="0"/>
                  <a:cs typeface="Arial" charset="0"/>
                </a:rPr>
                <a:t>PHARMACEUTICALS</a:t>
              </a:r>
            </a:p>
          </p:txBody>
        </p:sp>
        <p:pic>
          <p:nvPicPr>
            <p:cNvPr id="43036"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21327" y="4231030"/>
              <a:ext cx="659590" cy="65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Oval 3">
            <a:extLst>
              <a:ext uri="{FF2B5EF4-FFF2-40B4-BE49-F238E27FC236}"/>
            </a:extLst>
          </p:cNvPr>
          <p:cNvSpPr/>
          <p:nvPr/>
        </p:nvSpPr>
        <p:spPr>
          <a:xfrm>
            <a:off x="3684588" y="3590925"/>
            <a:ext cx="2503487" cy="2503488"/>
          </a:xfrm>
          <a:prstGeom prst="ellipse">
            <a:avLst/>
          </a:prstGeom>
          <a:no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a:extLst>
              <a:ext uri="{FF2B5EF4-FFF2-40B4-BE49-F238E27FC236}"/>
            </a:extLst>
          </p:cNvPr>
          <p:cNvSpPr/>
          <p:nvPr/>
        </p:nvSpPr>
        <p:spPr>
          <a:xfrm>
            <a:off x="5851525" y="3590925"/>
            <a:ext cx="2501900" cy="2503488"/>
          </a:xfrm>
          <a:prstGeom prst="ellipse">
            <a:avLst/>
          </a:prstGeom>
          <a:no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500"/>
                                        <p:tgtEl>
                                          <p:spTgt spid="36"/>
                                        </p:tgtEl>
                                      </p:cBhvr>
                                    </p:animEffect>
                                  </p:childTnLst>
                                </p:cTn>
                              </p:par>
                            </p:childTnLst>
                          </p:cTn>
                        </p:par>
                        <p:par>
                          <p:cTn id="8" fill="hold" nodeType="afterGroup">
                            <p:stCondLst>
                              <p:cond delay="500"/>
                            </p:stCondLst>
                            <p:childTnLst>
                              <p:par>
                                <p:cTn id="9" presetID="1" presetClass="entr" presetSubtype="0" fill="hold" grpId="0" nodeType="afterEffect">
                                  <p:stCondLst>
                                    <p:cond delay="20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700"/>
                            </p:stCondLst>
                            <p:childTnLst>
                              <p:par>
                                <p:cTn id="12" presetID="1" presetClass="entr" presetSubtype="0" fill="hold" grpId="0" nodeType="afterEffect">
                                  <p:stCondLst>
                                    <p:cond delay="200"/>
                                  </p:stCondLst>
                                  <p:childTnLst>
                                    <p:set>
                                      <p:cBhvr>
                                        <p:cTn id="13" dur="1" fill="hold">
                                          <p:stCondLst>
                                            <p:cond delay="0"/>
                                          </p:stCondLst>
                                        </p:cTn>
                                        <p:tgtEl>
                                          <p:spTgt spid="30"/>
                                        </p:tgtEl>
                                        <p:attrNameLst>
                                          <p:attrName>style.visibility</p:attrName>
                                        </p:attrNameLst>
                                      </p:cBhvr>
                                      <p:to>
                                        <p:strVal val="visible"/>
                                      </p:to>
                                    </p:set>
                                  </p:childTnLst>
                                </p:cTn>
                              </p:par>
                            </p:childTnLst>
                          </p:cTn>
                        </p:par>
                        <p:par>
                          <p:cTn id="14" fill="hold" nodeType="afterGroup">
                            <p:stCondLst>
                              <p:cond delay="900"/>
                            </p:stCondLst>
                            <p:childTnLst>
                              <p:par>
                                <p:cTn id="15" presetID="1" presetClass="entr" presetSubtype="0" fill="hold" grpId="0" nodeType="afterEffect">
                                  <p:stCondLst>
                                    <p:cond delay="20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nodeType="afterGroup">
                            <p:stCondLst>
                              <p:cond delay="1100"/>
                            </p:stCondLst>
                            <p:childTnLst>
                              <p:par>
                                <p:cTn id="18" presetID="1" presetClass="entr" presetSubtype="0" fill="hold" grpId="0" nodeType="afterEffect">
                                  <p:stCondLst>
                                    <p:cond delay="200"/>
                                  </p:stCondLst>
                                  <p:childTnLst>
                                    <p:set>
                                      <p:cBhvr>
                                        <p:cTn id="19" dur="1" fill="hold">
                                          <p:stCondLst>
                                            <p:cond delay="0"/>
                                          </p:stCondLst>
                                        </p:cTn>
                                        <p:tgtEl>
                                          <p:spTgt spid="32"/>
                                        </p:tgtEl>
                                        <p:attrNameLst>
                                          <p:attrName>style.visibility</p:attrName>
                                        </p:attrNameLst>
                                      </p:cBhvr>
                                      <p:to>
                                        <p:strVal val="visible"/>
                                      </p:to>
                                    </p:set>
                                  </p:childTnLst>
                                </p:cTn>
                              </p:par>
                            </p:childTnLst>
                          </p:cTn>
                        </p:par>
                        <p:par>
                          <p:cTn id="20" fill="hold" nodeType="afterGroup">
                            <p:stCondLst>
                              <p:cond delay="1300"/>
                            </p:stCondLst>
                            <p:childTnLst>
                              <p:par>
                                <p:cTn id="21" presetID="1" presetClass="entr" presetSubtype="0" fill="hold" grpId="0" nodeType="afterEffect">
                                  <p:stCondLst>
                                    <p:cond delay="200"/>
                                  </p:stCondLst>
                                  <p:childTnLst>
                                    <p:set>
                                      <p:cBhvr>
                                        <p:cTn id="22" dur="1" fill="hold">
                                          <p:stCondLst>
                                            <p:cond delay="0"/>
                                          </p:stCondLst>
                                        </p:cTn>
                                        <p:tgtEl>
                                          <p:spTgt spid="34"/>
                                        </p:tgtEl>
                                        <p:attrNameLst>
                                          <p:attrName>style.visibility</p:attrName>
                                        </p:attrNameLst>
                                      </p:cBhvr>
                                      <p:to>
                                        <p:strVal val="visible"/>
                                      </p:to>
                                    </p:set>
                                  </p:childTnLst>
                                </p:cTn>
                              </p:par>
                            </p:childTnLst>
                          </p:cTn>
                        </p:par>
                        <p:par>
                          <p:cTn id="23" fill="hold" nodeType="afterGroup">
                            <p:stCondLst>
                              <p:cond delay="1500"/>
                            </p:stCondLst>
                            <p:childTnLst>
                              <p:par>
                                <p:cTn id="24" presetID="1" presetClass="entr" presetSubtype="0" fill="hold" grpId="0" nodeType="afterEffect">
                                  <p:stCondLst>
                                    <p:cond delay="20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53" presetClass="entr" presetSubtype="16"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animEffect transition="in" filter="fade">
                                      <p:cBhvr>
                                        <p:cTn id="43" dur="500"/>
                                        <p:tgtEl>
                                          <p:spTgt spid="5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par>
                                <p:cTn id="48" presetID="53" presetClass="entr" presetSubtype="16"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p:cTn id="50" dur="500" fill="hold"/>
                                        <p:tgtEl>
                                          <p:spTgt spid="48"/>
                                        </p:tgtEl>
                                        <p:attrNameLst>
                                          <p:attrName>ppt_w</p:attrName>
                                        </p:attrNameLst>
                                      </p:cBhvr>
                                      <p:tavLst>
                                        <p:tav tm="0">
                                          <p:val>
                                            <p:fltVal val="0"/>
                                          </p:val>
                                        </p:tav>
                                        <p:tav tm="100000">
                                          <p:val>
                                            <p:strVal val="#ppt_w"/>
                                          </p:val>
                                        </p:tav>
                                      </p:tavLst>
                                    </p:anim>
                                    <p:anim calcmode="lin" valueType="num">
                                      <p:cBhvr>
                                        <p:cTn id="51" dur="500" fill="hold"/>
                                        <p:tgtEl>
                                          <p:spTgt spid="48"/>
                                        </p:tgtEl>
                                        <p:attrNameLst>
                                          <p:attrName>ppt_h</p:attrName>
                                        </p:attrNameLst>
                                      </p:cBhvr>
                                      <p:tavLst>
                                        <p:tav tm="0">
                                          <p:val>
                                            <p:fltVal val="0"/>
                                          </p:val>
                                        </p:tav>
                                        <p:tav tm="100000">
                                          <p:val>
                                            <p:strVal val="#ppt_h"/>
                                          </p:val>
                                        </p:tav>
                                      </p:tavLst>
                                    </p:anim>
                                    <p:animEffect transition="in" filter="fade">
                                      <p:cBhvr>
                                        <p:cTn id="52" dur="500"/>
                                        <p:tgtEl>
                                          <p:spTgt spid="4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53" presetClass="entr" presetSubtype="16"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childTnLst>
                                </p:cTn>
                              </p:par>
                              <p:par>
                                <p:cTn id="66" presetID="53" presetClass="entr" presetSubtype="16" fill="hold"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53" presetClass="entr" presetSubtype="16"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xit" presetSubtype="0" fill="hold" grpId="1" nodeType="clickEffect">
                                  <p:stCondLst>
                                    <p:cond delay="0"/>
                                  </p:stCondLst>
                                  <p:childTnLst>
                                    <p:animEffect transition="out" filter="dissolve">
                                      <p:cBhvr>
                                        <p:cTn id="83" dur="500"/>
                                        <p:tgtEl>
                                          <p:spTgt spid="3"/>
                                        </p:tgtEl>
                                      </p:cBhvr>
                                    </p:animEffect>
                                    <p:set>
                                      <p:cBhvr>
                                        <p:cTn id="84" dur="1" fill="hold">
                                          <p:stCondLst>
                                            <p:cond delay="499"/>
                                          </p:stCondLst>
                                        </p:cTn>
                                        <p:tgtEl>
                                          <p:spTgt spid="3"/>
                                        </p:tgtEl>
                                        <p:attrNameLst>
                                          <p:attrName>style.visibility</p:attrName>
                                        </p:attrNameLst>
                                      </p:cBhvr>
                                      <p:to>
                                        <p:strVal val="hidden"/>
                                      </p:to>
                                    </p:set>
                                  </p:childTnLst>
                                </p:cTn>
                              </p:par>
                              <p:par>
                                <p:cTn id="85" presetID="9" presetClass="exit" presetSubtype="0" fill="hold" grpId="1" nodeType="withEffect">
                                  <p:stCondLst>
                                    <p:cond delay="0"/>
                                  </p:stCondLst>
                                  <p:childTnLst>
                                    <p:animEffect transition="out" filter="dissolve">
                                      <p:cBhvr>
                                        <p:cTn id="86" dur="500"/>
                                        <p:tgtEl>
                                          <p:spTgt spid="24"/>
                                        </p:tgtEl>
                                      </p:cBhvr>
                                    </p:animEffect>
                                    <p:set>
                                      <p:cBhvr>
                                        <p:cTn id="87" dur="1" fill="hold">
                                          <p:stCondLst>
                                            <p:cond delay="499"/>
                                          </p:stCondLst>
                                        </p:cTn>
                                        <p:tgtEl>
                                          <p:spTgt spid="24"/>
                                        </p:tgtEl>
                                        <p:attrNameLst>
                                          <p:attrName>style.visibility</p:attrName>
                                        </p:attrNameLst>
                                      </p:cBhvr>
                                      <p:to>
                                        <p:strVal val="hidden"/>
                                      </p:to>
                                    </p:set>
                                  </p:childTnLst>
                                </p:cTn>
                              </p:par>
                              <p:par>
                                <p:cTn id="88" presetID="9" presetClass="exit" presetSubtype="0" fill="hold" grpId="1" nodeType="withEffect">
                                  <p:stCondLst>
                                    <p:cond delay="0"/>
                                  </p:stCondLst>
                                  <p:childTnLst>
                                    <p:animEffect transition="out" filter="dissolve">
                                      <p:cBhvr>
                                        <p:cTn id="89" dur="500"/>
                                        <p:tgtEl>
                                          <p:spTgt spid="30"/>
                                        </p:tgtEl>
                                      </p:cBhvr>
                                    </p:animEffect>
                                    <p:set>
                                      <p:cBhvr>
                                        <p:cTn id="90" dur="1" fill="hold">
                                          <p:stCondLst>
                                            <p:cond delay="499"/>
                                          </p:stCondLst>
                                        </p:cTn>
                                        <p:tgtEl>
                                          <p:spTgt spid="30"/>
                                        </p:tgtEl>
                                        <p:attrNameLst>
                                          <p:attrName>style.visibility</p:attrName>
                                        </p:attrNameLst>
                                      </p:cBhvr>
                                      <p:to>
                                        <p:strVal val="hidden"/>
                                      </p:to>
                                    </p:set>
                                  </p:childTnLst>
                                </p:cTn>
                              </p:par>
                              <p:par>
                                <p:cTn id="91" presetID="9" presetClass="exit" presetSubtype="0" fill="hold" grpId="1" nodeType="withEffect">
                                  <p:stCondLst>
                                    <p:cond delay="0"/>
                                  </p:stCondLst>
                                  <p:childTnLst>
                                    <p:animEffect transition="out" filter="dissolve">
                                      <p:cBhvr>
                                        <p:cTn id="92" dur="500"/>
                                        <p:tgtEl>
                                          <p:spTgt spid="5"/>
                                        </p:tgtEl>
                                      </p:cBhvr>
                                    </p:animEffect>
                                    <p:set>
                                      <p:cBhvr>
                                        <p:cTn id="93" dur="1" fill="hold">
                                          <p:stCondLst>
                                            <p:cond delay="499"/>
                                          </p:stCondLst>
                                        </p:cTn>
                                        <p:tgtEl>
                                          <p:spTgt spid="5"/>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500"/>
                                        <p:tgtEl>
                                          <p:spTgt spid="37"/>
                                        </p:tgtEl>
                                      </p:cBhvr>
                                    </p:animEffect>
                                    <p:set>
                                      <p:cBhvr>
                                        <p:cTn id="96" dur="1" fill="hold">
                                          <p:stCondLst>
                                            <p:cond delay="499"/>
                                          </p:stCondLst>
                                        </p:cTn>
                                        <p:tgtEl>
                                          <p:spTgt spid="37"/>
                                        </p:tgtEl>
                                        <p:attrNameLst>
                                          <p:attrName>style.visibility</p:attrName>
                                        </p:attrNameLst>
                                      </p:cBhvr>
                                      <p:to>
                                        <p:strVal val="hidden"/>
                                      </p:to>
                                    </p:set>
                                  </p:childTnLst>
                                </p:cTn>
                              </p:par>
                              <p:par>
                                <p:cTn id="97" presetID="9" presetClass="exit" presetSubtype="0" fill="hold" grpId="1" nodeType="withEffect">
                                  <p:stCondLst>
                                    <p:cond delay="0"/>
                                  </p:stCondLst>
                                  <p:childTnLst>
                                    <p:animEffect transition="out" filter="dissolve">
                                      <p:cBhvr>
                                        <p:cTn id="98" dur="500"/>
                                        <p:tgtEl>
                                          <p:spTgt spid="38"/>
                                        </p:tgtEl>
                                      </p:cBhvr>
                                    </p:animEffect>
                                    <p:set>
                                      <p:cBhvr>
                                        <p:cTn id="99" dur="1" fill="hold">
                                          <p:stCondLst>
                                            <p:cond delay="499"/>
                                          </p:stCondLst>
                                        </p:cTn>
                                        <p:tgtEl>
                                          <p:spTgt spid="38"/>
                                        </p:tgtEl>
                                        <p:attrNameLst>
                                          <p:attrName>style.visibility</p:attrName>
                                        </p:attrNameLst>
                                      </p:cBhvr>
                                      <p:to>
                                        <p:strVal val="hidden"/>
                                      </p:to>
                                    </p:set>
                                  </p:childTnLst>
                                </p:cTn>
                              </p:par>
                              <p:par>
                                <p:cTn id="100" presetID="9" presetClass="exit" presetSubtype="0" fill="hold" nodeType="withEffect">
                                  <p:stCondLst>
                                    <p:cond delay="0"/>
                                  </p:stCondLst>
                                  <p:childTnLst>
                                    <p:animEffect transition="out" filter="dissolve">
                                      <p:cBhvr>
                                        <p:cTn id="101" dur="500"/>
                                        <p:tgtEl>
                                          <p:spTgt spid="6"/>
                                        </p:tgtEl>
                                      </p:cBhvr>
                                    </p:animEffect>
                                    <p:set>
                                      <p:cBhvr>
                                        <p:cTn id="102" dur="1" fill="hold">
                                          <p:stCondLst>
                                            <p:cond delay="499"/>
                                          </p:stCondLst>
                                        </p:cTn>
                                        <p:tgtEl>
                                          <p:spTgt spid="6"/>
                                        </p:tgtEl>
                                        <p:attrNameLst>
                                          <p:attrName>style.visibility</p:attrName>
                                        </p:attrNameLst>
                                      </p:cBhvr>
                                      <p:to>
                                        <p:strVal val="hidden"/>
                                      </p:to>
                                    </p:set>
                                  </p:childTnLst>
                                </p:cTn>
                              </p:par>
                              <p:par>
                                <p:cTn id="103" presetID="9" presetClass="exit" presetSubtype="0" fill="hold" nodeType="withEffect">
                                  <p:stCondLst>
                                    <p:cond delay="0"/>
                                  </p:stCondLst>
                                  <p:childTnLst>
                                    <p:animEffect transition="out" filter="dissolve">
                                      <p:cBhvr>
                                        <p:cTn id="104" dur="500"/>
                                        <p:tgtEl>
                                          <p:spTgt spid="48"/>
                                        </p:tgtEl>
                                      </p:cBhvr>
                                    </p:animEffect>
                                    <p:set>
                                      <p:cBhvr>
                                        <p:cTn id="105" dur="1" fill="hold">
                                          <p:stCondLst>
                                            <p:cond delay="499"/>
                                          </p:stCondLst>
                                        </p:cTn>
                                        <p:tgtEl>
                                          <p:spTgt spid="48"/>
                                        </p:tgtEl>
                                        <p:attrNameLst>
                                          <p:attrName>style.visibility</p:attrName>
                                        </p:attrNameLst>
                                      </p:cBhvr>
                                      <p:to>
                                        <p:strVal val="hidden"/>
                                      </p:to>
                                    </p:set>
                                  </p:childTnLst>
                                </p:cTn>
                              </p:par>
                              <p:par>
                                <p:cTn id="106" presetID="9" presetClass="exit" presetSubtype="0" fill="hold" nodeType="withEffect">
                                  <p:stCondLst>
                                    <p:cond delay="0"/>
                                  </p:stCondLst>
                                  <p:childTnLst>
                                    <p:animEffect transition="out" filter="dissolve">
                                      <p:cBhvr>
                                        <p:cTn id="107" dur="500"/>
                                        <p:tgtEl>
                                          <p:spTgt spid="50"/>
                                        </p:tgtEl>
                                      </p:cBhvr>
                                    </p:animEffect>
                                    <p:set>
                                      <p:cBhvr>
                                        <p:cTn id="108" dur="1" fill="hold">
                                          <p:stCondLst>
                                            <p:cond delay="499"/>
                                          </p:stCondLst>
                                        </p:cTn>
                                        <p:tgtEl>
                                          <p:spTgt spid="50"/>
                                        </p:tgtEl>
                                        <p:attrNameLst>
                                          <p:attrName>style.visibility</p:attrName>
                                        </p:attrNameLst>
                                      </p:cBhvr>
                                      <p:to>
                                        <p:strVal val="hidden"/>
                                      </p:to>
                                    </p:set>
                                  </p:childTnLst>
                                </p:cTn>
                              </p:par>
                              <p:par>
                                <p:cTn id="109" presetID="9" presetClass="exit" presetSubtype="0" fill="hold" grpId="1" nodeType="withEffect">
                                  <p:stCondLst>
                                    <p:cond delay="0"/>
                                  </p:stCondLst>
                                  <p:childTnLst>
                                    <p:animEffect transition="out" filter="dissolve">
                                      <p:cBhvr>
                                        <p:cTn id="110" dur="500"/>
                                        <p:tgtEl>
                                          <p:spTgt spid="32"/>
                                        </p:tgtEl>
                                      </p:cBhvr>
                                    </p:animEffect>
                                    <p:set>
                                      <p:cBhvr>
                                        <p:cTn id="111" dur="1" fill="hold">
                                          <p:stCondLst>
                                            <p:cond delay="499"/>
                                          </p:stCondLst>
                                        </p:cTn>
                                        <p:tgtEl>
                                          <p:spTgt spid="32"/>
                                        </p:tgtEl>
                                        <p:attrNameLst>
                                          <p:attrName>style.visibility</p:attrName>
                                        </p:attrNameLst>
                                      </p:cBhvr>
                                      <p:to>
                                        <p:strVal val="hidden"/>
                                      </p:to>
                                    </p:set>
                                  </p:childTnLst>
                                </p:cTn>
                              </p:par>
                              <p:par>
                                <p:cTn id="112" presetID="9" presetClass="exit" presetSubtype="0" fill="hold" grpId="1" nodeType="withEffect">
                                  <p:stCondLst>
                                    <p:cond delay="0"/>
                                  </p:stCondLst>
                                  <p:childTnLst>
                                    <p:animEffect transition="out" filter="dissolve">
                                      <p:cBhvr>
                                        <p:cTn id="113" dur="500"/>
                                        <p:tgtEl>
                                          <p:spTgt spid="33"/>
                                        </p:tgtEl>
                                      </p:cBhvr>
                                    </p:animEffect>
                                    <p:set>
                                      <p:cBhvr>
                                        <p:cTn id="114" dur="1" fill="hold">
                                          <p:stCondLst>
                                            <p:cond delay="499"/>
                                          </p:stCondLst>
                                        </p:cTn>
                                        <p:tgtEl>
                                          <p:spTgt spid="33"/>
                                        </p:tgtEl>
                                        <p:attrNameLst>
                                          <p:attrName>style.visibility</p:attrName>
                                        </p:attrNameLst>
                                      </p:cBhvr>
                                      <p:to>
                                        <p:strVal val="hidden"/>
                                      </p:to>
                                    </p:set>
                                  </p:childTnLst>
                                </p:cTn>
                              </p:par>
                              <p:par>
                                <p:cTn id="115" presetID="9" presetClass="exit" presetSubtype="0" fill="hold" grpId="1" nodeType="withEffect">
                                  <p:stCondLst>
                                    <p:cond delay="0"/>
                                  </p:stCondLst>
                                  <p:childTnLst>
                                    <p:animEffect transition="out" filter="dissolve">
                                      <p:cBhvr>
                                        <p:cTn id="116" dur="500"/>
                                        <p:tgtEl>
                                          <p:spTgt spid="34"/>
                                        </p:tgtEl>
                                      </p:cBhvr>
                                    </p:animEffect>
                                    <p:set>
                                      <p:cBhvr>
                                        <p:cTn id="117" dur="1" fill="hold">
                                          <p:stCondLst>
                                            <p:cond delay="499"/>
                                          </p:stCondLst>
                                        </p:cTn>
                                        <p:tgtEl>
                                          <p:spTgt spid="34"/>
                                        </p:tgtEl>
                                        <p:attrNameLst>
                                          <p:attrName>style.visibility</p:attrName>
                                        </p:attrNameLst>
                                      </p:cBhvr>
                                      <p:to>
                                        <p:strVal val="hidden"/>
                                      </p:to>
                                    </p:set>
                                  </p:childTnLst>
                                </p:cTn>
                              </p:par>
                              <p:par>
                                <p:cTn id="118" presetID="9" presetClass="exit" presetSubtype="0" fill="hold" grpId="1" nodeType="withEffect">
                                  <p:stCondLst>
                                    <p:cond delay="0"/>
                                  </p:stCondLst>
                                  <p:childTnLst>
                                    <p:animEffect transition="out" filter="dissolve">
                                      <p:cBhvr>
                                        <p:cTn id="119" dur="500"/>
                                        <p:tgtEl>
                                          <p:spTgt spid="40"/>
                                        </p:tgtEl>
                                      </p:cBhvr>
                                    </p:animEffect>
                                    <p:set>
                                      <p:cBhvr>
                                        <p:cTn id="120" dur="1" fill="hold">
                                          <p:stCondLst>
                                            <p:cond delay="499"/>
                                          </p:stCondLst>
                                        </p:cTn>
                                        <p:tgtEl>
                                          <p:spTgt spid="40"/>
                                        </p:tgtEl>
                                        <p:attrNameLst>
                                          <p:attrName>style.visibility</p:attrName>
                                        </p:attrNameLst>
                                      </p:cBhvr>
                                      <p:to>
                                        <p:strVal val="hidden"/>
                                      </p:to>
                                    </p:set>
                                  </p:childTnLst>
                                </p:cTn>
                              </p:par>
                              <p:par>
                                <p:cTn id="121" presetID="9" presetClass="exit" presetSubtype="0" fill="hold" grpId="1" nodeType="withEffect">
                                  <p:stCondLst>
                                    <p:cond delay="0"/>
                                  </p:stCondLst>
                                  <p:childTnLst>
                                    <p:animEffect transition="out" filter="dissolve">
                                      <p:cBhvr>
                                        <p:cTn id="122" dur="500"/>
                                        <p:tgtEl>
                                          <p:spTgt spid="41"/>
                                        </p:tgtEl>
                                      </p:cBhvr>
                                    </p:animEffect>
                                    <p:set>
                                      <p:cBhvr>
                                        <p:cTn id="123" dur="1" fill="hold">
                                          <p:stCondLst>
                                            <p:cond delay="499"/>
                                          </p:stCondLst>
                                        </p:cTn>
                                        <p:tgtEl>
                                          <p:spTgt spid="41"/>
                                        </p:tgtEl>
                                        <p:attrNameLst>
                                          <p:attrName>style.visibility</p:attrName>
                                        </p:attrNameLst>
                                      </p:cBhvr>
                                      <p:to>
                                        <p:strVal val="hidden"/>
                                      </p:to>
                                    </p:set>
                                  </p:childTnLst>
                                </p:cTn>
                              </p:par>
                              <p:par>
                                <p:cTn id="124" presetID="9" presetClass="exit" presetSubtype="0" fill="hold" grpId="1" nodeType="withEffect">
                                  <p:stCondLst>
                                    <p:cond delay="0"/>
                                  </p:stCondLst>
                                  <p:childTnLst>
                                    <p:animEffect transition="out" filter="dissolve">
                                      <p:cBhvr>
                                        <p:cTn id="125" dur="500"/>
                                        <p:tgtEl>
                                          <p:spTgt spid="42"/>
                                        </p:tgtEl>
                                      </p:cBhvr>
                                    </p:animEffect>
                                    <p:set>
                                      <p:cBhvr>
                                        <p:cTn id="126" dur="1" fill="hold">
                                          <p:stCondLst>
                                            <p:cond delay="499"/>
                                          </p:stCondLst>
                                        </p:cTn>
                                        <p:tgtEl>
                                          <p:spTgt spid="42"/>
                                        </p:tgtEl>
                                        <p:attrNameLst>
                                          <p:attrName>style.visibility</p:attrName>
                                        </p:attrNameLst>
                                      </p:cBhvr>
                                      <p:to>
                                        <p:strVal val="hidden"/>
                                      </p:to>
                                    </p:set>
                                  </p:childTnLst>
                                </p:cTn>
                              </p:par>
                              <p:par>
                                <p:cTn id="127" presetID="9" presetClass="exit" presetSubtype="0" fill="hold" grpId="1" nodeType="withEffect">
                                  <p:stCondLst>
                                    <p:cond delay="0"/>
                                  </p:stCondLst>
                                  <p:childTnLst>
                                    <p:animEffect transition="out" filter="dissolve">
                                      <p:cBhvr>
                                        <p:cTn id="128" dur="500"/>
                                        <p:tgtEl>
                                          <p:spTgt spid="43"/>
                                        </p:tgtEl>
                                      </p:cBhvr>
                                    </p:animEffect>
                                    <p:set>
                                      <p:cBhvr>
                                        <p:cTn id="129" dur="1" fill="hold">
                                          <p:stCondLst>
                                            <p:cond delay="499"/>
                                          </p:stCondLst>
                                        </p:cTn>
                                        <p:tgtEl>
                                          <p:spTgt spid="43"/>
                                        </p:tgtEl>
                                        <p:attrNameLst>
                                          <p:attrName>style.visibility</p:attrName>
                                        </p:attrNameLst>
                                      </p:cBhvr>
                                      <p:to>
                                        <p:strVal val="hidden"/>
                                      </p:to>
                                    </p:set>
                                  </p:childTnLst>
                                </p:cTn>
                              </p:par>
                              <p:par>
                                <p:cTn id="130" presetID="9" presetClass="exit" presetSubtype="0" fill="hold" grpId="1" nodeType="withEffect">
                                  <p:stCondLst>
                                    <p:cond delay="0"/>
                                  </p:stCondLst>
                                  <p:childTnLst>
                                    <p:animEffect transition="out" filter="dissolve">
                                      <p:cBhvr>
                                        <p:cTn id="131" dur="500"/>
                                        <p:tgtEl>
                                          <p:spTgt spid="49"/>
                                        </p:tgtEl>
                                      </p:cBhvr>
                                    </p:animEffect>
                                    <p:set>
                                      <p:cBhvr>
                                        <p:cTn id="132" dur="1" fill="hold">
                                          <p:stCondLst>
                                            <p:cond delay="499"/>
                                          </p:stCondLst>
                                        </p:cTn>
                                        <p:tgtEl>
                                          <p:spTgt spid="49"/>
                                        </p:tgtEl>
                                        <p:attrNameLst>
                                          <p:attrName>style.visibility</p:attrName>
                                        </p:attrNameLst>
                                      </p:cBhvr>
                                      <p:to>
                                        <p:strVal val="hidden"/>
                                      </p:to>
                                    </p:set>
                                  </p:childTnLst>
                                </p:cTn>
                              </p:par>
                              <p:par>
                                <p:cTn id="133" presetID="9" presetClass="exit" presetSubtype="0" fill="hold" nodeType="withEffect">
                                  <p:stCondLst>
                                    <p:cond delay="0"/>
                                  </p:stCondLst>
                                  <p:childTnLst>
                                    <p:animEffect transition="out" filter="dissolve">
                                      <p:cBhvr>
                                        <p:cTn id="134" dur="500"/>
                                        <p:tgtEl>
                                          <p:spTgt spid="51"/>
                                        </p:tgtEl>
                                      </p:cBhvr>
                                    </p:animEffect>
                                    <p:set>
                                      <p:cBhvr>
                                        <p:cTn id="135" dur="1" fill="hold">
                                          <p:stCondLst>
                                            <p:cond delay="499"/>
                                          </p:stCondLst>
                                        </p:cTn>
                                        <p:tgtEl>
                                          <p:spTgt spid="51"/>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53" presetClass="entr" presetSubtype="16" fill="hold" nodeType="clickEffect">
                                  <p:stCondLst>
                                    <p:cond delay="0"/>
                                  </p:stCondLst>
                                  <p:childTnLst>
                                    <p:set>
                                      <p:cBhvr>
                                        <p:cTn id="139" dur="1" fill="hold">
                                          <p:stCondLst>
                                            <p:cond delay="0"/>
                                          </p:stCondLst>
                                        </p:cTn>
                                        <p:tgtEl>
                                          <p:spTgt spid="8"/>
                                        </p:tgtEl>
                                        <p:attrNameLst>
                                          <p:attrName>style.visibility</p:attrName>
                                        </p:attrNameLst>
                                      </p:cBhvr>
                                      <p:to>
                                        <p:strVal val="visible"/>
                                      </p:to>
                                    </p:set>
                                    <p:anim calcmode="lin" valueType="num">
                                      <p:cBhvr>
                                        <p:cTn id="140" dur="500" fill="hold"/>
                                        <p:tgtEl>
                                          <p:spTgt spid="8"/>
                                        </p:tgtEl>
                                        <p:attrNameLst>
                                          <p:attrName>ppt_w</p:attrName>
                                        </p:attrNameLst>
                                      </p:cBhvr>
                                      <p:tavLst>
                                        <p:tav tm="0">
                                          <p:val>
                                            <p:fltVal val="0"/>
                                          </p:val>
                                        </p:tav>
                                        <p:tav tm="100000">
                                          <p:val>
                                            <p:strVal val="#ppt_w"/>
                                          </p:val>
                                        </p:tav>
                                      </p:tavLst>
                                    </p:anim>
                                    <p:anim calcmode="lin" valueType="num">
                                      <p:cBhvr>
                                        <p:cTn id="141" dur="500" fill="hold"/>
                                        <p:tgtEl>
                                          <p:spTgt spid="8"/>
                                        </p:tgtEl>
                                        <p:attrNameLst>
                                          <p:attrName>ppt_h</p:attrName>
                                        </p:attrNameLst>
                                      </p:cBhvr>
                                      <p:tavLst>
                                        <p:tav tm="0">
                                          <p:val>
                                            <p:fltVal val="0"/>
                                          </p:val>
                                        </p:tav>
                                        <p:tav tm="100000">
                                          <p:val>
                                            <p:strVal val="#ppt_h"/>
                                          </p:val>
                                        </p:tav>
                                      </p:tavLst>
                                    </p:anim>
                                    <p:animEffect transition="in" filter="fade">
                                      <p:cBhvr>
                                        <p:cTn id="142" dur="500"/>
                                        <p:tgtEl>
                                          <p:spTgt spid="8"/>
                                        </p:tgtEl>
                                      </p:cBhvr>
                                    </p:animEffect>
                                  </p:childTnLst>
                                </p:cTn>
                              </p:par>
                            </p:childTnLst>
                          </p:cTn>
                        </p:par>
                        <p:par>
                          <p:cTn id="143" fill="hold" nodeType="afterGroup">
                            <p:stCondLst>
                              <p:cond delay="500"/>
                            </p:stCondLst>
                            <p:childTnLst>
                              <p:par>
                                <p:cTn id="144" presetID="21" presetClass="entr" presetSubtype="1" fill="hold" grpId="0" nodeType="afterEffect">
                                  <p:stCondLst>
                                    <p:cond delay="0"/>
                                  </p:stCondLst>
                                  <p:childTnLst>
                                    <p:set>
                                      <p:cBhvr>
                                        <p:cTn id="145" dur="1" fill="hold">
                                          <p:stCondLst>
                                            <p:cond delay="0"/>
                                          </p:stCondLst>
                                        </p:cTn>
                                        <p:tgtEl>
                                          <p:spTgt spid="4"/>
                                        </p:tgtEl>
                                        <p:attrNameLst>
                                          <p:attrName>style.visibility</p:attrName>
                                        </p:attrNameLst>
                                      </p:cBhvr>
                                      <p:to>
                                        <p:strVal val="visible"/>
                                      </p:to>
                                    </p:set>
                                    <p:animEffect transition="in" filter="wheel(1)">
                                      <p:cBhvr>
                                        <p:cTn id="146" dur="1000"/>
                                        <p:tgtEl>
                                          <p:spTgt spid="4"/>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53" presetClass="entr" presetSubtype="16" fill="hold" nodeType="clickEffect">
                                  <p:stCondLst>
                                    <p:cond delay="0"/>
                                  </p:stCondLst>
                                  <p:childTnLst>
                                    <p:set>
                                      <p:cBhvr>
                                        <p:cTn id="150" dur="1" fill="hold">
                                          <p:stCondLst>
                                            <p:cond delay="0"/>
                                          </p:stCondLst>
                                        </p:cTn>
                                        <p:tgtEl>
                                          <p:spTgt spid="9"/>
                                        </p:tgtEl>
                                        <p:attrNameLst>
                                          <p:attrName>style.visibility</p:attrName>
                                        </p:attrNameLst>
                                      </p:cBhvr>
                                      <p:to>
                                        <p:strVal val="visible"/>
                                      </p:to>
                                    </p:set>
                                    <p:anim calcmode="lin" valueType="num">
                                      <p:cBhvr>
                                        <p:cTn id="151" dur="500" fill="hold"/>
                                        <p:tgtEl>
                                          <p:spTgt spid="9"/>
                                        </p:tgtEl>
                                        <p:attrNameLst>
                                          <p:attrName>ppt_w</p:attrName>
                                        </p:attrNameLst>
                                      </p:cBhvr>
                                      <p:tavLst>
                                        <p:tav tm="0">
                                          <p:val>
                                            <p:fltVal val="0"/>
                                          </p:val>
                                        </p:tav>
                                        <p:tav tm="100000">
                                          <p:val>
                                            <p:strVal val="#ppt_w"/>
                                          </p:val>
                                        </p:tav>
                                      </p:tavLst>
                                    </p:anim>
                                    <p:anim calcmode="lin" valueType="num">
                                      <p:cBhvr>
                                        <p:cTn id="152" dur="500" fill="hold"/>
                                        <p:tgtEl>
                                          <p:spTgt spid="9"/>
                                        </p:tgtEl>
                                        <p:attrNameLst>
                                          <p:attrName>ppt_h</p:attrName>
                                        </p:attrNameLst>
                                      </p:cBhvr>
                                      <p:tavLst>
                                        <p:tav tm="0">
                                          <p:val>
                                            <p:fltVal val="0"/>
                                          </p:val>
                                        </p:tav>
                                        <p:tav tm="100000">
                                          <p:val>
                                            <p:strVal val="#ppt_h"/>
                                          </p:val>
                                        </p:tav>
                                      </p:tavLst>
                                    </p:anim>
                                    <p:animEffect transition="in" filter="fade">
                                      <p:cBhvr>
                                        <p:cTn id="153" dur="500"/>
                                        <p:tgtEl>
                                          <p:spTgt spid="9"/>
                                        </p:tgtEl>
                                      </p:cBhvr>
                                    </p:animEffect>
                                  </p:childTnLst>
                                </p:cTn>
                              </p:par>
                            </p:childTnLst>
                          </p:cTn>
                        </p:par>
                        <p:par>
                          <p:cTn id="154" fill="hold" nodeType="afterGroup">
                            <p:stCondLst>
                              <p:cond delay="500"/>
                            </p:stCondLst>
                            <p:childTnLst>
                              <p:par>
                                <p:cTn id="155" presetID="21" presetClass="entr" presetSubtype="1" fill="hold" grpId="0" nodeType="afterEffect">
                                  <p:stCondLst>
                                    <p:cond delay="0"/>
                                  </p:stCondLst>
                                  <p:childTnLst>
                                    <p:set>
                                      <p:cBhvr>
                                        <p:cTn id="156" dur="1" fill="hold">
                                          <p:stCondLst>
                                            <p:cond delay="0"/>
                                          </p:stCondLst>
                                        </p:cTn>
                                        <p:tgtEl>
                                          <p:spTgt spid="39"/>
                                        </p:tgtEl>
                                        <p:attrNameLst>
                                          <p:attrName>style.visibility</p:attrName>
                                        </p:attrNameLst>
                                      </p:cBhvr>
                                      <p:to>
                                        <p:strVal val="visible"/>
                                      </p:to>
                                    </p:set>
                                    <p:animEffect transition="in" filter="wheel(1)">
                                      <p:cBhvr>
                                        <p:cTn id="15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 grpId="0" animBg="1"/>
      <p:bldP spid="3" grpId="1" animBg="1"/>
      <p:bldP spid="24" grpId="0" animBg="1"/>
      <p:bldP spid="24" grpId="1" animBg="1"/>
      <p:bldP spid="30" grpId="0" animBg="1"/>
      <p:bldP spid="30" grpId="1" animBg="1"/>
      <p:bldP spid="32" grpId="0" animBg="1"/>
      <p:bldP spid="32" grpId="1" animBg="1"/>
      <p:bldP spid="33" grpId="0" animBg="1"/>
      <p:bldP spid="33" grpId="1" animBg="1"/>
      <p:bldP spid="34" grpId="0" animBg="1"/>
      <p:bldP spid="34" grpId="1" animBg="1"/>
      <p:bldP spid="5" grpId="0"/>
      <p:bldP spid="5" grpId="1"/>
      <p:bldP spid="37" grpId="0"/>
      <p:bldP spid="37" grpId="1"/>
      <p:bldP spid="38" grpId="0"/>
      <p:bldP spid="38" grpId="1"/>
      <p:bldP spid="40" grpId="0"/>
      <p:bldP spid="40" grpId="1"/>
      <p:bldP spid="41" grpId="0"/>
      <p:bldP spid="41" grpId="1"/>
      <p:bldP spid="42" grpId="0"/>
      <p:bldP spid="42" grpId="1"/>
      <p:bldP spid="43" grpId="0" animBg="1"/>
      <p:bldP spid="43" grpId="1" animBg="1"/>
      <p:bldP spid="49" grpId="0" animBg="1"/>
      <p:bldP spid="49" grpId="1" animBg="1"/>
      <p:bldP spid="4"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4325" y="3082925"/>
            <a:ext cx="2547938"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p:cNvSpPr>
            <a:spLocks noGrp="1"/>
          </p:cNvSpPr>
          <p:nvPr>
            <p:ph type="title"/>
          </p:nvPr>
        </p:nvSpPr>
        <p:spPr/>
        <p:txBody>
          <a:bodyPr/>
          <a:lstStyle/>
          <a:p>
            <a:r>
              <a:rPr lang="fi-FI" altLang="fi-FI">
                <a:latin typeface="Arial" charset="0"/>
                <a:ea typeface="Roboto Light" charset="0"/>
                <a:cs typeface="Open Sans Light" charset="0"/>
              </a:rPr>
              <a:t>Collaboration</a:t>
            </a:r>
          </a:p>
        </p:txBody>
      </p:sp>
      <p:sp>
        <p:nvSpPr>
          <p:cNvPr id="7" name="Rounded Rectangle 6">
            <a:extLst>
              <a:ext uri="{FF2B5EF4-FFF2-40B4-BE49-F238E27FC236}"/>
            </a:extLst>
          </p:cNvPr>
          <p:cNvSpPr/>
          <p:nvPr/>
        </p:nvSpPr>
        <p:spPr>
          <a:xfrm>
            <a:off x="1944688" y="3074988"/>
            <a:ext cx="4329112" cy="1985962"/>
          </a:xfrm>
          <a:prstGeom prst="roundRect">
            <a:avLst>
              <a:gd name="adj" fmla="val 50000"/>
            </a:avLst>
          </a:prstGeom>
          <a:no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 </a:t>
            </a:r>
          </a:p>
        </p:txBody>
      </p:sp>
      <p:sp>
        <p:nvSpPr>
          <p:cNvPr id="21" name="Rounded Rectangle 20">
            <a:extLst>
              <a:ext uri="{FF2B5EF4-FFF2-40B4-BE49-F238E27FC236}"/>
            </a:extLst>
          </p:cNvPr>
          <p:cNvSpPr/>
          <p:nvPr/>
        </p:nvSpPr>
        <p:spPr>
          <a:xfrm>
            <a:off x="4319588" y="3074988"/>
            <a:ext cx="3852862" cy="1985962"/>
          </a:xfrm>
          <a:prstGeom prst="roundRect">
            <a:avLst>
              <a:gd name="adj" fmla="val 50000"/>
            </a:avLst>
          </a:prstGeom>
          <a:no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 </a:t>
            </a:r>
          </a:p>
        </p:txBody>
      </p:sp>
      <p:pic>
        <p:nvPicPr>
          <p:cNvPr id="4608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5163" y="5459413"/>
            <a:ext cx="7080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62913" y="2620963"/>
            <a:ext cx="10906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62913" y="5289550"/>
            <a:ext cx="7889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9125" y="2397125"/>
            <a:ext cx="971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80425" y="3259138"/>
            <a:ext cx="9429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3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634413" y="3846513"/>
            <a:ext cx="5810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502650" y="4670425"/>
            <a:ext cx="8191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a:spLocks noChangeArrowheads="1"/>
          </p:cNvSpPr>
          <p:nvPr/>
        </p:nvSpPr>
        <p:spPr bwMode="auto">
          <a:xfrm>
            <a:off x="2439988" y="3811588"/>
            <a:ext cx="1577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fi-FI" sz="1600" b="1">
                <a:solidFill>
                  <a:srgbClr val="3400D3"/>
                </a:solidFill>
                <a:latin typeface="Arial" charset="0"/>
                <a:ea typeface="Arial" charset="0"/>
                <a:cs typeface="Arial" charset="0"/>
              </a:rPr>
              <a:t>PUBLIC </a:t>
            </a:r>
          </a:p>
          <a:p>
            <a:pPr algn="ctr"/>
            <a:r>
              <a:rPr lang="en-US" altLang="fi-FI" sz="1600" b="1">
                <a:solidFill>
                  <a:srgbClr val="3400D3"/>
                </a:solidFill>
                <a:latin typeface="Arial" charset="0"/>
                <a:ea typeface="Arial" charset="0"/>
                <a:cs typeface="Arial" charset="0"/>
              </a:rPr>
              <a:t>HEALTHCARE</a:t>
            </a:r>
          </a:p>
        </p:txBody>
      </p:sp>
      <p:sp>
        <p:nvSpPr>
          <p:cNvPr id="22" name="Rectangle 21"/>
          <p:cNvSpPr>
            <a:spLocks noChangeArrowheads="1"/>
          </p:cNvSpPr>
          <p:nvPr/>
        </p:nvSpPr>
        <p:spPr bwMode="auto">
          <a:xfrm>
            <a:off x="6446838" y="3709988"/>
            <a:ext cx="1409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fi-FI" sz="1600" b="1">
                <a:solidFill>
                  <a:srgbClr val="3400D3"/>
                </a:solidFill>
                <a:latin typeface="Arial" charset="0"/>
                <a:ea typeface="Arial" charset="0"/>
                <a:cs typeface="Arial" charset="0"/>
              </a:rPr>
              <a:t>PHARMA-</a:t>
            </a:r>
          </a:p>
          <a:p>
            <a:pPr algn="ctr"/>
            <a:r>
              <a:rPr lang="en-US" altLang="fi-FI" sz="1600" b="1">
                <a:solidFill>
                  <a:srgbClr val="3400D3"/>
                </a:solidFill>
                <a:latin typeface="Arial" charset="0"/>
                <a:ea typeface="Arial" charset="0"/>
                <a:cs typeface="Arial" charset="0"/>
              </a:rPr>
              <a:t>CEUTICAL </a:t>
            </a:r>
          </a:p>
          <a:p>
            <a:pPr algn="ctr"/>
            <a:r>
              <a:rPr lang="en-US" altLang="fi-FI" sz="1600" b="1">
                <a:solidFill>
                  <a:srgbClr val="3400D3"/>
                </a:solidFill>
                <a:latin typeface="Arial" charset="0"/>
                <a:ea typeface="Arial" charset="0"/>
                <a:cs typeface="Arial" charset="0"/>
              </a:rPr>
              <a:t>COMPANIES</a:t>
            </a:r>
          </a:p>
        </p:txBody>
      </p:sp>
      <p:sp>
        <p:nvSpPr>
          <p:cNvPr id="2" name="Rounded Rectangle 1">
            <a:extLst>
              <a:ext uri="{FF2B5EF4-FFF2-40B4-BE49-F238E27FC236}"/>
            </a:extLst>
          </p:cNvPr>
          <p:cNvSpPr/>
          <p:nvPr/>
        </p:nvSpPr>
        <p:spPr>
          <a:xfrm rot="1885909" flipH="1">
            <a:off x="4195763" y="4979988"/>
            <a:ext cx="347662" cy="1295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a:extLst>
              <a:ext uri="{FF2B5EF4-FFF2-40B4-BE49-F238E27FC236}"/>
            </a:extLst>
          </p:cNvPr>
          <p:cNvCxnSpPr/>
          <p:nvPr/>
        </p:nvCxnSpPr>
        <p:spPr>
          <a:xfrm rot="1885909" flipH="1">
            <a:off x="4740275" y="4832350"/>
            <a:ext cx="0" cy="398463"/>
          </a:xfrm>
          <a:prstGeom prst="line">
            <a:avLst/>
          </a:prstGeom>
          <a:ln w="152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extLst>
          </p:cNvPr>
          <p:cNvSpPr/>
          <p:nvPr/>
        </p:nvSpPr>
        <p:spPr>
          <a:xfrm>
            <a:off x="4313238" y="3082925"/>
            <a:ext cx="1960562" cy="1970088"/>
          </a:xfrm>
          <a:prstGeom prst="ellipse">
            <a:avLst/>
          </a:prstGeom>
          <a:noFill/>
          <a:ln w="1809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Block Arc 13">
            <a:extLst>
              <a:ext uri="{FF2B5EF4-FFF2-40B4-BE49-F238E27FC236}"/>
            </a:extLst>
          </p:cNvPr>
          <p:cNvSpPr/>
          <p:nvPr/>
        </p:nvSpPr>
        <p:spPr>
          <a:xfrm>
            <a:off x="4668838" y="3405188"/>
            <a:ext cx="1133475" cy="1135062"/>
          </a:xfrm>
          <a:prstGeom prst="blockArc">
            <a:avLst>
              <a:gd name="adj1" fmla="val 10800000"/>
              <a:gd name="adj2" fmla="val 15685555"/>
              <a:gd name="adj3" fmla="val 159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5075" name="TextBox 22"/>
          <p:cNvSpPr txBox="1">
            <a:spLocks noChangeArrowheads="1"/>
          </p:cNvSpPr>
          <p:nvPr/>
        </p:nvSpPr>
        <p:spPr bwMode="auto">
          <a:xfrm flipH="1">
            <a:off x="-395288" y="3370263"/>
            <a:ext cx="46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fi-FI"/>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nodeType="afterGroup">
                            <p:stCondLst>
                              <p:cond delay="500"/>
                            </p:stCondLst>
                            <p:childTnLst>
                              <p:par>
                                <p:cTn id="9" presetID="1" presetClass="entr" presetSubtype="0" fill="hold" grpId="0" nodeType="afterEffect">
                                  <p:stCondLst>
                                    <p:cond delay="20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nodeType="afterGroup">
                            <p:stCondLst>
                              <p:cond delay="500"/>
                            </p:stCondLst>
                            <p:childTnLst>
                              <p:par>
                                <p:cTn id="17" presetID="1" presetClass="entr" presetSubtype="0" fill="hold" grpId="0" nodeType="afterEffect">
                                  <p:stCondLst>
                                    <p:cond delay="2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nodeType="afterGroup">
                            <p:stCondLst>
                              <p:cond delay="700"/>
                            </p:stCondLst>
                            <p:childTnLst>
                              <p:par>
                                <p:cTn id="20" presetID="1" presetClass="entr" presetSubtype="0" fill="hold" nodeType="afterEffect">
                                  <p:stCondLst>
                                    <p:cond delay="1000"/>
                                  </p:stCondLst>
                                  <p:childTnLst>
                                    <p:set>
                                      <p:cBhvr>
                                        <p:cTn id="21" dur="1" fill="hold">
                                          <p:stCondLst>
                                            <p:cond delay="0"/>
                                          </p:stCondLst>
                                        </p:cTn>
                                        <p:tgtEl>
                                          <p:spTgt spid="46086"/>
                                        </p:tgtEl>
                                        <p:attrNameLst>
                                          <p:attrName>style.visibility</p:attrName>
                                        </p:attrNameLst>
                                      </p:cBhvr>
                                      <p:to>
                                        <p:strVal val="visible"/>
                                      </p:to>
                                    </p:set>
                                  </p:childTnLst>
                                </p:cTn>
                              </p:par>
                            </p:childTnLst>
                          </p:cTn>
                        </p:par>
                        <p:par>
                          <p:cTn id="22" fill="hold" nodeType="afterGroup">
                            <p:stCondLst>
                              <p:cond delay="1700"/>
                            </p:stCondLst>
                            <p:childTnLst>
                              <p:par>
                                <p:cTn id="23" presetID="1" presetClass="entr" presetSubtype="0" fill="hold" nodeType="afterEffect">
                                  <p:stCondLst>
                                    <p:cond delay="200"/>
                                  </p:stCondLst>
                                  <p:childTnLst>
                                    <p:set>
                                      <p:cBhvr>
                                        <p:cTn id="24" dur="1" fill="hold">
                                          <p:stCondLst>
                                            <p:cond delay="0"/>
                                          </p:stCondLst>
                                        </p:cTn>
                                        <p:tgtEl>
                                          <p:spTgt spid="46084"/>
                                        </p:tgtEl>
                                        <p:attrNameLst>
                                          <p:attrName>style.visibility</p:attrName>
                                        </p:attrNameLst>
                                      </p:cBhvr>
                                      <p:to>
                                        <p:strVal val="visible"/>
                                      </p:to>
                                    </p:set>
                                  </p:childTnLst>
                                </p:cTn>
                              </p:par>
                            </p:childTnLst>
                          </p:cTn>
                        </p:par>
                        <p:par>
                          <p:cTn id="25" fill="hold" nodeType="afterGroup">
                            <p:stCondLst>
                              <p:cond delay="1900"/>
                            </p:stCondLst>
                            <p:childTnLst>
                              <p:par>
                                <p:cTn id="26" presetID="1" presetClass="entr" presetSubtype="0" fill="hold" nodeType="afterEffect">
                                  <p:stCondLst>
                                    <p:cond delay="200"/>
                                  </p:stCondLst>
                                  <p:childTnLst>
                                    <p:set>
                                      <p:cBhvr>
                                        <p:cTn id="27" dur="1" fill="hold">
                                          <p:stCondLst>
                                            <p:cond delay="0"/>
                                          </p:stCondLst>
                                        </p:cTn>
                                        <p:tgtEl>
                                          <p:spTgt spid="46087"/>
                                        </p:tgtEl>
                                        <p:attrNameLst>
                                          <p:attrName>style.visibility</p:attrName>
                                        </p:attrNameLst>
                                      </p:cBhvr>
                                      <p:to>
                                        <p:strVal val="visible"/>
                                      </p:to>
                                    </p:set>
                                  </p:childTnLst>
                                </p:cTn>
                              </p:par>
                            </p:childTnLst>
                          </p:cTn>
                        </p:par>
                        <p:par>
                          <p:cTn id="28" fill="hold" nodeType="afterGroup">
                            <p:stCondLst>
                              <p:cond delay="2100"/>
                            </p:stCondLst>
                            <p:childTnLst>
                              <p:par>
                                <p:cTn id="29" presetID="1" presetClass="entr" presetSubtype="0" fill="hold" nodeType="afterEffect">
                                  <p:stCondLst>
                                    <p:cond delay="200"/>
                                  </p:stCondLst>
                                  <p:childTnLst>
                                    <p:set>
                                      <p:cBhvr>
                                        <p:cTn id="30" dur="1" fill="hold">
                                          <p:stCondLst>
                                            <p:cond delay="0"/>
                                          </p:stCondLst>
                                        </p:cTn>
                                        <p:tgtEl>
                                          <p:spTgt spid="46088"/>
                                        </p:tgtEl>
                                        <p:attrNameLst>
                                          <p:attrName>style.visibility</p:attrName>
                                        </p:attrNameLst>
                                      </p:cBhvr>
                                      <p:to>
                                        <p:strVal val="visible"/>
                                      </p:to>
                                    </p:set>
                                  </p:childTnLst>
                                </p:cTn>
                              </p:par>
                            </p:childTnLst>
                          </p:cTn>
                        </p:par>
                        <p:par>
                          <p:cTn id="31" fill="hold" nodeType="afterGroup">
                            <p:stCondLst>
                              <p:cond delay="2300"/>
                            </p:stCondLst>
                            <p:childTnLst>
                              <p:par>
                                <p:cTn id="32" presetID="1" presetClass="entr" presetSubtype="0" fill="hold" nodeType="afterEffect">
                                  <p:stCondLst>
                                    <p:cond delay="200"/>
                                  </p:stCondLst>
                                  <p:childTnLst>
                                    <p:set>
                                      <p:cBhvr>
                                        <p:cTn id="33" dur="1" fill="hold">
                                          <p:stCondLst>
                                            <p:cond delay="0"/>
                                          </p:stCondLst>
                                        </p:cTn>
                                        <p:tgtEl>
                                          <p:spTgt spid="46089"/>
                                        </p:tgtEl>
                                        <p:attrNameLst>
                                          <p:attrName>style.visibility</p:attrName>
                                        </p:attrNameLst>
                                      </p:cBhvr>
                                      <p:to>
                                        <p:strVal val="visible"/>
                                      </p:to>
                                    </p:set>
                                  </p:childTnLst>
                                </p:cTn>
                              </p:par>
                            </p:childTnLst>
                          </p:cTn>
                        </p:par>
                        <p:par>
                          <p:cTn id="34" fill="hold" nodeType="afterGroup">
                            <p:stCondLst>
                              <p:cond delay="2500"/>
                            </p:stCondLst>
                            <p:childTnLst>
                              <p:par>
                                <p:cTn id="35" presetID="1" presetClass="entr" presetSubtype="0" fill="hold" nodeType="afterEffect">
                                  <p:stCondLst>
                                    <p:cond delay="200"/>
                                  </p:stCondLst>
                                  <p:childTnLst>
                                    <p:set>
                                      <p:cBhvr>
                                        <p:cTn id="36" dur="1" fill="hold">
                                          <p:stCondLst>
                                            <p:cond delay="0"/>
                                          </p:stCondLst>
                                        </p:cTn>
                                        <p:tgtEl>
                                          <p:spTgt spid="46085"/>
                                        </p:tgtEl>
                                        <p:attrNameLst>
                                          <p:attrName>style.visibility</p:attrName>
                                        </p:attrNameLst>
                                      </p:cBhvr>
                                      <p:to>
                                        <p:strVal val="visible"/>
                                      </p:to>
                                    </p:set>
                                  </p:childTnLst>
                                </p:cTn>
                              </p:par>
                            </p:childTnLst>
                          </p:cTn>
                        </p:par>
                        <p:par>
                          <p:cTn id="37" fill="hold" nodeType="afterGroup">
                            <p:stCondLst>
                              <p:cond delay="2700"/>
                            </p:stCondLst>
                            <p:childTnLst>
                              <p:par>
                                <p:cTn id="38" presetID="1" presetClass="entr" presetSubtype="0" fill="hold" nodeType="afterEffect">
                                  <p:stCondLst>
                                    <p:cond delay="200"/>
                                  </p:stCondLst>
                                  <p:childTnLst>
                                    <p:set>
                                      <p:cBhvr>
                                        <p:cTn id="39" dur="1" fill="hold">
                                          <p:stCondLst>
                                            <p:cond delay="0"/>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5"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i-FI" altLang="fi-FI">
                <a:latin typeface="Arial" charset="0"/>
                <a:ea typeface="Roboto Light" charset="0"/>
                <a:cs typeface="Open Sans Light" charset="0"/>
              </a:rPr>
              <a:t>Partners</a:t>
            </a:r>
          </a:p>
        </p:txBody>
      </p:sp>
      <p:pic>
        <p:nvPicPr>
          <p:cNvPr id="4710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788" y="1657350"/>
            <a:ext cx="91948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fi-FI" altLang="fi-FI">
                <a:latin typeface="Arial" charset="0"/>
                <a:ea typeface="Roboto Light" charset="0"/>
                <a:cs typeface="Open Sans Light" charset="0"/>
              </a:rPr>
              <a:t>Funding</a:t>
            </a:r>
          </a:p>
        </p:txBody>
      </p:sp>
      <p:pic>
        <p:nvPicPr>
          <p:cNvPr id="4915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6950" y="2332038"/>
            <a:ext cx="2751138"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itle 1"/>
          <p:cNvSpPr txBox="1">
            <a:spLocks/>
          </p:cNvSpPr>
          <p:nvPr/>
        </p:nvSpPr>
        <p:spPr bwMode="auto">
          <a:xfrm>
            <a:off x="2159000" y="4013200"/>
            <a:ext cx="240347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charset="0"/>
              <a:buChar char="•"/>
              <a:defRPr sz="2800">
                <a:solidFill>
                  <a:srgbClr val="3400D3"/>
                </a:solidFill>
                <a:latin typeface="Arial" charset="0"/>
                <a:ea typeface="Arial" charset="0"/>
                <a:cs typeface="Arial" charset="0"/>
              </a:defRPr>
            </a:lvl1pPr>
            <a:lvl2pPr marL="684213" indent="-227013">
              <a:lnSpc>
                <a:spcPct val="90000"/>
              </a:lnSpc>
              <a:spcBef>
                <a:spcPts val="500"/>
              </a:spcBef>
              <a:buFont typeface="Arial" charset="0"/>
              <a:buChar char="•"/>
              <a:defRPr sz="2400">
                <a:solidFill>
                  <a:srgbClr val="3400D3"/>
                </a:solidFill>
                <a:latin typeface="Arial" charset="0"/>
                <a:ea typeface="Arial" charset="0"/>
                <a:cs typeface="Arial" charset="0"/>
              </a:defRPr>
            </a:lvl2pPr>
            <a:lvl3pPr marL="1141413" indent="-227013">
              <a:lnSpc>
                <a:spcPct val="90000"/>
              </a:lnSpc>
              <a:spcBef>
                <a:spcPts val="500"/>
              </a:spcBef>
              <a:buFont typeface="Arial" charset="0"/>
              <a:buChar char="•"/>
              <a:defRPr sz="2000">
                <a:solidFill>
                  <a:srgbClr val="3400D3"/>
                </a:solidFill>
                <a:latin typeface="Arial" charset="0"/>
                <a:ea typeface="Arial" charset="0"/>
                <a:cs typeface="Arial" charset="0"/>
              </a:defRPr>
            </a:lvl3pPr>
            <a:lvl4pPr marL="1598613" indent="-227013">
              <a:lnSpc>
                <a:spcPct val="90000"/>
              </a:lnSpc>
              <a:spcBef>
                <a:spcPts val="500"/>
              </a:spcBef>
              <a:buFont typeface="Arial" charset="0"/>
              <a:buChar char="•"/>
              <a:defRPr>
                <a:solidFill>
                  <a:srgbClr val="3400D3"/>
                </a:solidFill>
                <a:latin typeface="Arial" charset="0"/>
                <a:ea typeface="Arial" charset="0"/>
                <a:cs typeface="Arial" charset="0"/>
              </a:defRPr>
            </a:lvl4pPr>
            <a:lvl5pPr marL="2055813" indent="-227013">
              <a:lnSpc>
                <a:spcPct val="90000"/>
              </a:lnSpc>
              <a:spcBef>
                <a:spcPts val="500"/>
              </a:spcBef>
              <a:buFont typeface="Arial" charset="0"/>
              <a:buChar char="•"/>
              <a:defRPr>
                <a:solidFill>
                  <a:srgbClr val="3400D3"/>
                </a:solidFill>
                <a:latin typeface="Arial" charset="0"/>
                <a:ea typeface="Arial" charset="0"/>
                <a:cs typeface="Arial" charset="0"/>
              </a:defRPr>
            </a:lvl5pPr>
            <a:lvl6pPr marL="25130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6pPr>
            <a:lvl7pPr marL="29702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7pPr>
            <a:lvl8pPr marL="34274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8pPr>
            <a:lvl9pPr marL="38846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9pPr>
          </a:lstStyle>
          <a:p>
            <a:pPr>
              <a:spcBef>
                <a:spcPct val="0"/>
              </a:spcBef>
              <a:buFontTx/>
              <a:buNone/>
            </a:pPr>
            <a:r>
              <a:rPr lang="fi-FI" altLang="fi-FI" sz="4400" b="1">
                <a:solidFill>
                  <a:srgbClr val="002060"/>
                </a:solidFill>
                <a:ea typeface="Roboto Light" charset="0"/>
                <a:cs typeface="Open Sans Light" charset="0"/>
              </a:rPr>
              <a:t>59</a:t>
            </a:r>
            <a:r>
              <a:rPr lang="fi-FI" altLang="fi-FI" b="1">
                <a:solidFill>
                  <a:srgbClr val="002060"/>
                </a:solidFill>
                <a:ea typeface="Roboto Light" charset="0"/>
                <a:cs typeface="Open Sans Light" charset="0"/>
              </a:rPr>
              <a:t>M€</a:t>
            </a:r>
          </a:p>
        </p:txBody>
      </p:sp>
      <p:cxnSp>
        <p:nvCxnSpPr>
          <p:cNvPr id="10" name="Прямая соединительная линия 32">
            <a:extLst>
              <a:ext uri="{FF2B5EF4-FFF2-40B4-BE49-F238E27FC236}"/>
            </a:extLst>
          </p:cNvPr>
          <p:cNvCxnSpPr/>
          <p:nvPr/>
        </p:nvCxnSpPr>
        <p:spPr>
          <a:xfrm>
            <a:off x="4381500" y="2584450"/>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9158" name="Текст 11"/>
          <p:cNvSpPr txBox="1">
            <a:spLocks/>
          </p:cNvSpPr>
          <p:nvPr/>
        </p:nvSpPr>
        <p:spPr bwMode="auto">
          <a:xfrm>
            <a:off x="5418138" y="2441575"/>
            <a:ext cx="35131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rgbClr val="3400D3"/>
                </a:solidFill>
                <a:latin typeface="Arial" charset="0"/>
                <a:ea typeface="Arial" charset="0"/>
                <a:cs typeface="Arial" charset="0"/>
              </a:defRPr>
            </a:lvl1pPr>
            <a:lvl2pPr marL="685800" indent="-228600">
              <a:lnSpc>
                <a:spcPct val="90000"/>
              </a:lnSpc>
              <a:spcBef>
                <a:spcPts val="500"/>
              </a:spcBef>
              <a:buFont typeface="Arial" charset="0"/>
              <a:buChar char="•"/>
              <a:defRPr sz="2400">
                <a:solidFill>
                  <a:srgbClr val="3400D3"/>
                </a:solidFill>
                <a:latin typeface="Arial" charset="0"/>
                <a:ea typeface="Arial" charset="0"/>
                <a:cs typeface="Arial" charset="0"/>
              </a:defRPr>
            </a:lvl2pPr>
            <a:lvl3pPr marL="1143000" indent="-228600">
              <a:lnSpc>
                <a:spcPct val="90000"/>
              </a:lnSpc>
              <a:spcBef>
                <a:spcPts val="500"/>
              </a:spcBef>
              <a:buFont typeface="Arial" charset="0"/>
              <a:buChar char="•"/>
              <a:defRPr sz="2000">
                <a:solidFill>
                  <a:srgbClr val="3400D3"/>
                </a:solidFill>
                <a:latin typeface="Arial" charset="0"/>
                <a:ea typeface="Arial" charset="0"/>
                <a:cs typeface="Arial" charset="0"/>
              </a:defRPr>
            </a:lvl3pPr>
            <a:lvl4pPr marL="1600200" indent="-228600">
              <a:lnSpc>
                <a:spcPct val="90000"/>
              </a:lnSpc>
              <a:spcBef>
                <a:spcPts val="500"/>
              </a:spcBef>
              <a:buFont typeface="Arial" charset="0"/>
              <a:buChar char="•"/>
              <a:defRPr>
                <a:solidFill>
                  <a:srgbClr val="3400D3"/>
                </a:solidFill>
                <a:latin typeface="Arial" charset="0"/>
                <a:ea typeface="Arial" charset="0"/>
                <a:cs typeface="Arial" charset="0"/>
              </a:defRPr>
            </a:lvl4pPr>
            <a:lvl5pPr marL="2057400" indent="-228600">
              <a:lnSpc>
                <a:spcPct val="90000"/>
              </a:lnSpc>
              <a:spcBef>
                <a:spcPts val="500"/>
              </a:spcBef>
              <a:buFont typeface="Arial" charset="0"/>
              <a:buChar char="•"/>
              <a:defRPr>
                <a:solidFill>
                  <a:srgbClr val="3400D3"/>
                </a:solidFill>
                <a:latin typeface="Arial" charset="0"/>
                <a:ea typeface="Arial" charset="0"/>
                <a:cs typeface="Arial" charset="0"/>
              </a:defRPr>
            </a:lvl5pPr>
            <a:lvl6pPr marL="25146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6pPr>
            <a:lvl7pPr marL="29718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7pPr>
            <a:lvl8pPr marL="34290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8pPr>
            <a:lvl9pPr marL="38862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9pPr>
          </a:lstStyle>
          <a:p>
            <a:pPr defTabSz="914400" eaLnBrk="1" hangingPunct="1">
              <a:buFont typeface="Arial" charset="0"/>
              <a:buNone/>
            </a:pPr>
            <a:r>
              <a:rPr lang="en-US" altLang="fi-FI" sz="1800" b="1"/>
              <a:t>TEKES 20 M€</a:t>
            </a:r>
          </a:p>
        </p:txBody>
      </p:sp>
      <p:cxnSp>
        <p:nvCxnSpPr>
          <p:cNvPr id="12" name="Прямая соединительная линия 32">
            <a:extLst>
              <a:ext uri="{FF2B5EF4-FFF2-40B4-BE49-F238E27FC236}"/>
            </a:extLst>
          </p:cNvPr>
          <p:cNvCxnSpPr/>
          <p:nvPr/>
        </p:nvCxnSpPr>
        <p:spPr>
          <a:xfrm>
            <a:off x="4381500" y="3286125"/>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9160" name="Текст 11"/>
          <p:cNvSpPr txBox="1">
            <a:spLocks/>
          </p:cNvSpPr>
          <p:nvPr/>
        </p:nvSpPr>
        <p:spPr bwMode="auto">
          <a:xfrm>
            <a:off x="5418138" y="3143250"/>
            <a:ext cx="536257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rgbClr val="3400D3"/>
                </a:solidFill>
                <a:latin typeface="Arial" charset="0"/>
                <a:ea typeface="Arial" charset="0"/>
                <a:cs typeface="Arial" charset="0"/>
              </a:defRPr>
            </a:lvl1pPr>
            <a:lvl2pPr marL="685800" indent="-228600">
              <a:lnSpc>
                <a:spcPct val="90000"/>
              </a:lnSpc>
              <a:spcBef>
                <a:spcPts val="500"/>
              </a:spcBef>
              <a:buFont typeface="Arial" charset="0"/>
              <a:buChar char="•"/>
              <a:defRPr sz="2400">
                <a:solidFill>
                  <a:srgbClr val="3400D3"/>
                </a:solidFill>
                <a:latin typeface="Arial" charset="0"/>
                <a:ea typeface="Arial" charset="0"/>
                <a:cs typeface="Arial" charset="0"/>
              </a:defRPr>
            </a:lvl2pPr>
            <a:lvl3pPr marL="1143000" indent="-228600">
              <a:lnSpc>
                <a:spcPct val="90000"/>
              </a:lnSpc>
              <a:spcBef>
                <a:spcPts val="500"/>
              </a:spcBef>
              <a:buFont typeface="Arial" charset="0"/>
              <a:buChar char="•"/>
              <a:defRPr sz="2000">
                <a:solidFill>
                  <a:srgbClr val="3400D3"/>
                </a:solidFill>
                <a:latin typeface="Arial" charset="0"/>
                <a:ea typeface="Arial" charset="0"/>
                <a:cs typeface="Arial" charset="0"/>
              </a:defRPr>
            </a:lvl3pPr>
            <a:lvl4pPr marL="1600200" indent="-228600">
              <a:lnSpc>
                <a:spcPct val="90000"/>
              </a:lnSpc>
              <a:spcBef>
                <a:spcPts val="500"/>
              </a:spcBef>
              <a:buFont typeface="Arial" charset="0"/>
              <a:buChar char="•"/>
              <a:defRPr>
                <a:solidFill>
                  <a:srgbClr val="3400D3"/>
                </a:solidFill>
                <a:latin typeface="Arial" charset="0"/>
                <a:ea typeface="Arial" charset="0"/>
                <a:cs typeface="Arial" charset="0"/>
              </a:defRPr>
            </a:lvl4pPr>
            <a:lvl5pPr marL="2057400" indent="-228600">
              <a:lnSpc>
                <a:spcPct val="90000"/>
              </a:lnSpc>
              <a:spcBef>
                <a:spcPts val="500"/>
              </a:spcBef>
              <a:buFont typeface="Arial" charset="0"/>
              <a:buChar char="•"/>
              <a:defRPr>
                <a:solidFill>
                  <a:srgbClr val="3400D3"/>
                </a:solidFill>
                <a:latin typeface="Arial" charset="0"/>
                <a:ea typeface="Arial" charset="0"/>
                <a:cs typeface="Arial" charset="0"/>
              </a:defRPr>
            </a:lvl5pPr>
            <a:lvl6pPr marL="25146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6pPr>
            <a:lvl7pPr marL="29718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7pPr>
            <a:lvl8pPr marL="34290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8pPr>
            <a:lvl9pPr marL="38862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9pPr>
          </a:lstStyle>
          <a:p>
            <a:pPr defTabSz="914400" eaLnBrk="1" hangingPunct="1">
              <a:buFont typeface="Arial" charset="0"/>
              <a:buNone/>
            </a:pPr>
            <a:r>
              <a:rPr lang="en-US" altLang="fi-FI" sz="1800" b="1"/>
              <a:t>PHARMACEUTICAL INDUSTRY 39 M€ </a:t>
            </a:r>
            <a:br>
              <a:rPr lang="en-US" altLang="fi-FI" sz="1800" b="1"/>
            </a:br>
            <a:r>
              <a:rPr lang="en-US" altLang="fi-FI" sz="1800" b="1"/>
              <a:t>(7 GLOBAL COMPANIES)</a:t>
            </a:r>
            <a:br>
              <a:rPr lang="en-US" altLang="fi-FI" sz="1800" b="1"/>
            </a:br>
            <a:endParaRPr lang="en-US" altLang="fi-FI" sz="1800" b="1"/>
          </a:p>
        </p:txBody>
      </p:sp>
      <p:cxnSp>
        <p:nvCxnSpPr>
          <p:cNvPr id="14" name="Прямая соединительная линия 32">
            <a:extLst>
              <a:ext uri="{FF2B5EF4-FFF2-40B4-BE49-F238E27FC236}"/>
            </a:extLst>
          </p:cNvPr>
          <p:cNvCxnSpPr/>
          <p:nvPr/>
        </p:nvCxnSpPr>
        <p:spPr>
          <a:xfrm>
            <a:off x="4381500" y="4156075"/>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9162" name="Текст 11"/>
          <p:cNvSpPr txBox="1">
            <a:spLocks/>
          </p:cNvSpPr>
          <p:nvPr/>
        </p:nvSpPr>
        <p:spPr bwMode="auto">
          <a:xfrm>
            <a:off x="5418138" y="4013200"/>
            <a:ext cx="57880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rgbClr val="3400D3"/>
                </a:solidFill>
                <a:latin typeface="Arial" charset="0"/>
                <a:ea typeface="Arial" charset="0"/>
                <a:cs typeface="Arial" charset="0"/>
              </a:defRPr>
            </a:lvl1pPr>
            <a:lvl2pPr marL="685800" indent="-228600">
              <a:lnSpc>
                <a:spcPct val="90000"/>
              </a:lnSpc>
              <a:spcBef>
                <a:spcPts val="500"/>
              </a:spcBef>
              <a:buFont typeface="Arial" charset="0"/>
              <a:buChar char="•"/>
              <a:defRPr sz="2400">
                <a:solidFill>
                  <a:srgbClr val="3400D3"/>
                </a:solidFill>
                <a:latin typeface="Arial" charset="0"/>
                <a:ea typeface="Arial" charset="0"/>
                <a:cs typeface="Arial" charset="0"/>
              </a:defRPr>
            </a:lvl2pPr>
            <a:lvl3pPr marL="1143000" indent="-228600">
              <a:lnSpc>
                <a:spcPct val="90000"/>
              </a:lnSpc>
              <a:spcBef>
                <a:spcPts val="500"/>
              </a:spcBef>
              <a:buFont typeface="Arial" charset="0"/>
              <a:buChar char="•"/>
              <a:defRPr sz="2000">
                <a:solidFill>
                  <a:srgbClr val="3400D3"/>
                </a:solidFill>
                <a:latin typeface="Arial" charset="0"/>
                <a:ea typeface="Arial" charset="0"/>
                <a:cs typeface="Arial" charset="0"/>
              </a:defRPr>
            </a:lvl3pPr>
            <a:lvl4pPr marL="1600200" indent="-228600">
              <a:lnSpc>
                <a:spcPct val="90000"/>
              </a:lnSpc>
              <a:spcBef>
                <a:spcPts val="500"/>
              </a:spcBef>
              <a:buFont typeface="Arial" charset="0"/>
              <a:buChar char="•"/>
              <a:defRPr>
                <a:solidFill>
                  <a:srgbClr val="3400D3"/>
                </a:solidFill>
                <a:latin typeface="Arial" charset="0"/>
                <a:ea typeface="Arial" charset="0"/>
                <a:cs typeface="Arial" charset="0"/>
              </a:defRPr>
            </a:lvl4pPr>
            <a:lvl5pPr marL="2057400" indent="-228600">
              <a:lnSpc>
                <a:spcPct val="90000"/>
              </a:lnSpc>
              <a:spcBef>
                <a:spcPts val="500"/>
              </a:spcBef>
              <a:buFont typeface="Arial" charset="0"/>
              <a:buChar char="•"/>
              <a:defRPr>
                <a:solidFill>
                  <a:srgbClr val="3400D3"/>
                </a:solidFill>
                <a:latin typeface="Arial" charset="0"/>
                <a:ea typeface="Arial" charset="0"/>
                <a:cs typeface="Arial" charset="0"/>
              </a:defRPr>
            </a:lvl5pPr>
            <a:lvl6pPr marL="25146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6pPr>
            <a:lvl7pPr marL="29718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7pPr>
            <a:lvl8pPr marL="34290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8pPr>
            <a:lvl9pPr marL="38862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9pPr>
          </a:lstStyle>
          <a:p>
            <a:pPr defTabSz="914400" eaLnBrk="1" hangingPunct="1">
              <a:buFont typeface="Arial" charset="0"/>
              <a:buNone/>
            </a:pPr>
            <a:r>
              <a:rPr lang="en-US" altLang="fi-FI" sz="1800" b="1"/>
              <a:t>HOSPITAL DISTRICTS AND THL DONATE DOZENS OF MAN-YEARS OF LABOR INPUT BY COLLECTING SAMPLES</a:t>
            </a:r>
          </a:p>
        </p:txBody>
      </p:sp>
      <p:sp>
        <p:nvSpPr>
          <p:cNvPr id="49163" name="Текст 11"/>
          <p:cNvSpPr txBox="1">
            <a:spLocks/>
          </p:cNvSpPr>
          <p:nvPr/>
        </p:nvSpPr>
        <p:spPr bwMode="auto">
          <a:xfrm>
            <a:off x="5418138" y="5294313"/>
            <a:ext cx="56324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rgbClr val="3400D3"/>
                </a:solidFill>
                <a:latin typeface="Arial" charset="0"/>
                <a:ea typeface="Arial" charset="0"/>
                <a:cs typeface="Arial" charset="0"/>
              </a:defRPr>
            </a:lvl1pPr>
            <a:lvl2pPr marL="685800" indent="-228600">
              <a:lnSpc>
                <a:spcPct val="90000"/>
              </a:lnSpc>
              <a:spcBef>
                <a:spcPts val="500"/>
              </a:spcBef>
              <a:buFont typeface="Arial" charset="0"/>
              <a:buChar char="•"/>
              <a:defRPr sz="2400">
                <a:solidFill>
                  <a:srgbClr val="3400D3"/>
                </a:solidFill>
                <a:latin typeface="Arial" charset="0"/>
                <a:ea typeface="Arial" charset="0"/>
                <a:cs typeface="Arial" charset="0"/>
              </a:defRPr>
            </a:lvl2pPr>
            <a:lvl3pPr marL="1143000" indent="-228600">
              <a:lnSpc>
                <a:spcPct val="90000"/>
              </a:lnSpc>
              <a:spcBef>
                <a:spcPts val="500"/>
              </a:spcBef>
              <a:buFont typeface="Arial" charset="0"/>
              <a:buChar char="•"/>
              <a:defRPr sz="2000">
                <a:solidFill>
                  <a:srgbClr val="3400D3"/>
                </a:solidFill>
                <a:latin typeface="Arial" charset="0"/>
                <a:ea typeface="Arial" charset="0"/>
                <a:cs typeface="Arial" charset="0"/>
              </a:defRPr>
            </a:lvl3pPr>
            <a:lvl4pPr marL="1600200" indent="-228600">
              <a:lnSpc>
                <a:spcPct val="90000"/>
              </a:lnSpc>
              <a:spcBef>
                <a:spcPts val="500"/>
              </a:spcBef>
              <a:buFont typeface="Arial" charset="0"/>
              <a:buChar char="•"/>
              <a:defRPr>
                <a:solidFill>
                  <a:srgbClr val="3400D3"/>
                </a:solidFill>
                <a:latin typeface="Arial" charset="0"/>
                <a:ea typeface="Arial" charset="0"/>
                <a:cs typeface="Arial" charset="0"/>
              </a:defRPr>
            </a:lvl4pPr>
            <a:lvl5pPr marL="2057400" indent="-228600">
              <a:lnSpc>
                <a:spcPct val="90000"/>
              </a:lnSpc>
              <a:spcBef>
                <a:spcPts val="500"/>
              </a:spcBef>
              <a:buFont typeface="Arial" charset="0"/>
              <a:buChar char="•"/>
              <a:defRPr>
                <a:solidFill>
                  <a:srgbClr val="3400D3"/>
                </a:solidFill>
                <a:latin typeface="Arial" charset="0"/>
                <a:ea typeface="Arial" charset="0"/>
                <a:cs typeface="Arial" charset="0"/>
              </a:defRPr>
            </a:lvl5pPr>
            <a:lvl6pPr marL="25146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6pPr>
            <a:lvl7pPr marL="29718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7pPr>
            <a:lvl8pPr marL="34290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8pPr>
            <a:lvl9pPr marL="38862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9pPr>
          </a:lstStyle>
          <a:p>
            <a:pPr defTabSz="914400" eaLnBrk="1" hangingPunct="1">
              <a:buFont typeface="Arial" charset="0"/>
              <a:buNone/>
            </a:pPr>
            <a:r>
              <a:rPr lang="en-US" altLang="fi-FI" sz="1800" b="1"/>
              <a:t>THE INPUT OF FINNISH UNIVERSITIES AND THL</a:t>
            </a:r>
          </a:p>
        </p:txBody>
      </p:sp>
      <p:cxnSp>
        <p:nvCxnSpPr>
          <p:cNvPr id="17" name="Прямая соединительная линия 32">
            <a:extLst>
              <a:ext uri="{FF2B5EF4-FFF2-40B4-BE49-F238E27FC236}"/>
            </a:extLst>
          </p:cNvPr>
          <p:cNvCxnSpPr/>
          <p:nvPr/>
        </p:nvCxnSpPr>
        <p:spPr>
          <a:xfrm>
            <a:off x="4440238" y="5461000"/>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9165" name="Текст 11"/>
          <p:cNvSpPr txBox="1">
            <a:spLocks/>
          </p:cNvSpPr>
          <p:nvPr/>
        </p:nvSpPr>
        <p:spPr bwMode="auto">
          <a:xfrm>
            <a:off x="5418138" y="6045200"/>
            <a:ext cx="536257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rgbClr val="3400D3"/>
                </a:solidFill>
                <a:latin typeface="Arial" charset="0"/>
                <a:ea typeface="Arial" charset="0"/>
                <a:cs typeface="Arial" charset="0"/>
              </a:defRPr>
            </a:lvl1pPr>
            <a:lvl2pPr marL="685800" indent="-228600">
              <a:lnSpc>
                <a:spcPct val="90000"/>
              </a:lnSpc>
              <a:spcBef>
                <a:spcPts val="500"/>
              </a:spcBef>
              <a:buFont typeface="Arial" charset="0"/>
              <a:buChar char="•"/>
              <a:defRPr sz="2400">
                <a:solidFill>
                  <a:srgbClr val="3400D3"/>
                </a:solidFill>
                <a:latin typeface="Arial" charset="0"/>
                <a:ea typeface="Arial" charset="0"/>
                <a:cs typeface="Arial" charset="0"/>
              </a:defRPr>
            </a:lvl2pPr>
            <a:lvl3pPr marL="1143000" indent="-228600">
              <a:lnSpc>
                <a:spcPct val="90000"/>
              </a:lnSpc>
              <a:spcBef>
                <a:spcPts val="500"/>
              </a:spcBef>
              <a:buFont typeface="Arial" charset="0"/>
              <a:buChar char="•"/>
              <a:defRPr sz="2000">
                <a:solidFill>
                  <a:srgbClr val="3400D3"/>
                </a:solidFill>
                <a:latin typeface="Arial" charset="0"/>
                <a:ea typeface="Arial" charset="0"/>
                <a:cs typeface="Arial" charset="0"/>
              </a:defRPr>
            </a:lvl3pPr>
            <a:lvl4pPr marL="1600200" indent="-228600">
              <a:lnSpc>
                <a:spcPct val="90000"/>
              </a:lnSpc>
              <a:spcBef>
                <a:spcPts val="500"/>
              </a:spcBef>
              <a:buFont typeface="Arial" charset="0"/>
              <a:buChar char="•"/>
              <a:defRPr>
                <a:solidFill>
                  <a:srgbClr val="3400D3"/>
                </a:solidFill>
                <a:latin typeface="Arial" charset="0"/>
                <a:ea typeface="Arial" charset="0"/>
                <a:cs typeface="Arial" charset="0"/>
              </a:defRPr>
            </a:lvl4pPr>
            <a:lvl5pPr marL="2057400" indent="-228600">
              <a:lnSpc>
                <a:spcPct val="90000"/>
              </a:lnSpc>
              <a:spcBef>
                <a:spcPts val="500"/>
              </a:spcBef>
              <a:buFont typeface="Arial" charset="0"/>
              <a:buChar char="•"/>
              <a:defRPr>
                <a:solidFill>
                  <a:srgbClr val="3400D3"/>
                </a:solidFill>
                <a:latin typeface="Arial" charset="0"/>
                <a:ea typeface="Arial" charset="0"/>
                <a:cs typeface="Arial" charset="0"/>
              </a:defRPr>
            </a:lvl5pPr>
            <a:lvl6pPr marL="25146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6pPr>
            <a:lvl7pPr marL="29718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7pPr>
            <a:lvl8pPr marL="34290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8pPr>
            <a:lvl9pPr marL="38862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9pPr>
          </a:lstStyle>
          <a:p>
            <a:pPr defTabSz="914400" eaLnBrk="1" hangingPunct="1">
              <a:buFont typeface="Arial" charset="0"/>
              <a:buNone/>
            </a:pPr>
            <a:r>
              <a:rPr lang="en-US" altLang="fi-FI" sz="1800" b="1"/>
              <a:t>THE INPUT OF FINNISH COMPANIES</a:t>
            </a:r>
          </a:p>
        </p:txBody>
      </p:sp>
      <p:cxnSp>
        <p:nvCxnSpPr>
          <p:cNvPr id="15" name="Прямая соединительная линия 32">
            <a:extLst>
              <a:ext uri="{FF2B5EF4-FFF2-40B4-BE49-F238E27FC236}"/>
            </a:extLst>
          </p:cNvPr>
          <p:cNvCxnSpPr/>
          <p:nvPr/>
        </p:nvCxnSpPr>
        <p:spPr>
          <a:xfrm>
            <a:off x="4440238" y="6211888"/>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extLst>
          </p:cNvPr>
          <p:cNvSpPr txBox="1">
            <a:spLocks/>
          </p:cNvSpPr>
          <p:nvPr/>
        </p:nvSpPr>
        <p:spPr>
          <a:xfrm>
            <a:off x="933450" y="1019175"/>
            <a:ext cx="9453563" cy="10842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spc="100" dirty="0">
                <a:solidFill>
                  <a:schemeClr val="accent5"/>
                </a:solidFill>
                <a:latin typeface="Arial" charset="0"/>
                <a:ea typeface="Arial" charset="0"/>
                <a:cs typeface="Arial" charset="0"/>
              </a:rPr>
              <a:t>Goals of </a:t>
            </a:r>
            <a:r>
              <a:rPr lang="en-US" b="1" spc="100" dirty="0" err="1">
                <a:solidFill>
                  <a:schemeClr val="accent5"/>
                </a:solidFill>
                <a:latin typeface="Arial" charset="0"/>
                <a:ea typeface="Arial" charset="0"/>
                <a:cs typeface="Arial" charset="0"/>
              </a:rPr>
              <a:t>FinnGen</a:t>
            </a:r>
            <a:endParaRPr lang="en-US" sz="4000" b="1" spc="100" dirty="0">
              <a:solidFill>
                <a:schemeClr val="accent5"/>
              </a:solidFill>
              <a:latin typeface="Nixie"/>
              <a:ea typeface="Lato" panose="020F0502020204030203" pitchFamily="34" charset="0"/>
              <a:cs typeface="Poppins SemiBold" panose="02000000000000000000" pitchFamily="2" charset="0"/>
            </a:endParaRPr>
          </a:p>
          <a:p>
            <a:pPr>
              <a:defRPr/>
            </a:pPr>
            <a:endParaRPr lang="ru-RU" sz="4000" b="1" spc="100" dirty="0">
              <a:solidFill>
                <a:schemeClr val="accent5"/>
              </a:solidFill>
              <a:latin typeface="Nixie"/>
              <a:ea typeface="Lato" panose="020F0502020204030203" pitchFamily="34" charset="0"/>
              <a:cs typeface="Poppins SemiBold" panose="02000000000000000000" pitchFamily="2" charset="0"/>
            </a:endParaRPr>
          </a:p>
        </p:txBody>
      </p:sp>
      <p:sp>
        <p:nvSpPr>
          <p:cNvPr id="8" name="Текст 11">
            <a:extLst>
              <a:ext uri="{FF2B5EF4-FFF2-40B4-BE49-F238E27FC236}"/>
            </a:extLst>
          </p:cNvPr>
          <p:cNvSpPr txBox="1">
            <a:spLocks/>
          </p:cNvSpPr>
          <p:nvPr/>
        </p:nvSpPr>
        <p:spPr>
          <a:xfrm>
            <a:off x="2016125" y="2859088"/>
            <a:ext cx="2803525" cy="157162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cs typeface="Arial" charset="0"/>
              </a:rPr>
              <a:t>PRODUCE  MEDICAL INNOVATIONS BY COMBINING HEALTH REGISTRY AND GENOME DATA</a:t>
            </a:r>
            <a:endParaRPr lang="fi-FI" sz="1800" b="1" dirty="0">
              <a:solidFill>
                <a:schemeClr val="accent5"/>
              </a:solidFill>
              <a:latin typeface="Arial" charset="0"/>
              <a:cs typeface="Arial" charset="0"/>
            </a:endParaRPr>
          </a:p>
        </p:txBody>
      </p:sp>
      <p:grpSp>
        <p:nvGrpSpPr>
          <p:cNvPr id="51204" name="Группа 9"/>
          <p:cNvGrpSpPr>
            <a:grpSpLocks/>
          </p:cNvGrpSpPr>
          <p:nvPr/>
        </p:nvGrpSpPr>
        <p:grpSpPr bwMode="auto">
          <a:xfrm>
            <a:off x="1131888" y="2524125"/>
            <a:ext cx="728662" cy="669925"/>
            <a:chOff x="935665" y="3221665"/>
            <a:chExt cx="728383" cy="669851"/>
          </a:xfrm>
        </p:grpSpPr>
        <p:sp>
          <p:nvSpPr>
            <p:cNvPr id="9" name="Текст 11">
              <a:extLst>
                <a:ext uri="{FF2B5EF4-FFF2-40B4-BE49-F238E27FC236}"/>
              </a:extLst>
            </p:cNvPr>
            <p:cNvSpPr txBox="1">
              <a:spLocks/>
            </p:cNvSpPr>
            <p:nvPr/>
          </p:nvSpPr>
          <p:spPr>
            <a:xfrm>
              <a:off x="978511" y="3351826"/>
              <a:ext cx="685537" cy="4000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solidFill>
                    <a:schemeClr val="accent5"/>
                  </a:solidFill>
                  <a:latin typeface="Arial" charset="0"/>
                  <a:ea typeface="Arial" charset="0"/>
                  <a:cs typeface="Arial" charset="0"/>
                </a:rPr>
                <a:t>01</a:t>
              </a:r>
            </a:p>
          </p:txBody>
        </p:sp>
        <p:sp>
          <p:nvSpPr>
            <p:cNvPr id="2" name="Прямоугольник 1">
              <a:extLst>
                <a:ext uri="{FF2B5EF4-FFF2-40B4-BE49-F238E27FC236}"/>
              </a:extLst>
            </p:cNvPr>
            <p:cNvSpPr/>
            <p:nvPr/>
          </p:nvSpPr>
          <p:spPr>
            <a:xfrm>
              <a:off x="935665" y="3221665"/>
              <a:ext cx="669668" cy="6698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grpSp>
      <p:grpSp>
        <p:nvGrpSpPr>
          <p:cNvPr id="51205" name="Группа 49"/>
          <p:cNvGrpSpPr>
            <a:grpSpLocks/>
          </p:cNvGrpSpPr>
          <p:nvPr/>
        </p:nvGrpSpPr>
        <p:grpSpPr bwMode="auto">
          <a:xfrm>
            <a:off x="6251575" y="2524125"/>
            <a:ext cx="708025" cy="669925"/>
            <a:chOff x="6252085" y="1910584"/>
            <a:chExt cx="707117" cy="669851"/>
          </a:xfrm>
        </p:grpSpPr>
        <p:sp>
          <p:nvSpPr>
            <p:cNvPr id="18" name="Текст 11">
              <a:extLst>
                <a:ext uri="{FF2B5EF4-FFF2-40B4-BE49-F238E27FC236}"/>
              </a:extLst>
            </p:cNvPr>
            <p:cNvSpPr txBox="1">
              <a:spLocks/>
            </p:cNvSpPr>
            <p:nvPr/>
          </p:nvSpPr>
          <p:spPr>
            <a:xfrm>
              <a:off x="6272697" y="2040745"/>
              <a:ext cx="686505" cy="4000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solidFill>
                    <a:schemeClr val="accent5"/>
                  </a:solidFill>
                  <a:latin typeface="Arial" charset="0"/>
                  <a:ea typeface="Arial" charset="0"/>
                  <a:cs typeface="Arial" charset="0"/>
                </a:rPr>
                <a:t>03</a:t>
              </a:r>
            </a:p>
          </p:txBody>
        </p:sp>
        <p:sp>
          <p:nvSpPr>
            <p:cNvPr id="19" name="Прямоугольник 18">
              <a:extLst>
                <a:ext uri="{FF2B5EF4-FFF2-40B4-BE49-F238E27FC236}"/>
              </a:extLst>
            </p:cNvPr>
            <p:cNvSpPr/>
            <p:nvPr/>
          </p:nvSpPr>
          <p:spPr>
            <a:xfrm>
              <a:off x="6252085" y="1910584"/>
              <a:ext cx="669066" cy="6698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grpSp>
      <p:sp>
        <p:nvSpPr>
          <p:cNvPr id="28" name="Текст 11">
            <a:extLst>
              <a:ext uri="{FF2B5EF4-FFF2-40B4-BE49-F238E27FC236}"/>
            </a:extLst>
          </p:cNvPr>
          <p:cNvSpPr txBox="1">
            <a:spLocks/>
          </p:cNvSpPr>
          <p:nvPr/>
        </p:nvSpPr>
        <p:spPr>
          <a:xfrm>
            <a:off x="2058988" y="4618038"/>
            <a:ext cx="3017837" cy="157162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fi-FI" sz="1800" b="1" dirty="0">
              <a:solidFill>
                <a:schemeClr val="accent5"/>
              </a:solidFill>
              <a:latin typeface="Arial" charset="0"/>
              <a:cs typeface="Arial" charset="0"/>
            </a:endParaRPr>
          </a:p>
        </p:txBody>
      </p:sp>
      <p:grpSp>
        <p:nvGrpSpPr>
          <p:cNvPr id="51207" name="Группа 50"/>
          <p:cNvGrpSpPr>
            <a:grpSpLocks/>
          </p:cNvGrpSpPr>
          <p:nvPr/>
        </p:nvGrpSpPr>
        <p:grpSpPr bwMode="auto">
          <a:xfrm>
            <a:off x="1174750" y="4283075"/>
            <a:ext cx="717550" cy="669925"/>
            <a:chOff x="2392327" y="4115068"/>
            <a:chExt cx="717750" cy="669851"/>
          </a:xfrm>
        </p:grpSpPr>
        <p:sp>
          <p:nvSpPr>
            <p:cNvPr id="30" name="Текст 11">
              <a:extLst>
                <a:ext uri="{FF2B5EF4-FFF2-40B4-BE49-F238E27FC236}"/>
              </a:extLst>
            </p:cNvPr>
            <p:cNvSpPr txBox="1">
              <a:spLocks/>
            </p:cNvSpPr>
            <p:nvPr/>
          </p:nvSpPr>
          <p:spPr>
            <a:xfrm>
              <a:off x="2424086" y="4245229"/>
              <a:ext cx="685991" cy="4000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solidFill>
                    <a:schemeClr val="accent5"/>
                  </a:solidFill>
                  <a:latin typeface="Arial" charset="0"/>
                  <a:ea typeface="Arial" charset="0"/>
                  <a:cs typeface="Arial" charset="0"/>
                </a:rPr>
                <a:t>02</a:t>
              </a:r>
            </a:p>
          </p:txBody>
        </p:sp>
        <p:sp>
          <p:nvSpPr>
            <p:cNvPr id="31" name="Прямоугольник 30">
              <a:extLst>
                <a:ext uri="{FF2B5EF4-FFF2-40B4-BE49-F238E27FC236}"/>
              </a:extLst>
            </p:cNvPr>
            <p:cNvSpPr/>
            <p:nvPr/>
          </p:nvSpPr>
          <p:spPr>
            <a:xfrm>
              <a:off x="2392327" y="4115068"/>
              <a:ext cx="670112" cy="6698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grpSp>
      <p:grpSp>
        <p:nvGrpSpPr>
          <p:cNvPr id="51208" name="Группа 51"/>
          <p:cNvGrpSpPr>
            <a:grpSpLocks/>
          </p:cNvGrpSpPr>
          <p:nvPr/>
        </p:nvGrpSpPr>
        <p:grpSpPr bwMode="auto">
          <a:xfrm>
            <a:off x="6294438" y="4283075"/>
            <a:ext cx="696912" cy="669925"/>
            <a:chOff x="6294617" y="4115068"/>
            <a:chExt cx="696484" cy="669851"/>
          </a:xfrm>
        </p:grpSpPr>
        <p:sp>
          <p:nvSpPr>
            <p:cNvPr id="26" name="Текст 11">
              <a:extLst>
                <a:ext uri="{FF2B5EF4-FFF2-40B4-BE49-F238E27FC236}"/>
              </a:extLst>
            </p:cNvPr>
            <p:cNvSpPr txBox="1">
              <a:spLocks/>
            </p:cNvSpPr>
            <p:nvPr/>
          </p:nvSpPr>
          <p:spPr>
            <a:xfrm>
              <a:off x="6305722" y="4245229"/>
              <a:ext cx="685379" cy="4000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solidFill>
                    <a:schemeClr val="accent5"/>
                  </a:solidFill>
                  <a:latin typeface="Arial" charset="0"/>
                  <a:ea typeface="Arial" charset="0"/>
                  <a:cs typeface="Arial" charset="0"/>
                </a:rPr>
                <a:t>04</a:t>
              </a:r>
            </a:p>
          </p:txBody>
        </p:sp>
        <p:sp>
          <p:nvSpPr>
            <p:cNvPr id="27" name="Прямоугольник 26">
              <a:extLst>
                <a:ext uri="{FF2B5EF4-FFF2-40B4-BE49-F238E27FC236}"/>
              </a:extLst>
            </p:cNvPr>
            <p:cNvSpPr/>
            <p:nvPr/>
          </p:nvSpPr>
          <p:spPr>
            <a:xfrm>
              <a:off x="6294617" y="4115068"/>
              <a:ext cx="669514" cy="6698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grpSp>
      <p:cxnSp>
        <p:nvCxnSpPr>
          <p:cNvPr id="33" name="Прямая соединительная линия 32">
            <a:extLst>
              <a:ext uri="{FF2B5EF4-FFF2-40B4-BE49-F238E27FC236}"/>
            </a:extLst>
          </p:cNvPr>
          <p:cNvCxnSpPr/>
          <p:nvPr/>
        </p:nvCxnSpPr>
        <p:spPr>
          <a:xfrm>
            <a:off x="2106613" y="2690813"/>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a:extLst>
              <a:ext uri="{FF2B5EF4-FFF2-40B4-BE49-F238E27FC236}"/>
            </a:extLst>
          </p:cNvPr>
          <p:cNvCxnSpPr/>
          <p:nvPr/>
        </p:nvCxnSpPr>
        <p:spPr>
          <a:xfrm>
            <a:off x="7245350" y="2690813"/>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a:extLst>
              <a:ext uri="{FF2B5EF4-FFF2-40B4-BE49-F238E27FC236}"/>
            </a:extLst>
          </p:cNvPr>
          <p:cNvCxnSpPr/>
          <p:nvPr/>
        </p:nvCxnSpPr>
        <p:spPr>
          <a:xfrm>
            <a:off x="2141538" y="4454525"/>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a:extLst>
              <a:ext uri="{FF2B5EF4-FFF2-40B4-BE49-F238E27FC236}"/>
            </a:extLst>
          </p:cNvPr>
          <p:cNvCxnSpPr/>
          <p:nvPr/>
        </p:nvCxnSpPr>
        <p:spPr>
          <a:xfrm>
            <a:off x="7245350" y="4454525"/>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5" name="Текст 11">
            <a:extLst>
              <a:ext uri="{FF2B5EF4-FFF2-40B4-BE49-F238E27FC236}"/>
            </a:extLst>
          </p:cNvPr>
          <p:cNvSpPr txBox="1">
            <a:spLocks/>
          </p:cNvSpPr>
          <p:nvPr/>
        </p:nvSpPr>
        <p:spPr>
          <a:xfrm>
            <a:off x="7110413" y="4618038"/>
            <a:ext cx="4044950" cy="157162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PROVIDE EARLY ACCESS TO NEW PERSONALIZED TREATMENTS AND </a:t>
            </a:r>
            <a:r>
              <a:rPr lang="en-US" sz="1800" b="1">
                <a:solidFill>
                  <a:schemeClr val="accent5"/>
                </a:solidFill>
                <a:latin typeface="Arial" charset="0"/>
                <a:ea typeface="Arial" charset="0"/>
                <a:cs typeface="Arial" charset="0"/>
              </a:rPr>
              <a:t>HEALTH INNOVATIONS </a:t>
            </a:r>
            <a:r>
              <a:rPr lang="en-US" sz="1800" b="1" dirty="0">
                <a:solidFill>
                  <a:schemeClr val="accent5"/>
                </a:solidFill>
                <a:latin typeface="Arial" charset="0"/>
                <a:ea typeface="Arial" charset="0"/>
                <a:cs typeface="Arial" charset="0"/>
              </a:rPr>
              <a:t>FOR ALL FINNS </a:t>
            </a:r>
          </a:p>
        </p:txBody>
      </p:sp>
      <p:sp>
        <p:nvSpPr>
          <p:cNvPr id="23" name="Текст 11">
            <a:extLst>
              <a:ext uri="{FF2B5EF4-FFF2-40B4-BE49-F238E27FC236}"/>
            </a:extLst>
          </p:cNvPr>
          <p:cNvSpPr txBox="1">
            <a:spLocks/>
          </p:cNvSpPr>
          <p:nvPr/>
        </p:nvSpPr>
        <p:spPr>
          <a:xfrm>
            <a:off x="2038350" y="4594225"/>
            <a:ext cx="3276600" cy="157162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SUPPORT FINLAND TO BECOME A PIONEER BIOMEDICINE AND PERSONALIZED HEALTHCARE</a:t>
            </a:r>
          </a:p>
        </p:txBody>
      </p:sp>
      <p:sp>
        <p:nvSpPr>
          <p:cNvPr id="24" name="Текст 11">
            <a:extLst>
              <a:ext uri="{FF2B5EF4-FFF2-40B4-BE49-F238E27FC236}"/>
            </a:extLst>
          </p:cNvPr>
          <p:cNvSpPr txBox="1">
            <a:spLocks/>
          </p:cNvSpPr>
          <p:nvPr/>
        </p:nvSpPr>
        <p:spPr>
          <a:xfrm>
            <a:off x="7110413" y="2859088"/>
            <a:ext cx="3276600" cy="157162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i-FI" sz="1800" b="1" dirty="0">
                <a:solidFill>
                  <a:schemeClr val="accent5"/>
                </a:solidFill>
                <a:latin typeface="Arial" panose="020B0604020202020204" pitchFamily="34" charset="0"/>
                <a:cs typeface="Arial" panose="020B0604020202020204" pitchFamily="34" charset="0"/>
              </a:rPr>
              <a:t>CREATE A CO-OPERATION MODEL BETWEEN PUBLIC SECTOR AND HEALTHCARE INDUSTRY</a:t>
            </a:r>
            <a:endParaRPr lang="fi-FI" sz="18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nut 1">
            <a:extLst>
              <a:ext uri="{FF2B5EF4-FFF2-40B4-BE49-F238E27FC236}"/>
            </a:extLst>
          </p:cNvPr>
          <p:cNvSpPr/>
          <p:nvPr/>
        </p:nvSpPr>
        <p:spPr>
          <a:xfrm>
            <a:off x="3236913" y="1171575"/>
            <a:ext cx="4833937" cy="4833938"/>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tx1"/>
              </a:solidFill>
            </a:endParaRPr>
          </a:p>
        </p:txBody>
      </p:sp>
      <p:sp>
        <p:nvSpPr>
          <p:cNvPr id="3" name="Rectangle 2">
            <a:extLst>
              <a:ext uri="{FF2B5EF4-FFF2-40B4-BE49-F238E27FC236}"/>
            </a:extLst>
          </p:cNvPr>
          <p:cNvSpPr/>
          <p:nvPr/>
        </p:nvSpPr>
        <p:spPr>
          <a:xfrm>
            <a:off x="5351463" y="730250"/>
            <a:ext cx="706437" cy="541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9" name="Rectangle 18">
            <a:extLst>
              <a:ext uri="{FF2B5EF4-FFF2-40B4-BE49-F238E27FC236}"/>
            </a:extLst>
          </p:cNvPr>
          <p:cNvSpPr/>
          <p:nvPr/>
        </p:nvSpPr>
        <p:spPr>
          <a:xfrm rot="5400000">
            <a:off x="5352257" y="894556"/>
            <a:ext cx="704850" cy="5421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4" name="Rounded Rectangle 13"/>
          <p:cNvSpPr>
            <a:spLocks noChangeArrowheads="1"/>
          </p:cNvSpPr>
          <p:nvPr/>
        </p:nvSpPr>
        <p:spPr bwMode="auto">
          <a:xfrm>
            <a:off x="5813425" y="3783013"/>
            <a:ext cx="5170488" cy="1517650"/>
          </a:xfrm>
          <a:prstGeom prst="roundRect">
            <a:avLst>
              <a:gd name="adj" fmla="val 3495"/>
            </a:avLst>
          </a:prstGeom>
          <a:solidFill>
            <a:schemeClr val="bg1"/>
          </a:solidFill>
          <a:ln w="12700">
            <a:solidFill>
              <a:srgbClr val="D9D9D9"/>
            </a:solidFill>
            <a:miter lim="800000"/>
            <a:headEnd/>
            <a:tailEnd/>
          </a:ln>
          <a:effectLst>
            <a:outerShdw blurRad="50800" dist="38100" dir="5400000" algn="t" rotWithShape="0">
              <a:srgbClr val="000000">
                <a:alpha val="39998"/>
              </a:srgbClr>
            </a:outerShdw>
          </a:effectLst>
        </p:spPr>
        <p:txBody>
          <a:bodyPr anchor="ctr"/>
          <a:lstStyle/>
          <a:p>
            <a:pPr algn="ctr"/>
            <a:endParaRPr lang="fi-FI" altLang="fi-FI">
              <a:solidFill>
                <a:srgbClr val="FFFFFF"/>
              </a:solidFill>
            </a:endParaRPr>
          </a:p>
        </p:txBody>
      </p:sp>
      <p:sp>
        <p:nvSpPr>
          <p:cNvPr id="15" name="Rounded Rectangle 14"/>
          <p:cNvSpPr>
            <a:spLocks noChangeArrowheads="1"/>
          </p:cNvSpPr>
          <p:nvPr/>
        </p:nvSpPr>
        <p:spPr bwMode="auto">
          <a:xfrm>
            <a:off x="404813" y="3783013"/>
            <a:ext cx="5170487" cy="1517650"/>
          </a:xfrm>
          <a:prstGeom prst="roundRect">
            <a:avLst>
              <a:gd name="adj" fmla="val 3495"/>
            </a:avLst>
          </a:prstGeom>
          <a:solidFill>
            <a:schemeClr val="bg1"/>
          </a:solidFill>
          <a:ln w="12700">
            <a:solidFill>
              <a:srgbClr val="D9D9D9"/>
            </a:solidFill>
            <a:miter lim="800000"/>
            <a:headEnd/>
            <a:tailEnd/>
          </a:ln>
          <a:effectLst>
            <a:outerShdw blurRad="50800" dist="38100" dir="5400000" algn="t" rotWithShape="0">
              <a:srgbClr val="000000">
                <a:alpha val="39998"/>
              </a:srgbClr>
            </a:outerShdw>
          </a:effectLst>
        </p:spPr>
        <p:txBody>
          <a:bodyPr anchor="ctr"/>
          <a:lstStyle/>
          <a:p>
            <a:pPr algn="ctr"/>
            <a:endParaRPr lang="fi-FI" altLang="fi-FI">
              <a:solidFill>
                <a:srgbClr val="FFFFFF"/>
              </a:solidFill>
            </a:endParaRPr>
          </a:p>
        </p:txBody>
      </p:sp>
      <p:sp>
        <p:nvSpPr>
          <p:cNvPr id="13" name="Rounded Rectangle 12"/>
          <p:cNvSpPr>
            <a:spLocks noChangeArrowheads="1"/>
          </p:cNvSpPr>
          <p:nvPr/>
        </p:nvSpPr>
        <p:spPr bwMode="auto">
          <a:xfrm>
            <a:off x="5813425" y="1938338"/>
            <a:ext cx="5170488" cy="1517650"/>
          </a:xfrm>
          <a:prstGeom prst="roundRect">
            <a:avLst>
              <a:gd name="adj" fmla="val 3495"/>
            </a:avLst>
          </a:prstGeom>
          <a:solidFill>
            <a:schemeClr val="bg1"/>
          </a:solidFill>
          <a:ln w="12700">
            <a:solidFill>
              <a:srgbClr val="D9D9D9"/>
            </a:solidFill>
            <a:miter lim="800000"/>
            <a:headEnd/>
            <a:tailEnd/>
          </a:ln>
          <a:effectLst>
            <a:outerShdw blurRad="50800" dist="38100" dir="5400000" algn="t" rotWithShape="0">
              <a:srgbClr val="000000">
                <a:alpha val="39998"/>
              </a:srgbClr>
            </a:outerShdw>
          </a:effectLst>
        </p:spPr>
        <p:txBody>
          <a:bodyPr anchor="ctr"/>
          <a:lstStyle/>
          <a:p>
            <a:pPr algn="ctr"/>
            <a:endParaRPr lang="fi-FI" altLang="fi-FI">
              <a:solidFill>
                <a:srgbClr val="FFFFFF"/>
              </a:solidFill>
            </a:endParaRPr>
          </a:p>
        </p:txBody>
      </p:sp>
      <p:sp>
        <p:nvSpPr>
          <p:cNvPr id="11" name="Rounded Rectangle 10"/>
          <p:cNvSpPr>
            <a:spLocks noChangeArrowheads="1"/>
          </p:cNvSpPr>
          <p:nvPr/>
        </p:nvSpPr>
        <p:spPr bwMode="auto">
          <a:xfrm>
            <a:off x="404813" y="1938338"/>
            <a:ext cx="5170487" cy="1517650"/>
          </a:xfrm>
          <a:prstGeom prst="roundRect">
            <a:avLst>
              <a:gd name="adj" fmla="val 3495"/>
            </a:avLst>
          </a:prstGeom>
          <a:solidFill>
            <a:schemeClr val="bg1"/>
          </a:solidFill>
          <a:ln w="12700">
            <a:solidFill>
              <a:srgbClr val="D9D9D9"/>
            </a:solidFill>
            <a:miter lim="800000"/>
            <a:headEnd/>
            <a:tailEnd/>
          </a:ln>
          <a:effectLst>
            <a:outerShdw blurRad="50800" dist="38100" dir="5400000" algn="t" rotWithShape="0">
              <a:srgbClr val="000000">
                <a:alpha val="39998"/>
              </a:srgbClr>
            </a:outerShdw>
          </a:effectLst>
        </p:spPr>
        <p:txBody>
          <a:bodyPr anchor="ctr"/>
          <a:lstStyle/>
          <a:p>
            <a:pPr algn="ctr"/>
            <a:endParaRPr lang="fi-FI" altLang="fi-FI">
              <a:solidFill>
                <a:srgbClr val="FFFFFF"/>
              </a:solidFill>
            </a:endParaRPr>
          </a:p>
        </p:txBody>
      </p:sp>
      <p:sp>
        <p:nvSpPr>
          <p:cNvPr id="53257" name="Title 1"/>
          <p:cNvSpPr txBox="1">
            <a:spLocks/>
          </p:cNvSpPr>
          <p:nvPr/>
        </p:nvSpPr>
        <p:spPr bwMode="auto">
          <a:xfrm>
            <a:off x="1765300" y="1746250"/>
            <a:ext cx="2316163"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charset="0"/>
              </a:defRPr>
            </a:lvl1pPr>
            <a:lvl2pPr defTabSz="457200">
              <a:defRPr>
                <a:solidFill>
                  <a:schemeClr val="tx1"/>
                </a:solidFill>
                <a:latin typeface="Calibri" charset="0"/>
              </a:defRPr>
            </a:lvl2pPr>
            <a:lvl3pPr defTabSz="457200">
              <a:defRPr>
                <a:solidFill>
                  <a:schemeClr val="tx1"/>
                </a:solidFill>
                <a:latin typeface="Calibri" charset="0"/>
              </a:defRPr>
            </a:lvl3pPr>
            <a:lvl4pPr defTabSz="457200">
              <a:defRPr>
                <a:solidFill>
                  <a:schemeClr val="tx1"/>
                </a:solidFill>
                <a:latin typeface="Calibri" charset="0"/>
              </a:defRPr>
            </a:lvl4pPr>
            <a:lvl5pPr defTabSz="457200">
              <a:defRPr>
                <a:solidFill>
                  <a:schemeClr val="tx1"/>
                </a:solidFill>
                <a:latin typeface="Calibri" charset="0"/>
              </a:defRPr>
            </a:lvl5pPr>
            <a:lvl6pPr marL="2284413" indent="1588" defTabSz="457200" eaLnBrk="0" fontAlgn="base" hangingPunct="0">
              <a:spcBef>
                <a:spcPct val="0"/>
              </a:spcBef>
              <a:spcAft>
                <a:spcPct val="0"/>
              </a:spcAft>
              <a:defRPr>
                <a:solidFill>
                  <a:schemeClr val="tx1"/>
                </a:solidFill>
                <a:latin typeface="Calibri" charset="0"/>
              </a:defRPr>
            </a:lvl6pPr>
            <a:lvl7pPr marL="2741613" indent="1588" defTabSz="457200" eaLnBrk="0" fontAlgn="base" hangingPunct="0">
              <a:spcBef>
                <a:spcPct val="0"/>
              </a:spcBef>
              <a:spcAft>
                <a:spcPct val="0"/>
              </a:spcAft>
              <a:defRPr>
                <a:solidFill>
                  <a:schemeClr val="tx1"/>
                </a:solidFill>
                <a:latin typeface="Calibri" charset="0"/>
              </a:defRPr>
            </a:lvl7pPr>
            <a:lvl8pPr marL="3198813" indent="1588" defTabSz="457200" eaLnBrk="0" fontAlgn="base" hangingPunct="0">
              <a:spcBef>
                <a:spcPct val="0"/>
              </a:spcBef>
              <a:spcAft>
                <a:spcPct val="0"/>
              </a:spcAft>
              <a:defRPr>
                <a:solidFill>
                  <a:schemeClr val="tx1"/>
                </a:solidFill>
                <a:latin typeface="Calibri" charset="0"/>
              </a:defRPr>
            </a:lvl8pPr>
            <a:lvl9pPr marL="3656013" indent="1588" defTabSz="457200" eaLnBrk="0" fontAlgn="base" hangingPunct="0">
              <a:spcBef>
                <a:spcPct val="0"/>
              </a:spcBef>
              <a:spcAft>
                <a:spcPct val="0"/>
              </a:spcAft>
              <a:defRPr>
                <a:solidFill>
                  <a:schemeClr val="tx1"/>
                </a:solidFill>
                <a:latin typeface="Calibri" charset="0"/>
              </a:defRPr>
            </a:lvl9pPr>
          </a:lstStyle>
          <a:p>
            <a:pPr eaLnBrk="1" hangingPunct="1">
              <a:lnSpc>
                <a:spcPct val="80000"/>
              </a:lnSpc>
              <a:spcAft>
                <a:spcPts val="1800"/>
              </a:spcAft>
            </a:pPr>
            <a:r>
              <a:rPr lang="en-US" altLang="fi-FI" sz="2000" b="1">
                <a:solidFill>
                  <a:srgbClr val="3400D3"/>
                </a:solidFill>
                <a:latin typeface="Arial" charset="0"/>
                <a:ea typeface="Finlandica" charset="0"/>
                <a:cs typeface="Arial" charset="0"/>
              </a:rPr>
              <a:t>Citizens</a:t>
            </a:r>
          </a:p>
          <a:p>
            <a:pPr eaLnBrk="1" hangingPunct="1">
              <a:lnSpc>
                <a:spcPct val="80000"/>
              </a:lnSpc>
              <a:spcAft>
                <a:spcPts val="1800"/>
              </a:spcAft>
            </a:pPr>
            <a:endParaRPr lang="en-US" altLang="fi-FI" sz="2000" b="1">
              <a:solidFill>
                <a:srgbClr val="3400D3"/>
              </a:solidFill>
              <a:latin typeface="Arial" charset="0"/>
              <a:ea typeface="Finlandica" charset="0"/>
              <a:cs typeface="Arial" charset="0"/>
            </a:endParaRPr>
          </a:p>
        </p:txBody>
      </p:sp>
      <p:sp>
        <p:nvSpPr>
          <p:cNvPr id="53258" name="Title 5"/>
          <p:cNvSpPr>
            <a:spLocks noGrp="1"/>
          </p:cNvSpPr>
          <p:nvPr>
            <p:ph type="title"/>
          </p:nvPr>
        </p:nvSpPr>
        <p:spPr>
          <a:xfrm>
            <a:off x="404813" y="674688"/>
            <a:ext cx="6192837" cy="642937"/>
          </a:xfrm>
        </p:spPr>
        <p:txBody>
          <a:bodyPr/>
          <a:lstStyle/>
          <a:p>
            <a:r>
              <a:rPr lang="fi-FI" altLang="fi-FI">
                <a:latin typeface="Arial" charset="0"/>
                <a:ea typeface="Roboto Light" charset="0"/>
                <a:cs typeface="Open Sans Light" charset="0"/>
              </a:rPr>
              <a:t>Benefits</a:t>
            </a:r>
          </a:p>
        </p:txBody>
      </p:sp>
      <p:sp>
        <p:nvSpPr>
          <p:cNvPr id="7" name="Title 1">
            <a:extLst>
              <a:ext uri="{FF2B5EF4-FFF2-40B4-BE49-F238E27FC236}"/>
            </a:extLst>
          </p:cNvPr>
          <p:cNvSpPr txBox="1">
            <a:spLocks/>
          </p:cNvSpPr>
          <p:nvPr/>
        </p:nvSpPr>
        <p:spPr>
          <a:xfrm>
            <a:off x="7297738" y="1309688"/>
            <a:ext cx="2316162" cy="1192212"/>
          </a:xfrm>
          <a:prstGeom prst="rect">
            <a:avLst/>
          </a:prstGeom>
        </p:spPr>
        <p:txBody>
          <a:bodyPr anchor="b"/>
          <a:lstStyle>
            <a:lvl1pPr algn="l" defTabSz="457200" rtl="0" eaLnBrk="1" latinLnBrk="0" hangingPunct="1">
              <a:lnSpc>
                <a:spcPct val="80000"/>
              </a:lnSpc>
              <a:spcBef>
                <a:spcPct val="0"/>
              </a:spcBef>
              <a:spcAft>
                <a:spcPts val="1800"/>
              </a:spcAft>
              <a:buNone/>
              <a:defRPr sz="4000" b="1" i="0" kern="1200" spc="0" baseline="0">
                <a:solidFill>
                  <a:schemeClr val="tx2"/>
                </a:solidFill>
                <a:latin typeface="+mj-lt"/>
                <a:ea typeface="+mj-ea"/>
                <a:cs typeface="Finlandica"/>
              </a:defRPr>
            </a:lvl1pPr>
          </a:lstStyle>
          <a:p>
            <a:pPr>
              <a:defRPr/>
            </a:pPr>
            <a:r>
              <a:rPr lang="en-US" sz="2000" dirty="0">
                <a:solidFill>
                  <a:schemeClr val="accent5"/>
                </a:solidFill>
                <a:latin typeface="Arial" panose="020B0604020202020204" pitchFamily="34" charset="0"/>
                <a:ea typeface="Finlandica" charset="0"/>
                <a:cs typeface="Arial" panose="020B0604020202020204" pitchFamily="34" charset="0"/>
              </a:rPr>
              <a:t>Pharma </a:t>
            </a:r>
          </a:p>
        </p:txBody>
      </p:sp>
      <p:sp>
        <p:nvSpPr>
          <p:cNvPr id="8" name="Title 1">
            <a:extLst>
              <a:ext uri="{FF2B5EF4-FFF2-40B4-BE49-F238E27FC236}"/>
            </a:extLst>
          </p:cNvPr>
          <p:cNvSpPr txBox="1">
            <a:spLocks/>
          </p:cNvSpPr>
          <p:nvPr/>
        </p:nvSpPr>
        <p:spPr>
          <a:xfrm>
            <a:off x="1762125" y="3105150"/>
            <a:ext cx="2316163" cy="1192213"/>
          </a:xfrm>
          <a:prstGeom prst="rect">
            <a:avLst/>
          </a:prstGeom>
        </p:spPr>
        <p:txBody>
          <a:bodyPr anchor="b"/>
          <a:lstStyle>
            <a:lvl1pPr algn="l" defTabSz="457200" rtl="0" eaLnBrk="1" latinLnBrk="0" hangingPunct="1">
              <a:lnSpc>
                <a:spcPct val="80000"/>
              </a:lnSpc>
              <a:spcBef>
                <a:spcPct val="0"/>
              </a:spcBef>
              <a:spcAft>
                <a:spcPts val="1800"/>
              </a:spcAft>
              <a:buNone/>
              <a:defRPr sz="4000" b="1" i="0" kern="1200" spc="0" baseline="0">
                <a:solidFill>
                  <a:schemeClr val="tx2"/>
                </a:solidFill>
                <a:latin typeface="+mj-lt"/>
                <a:ea typeface="+mj-ea"/>
                <a:cs typeface="Finlandica"/>
              </a:defRPr>
            </a:lvl1pPr>
          </a:lstStyle>
          <a:p>
            <a:pPr>
              <a:defRPr/>
            </a:pPr>
            <a:r>
              <a:rPr lang="en-US" sz="2000" dirty="0">
                <a:solidFill>
                  <a:schemeClr val="accent5"/>
                </a:solidFill>
                <a:latin typeface="Arial" panose="020B0604020202020204" pitchFamily="34" charset="0"/>
                <a:ea typeface="Finlandica" charset="0"/>
                <a:cs typeface="Arial" panose="020B0604020202020204" pitchFamily="34" charset="0"/>
              </a:rPr>
              <a:t>Biobanks</a:t>
            </a:r>
          </a:p>
        </p:txBody>
      </p:sp>
      <p:sp>
        <p:nvSpPr>
          <p:cNvPr id="9" name="Title 1">
            <a:extLst>
              <a:ext uri="{FF2B5EF4-FFF2-40B4-BE49-F238E27FC236}"/>
            </a:extLst>
          </p:cNvPr>
          <p:cNvSpPr txBox="1">
            <a:spLocks/>
          </p:cNvSpPr>
          <p:nvPr/>
        </p:nvSpPr>
        <p:spPr>
          <a:xfrm>
            <a:off x="7305675" y="3089275"/>
            <a:ext cx="2316163" cy="1192213"/>
          </a:xfrm>
          <a:prstGeom prst="rect">
            <a:avLst/>
          </a:prstGeom>
        </p:spPr>
        <p:txBody>
          <a:bodyPr anchor="b"/>
          <a:lstStyle>
            <a:lvl1pPr algn="l" defTabSz="457200" rtl="0" eaLnBrk="1" latinLnBrk="0" hangingPunct="1">
              <a:lnSpc>
                <a:spcPct val="80000"/>
              </a:lnSpc>
              <a:spcBef>
                <a:spcPct val="0"/>
              </a:spcBef>
              <a:spcAft>
                <a:spcPts val="1800"/>
              </a:spcAft>
              <a:buNone/>
              <a:defRPr sz="4000" b="1" i="0" kern="1200" spc="0" baseline="0">
                <a:solidFill>
                  <a:schemeClr val="tx2"/>
                </a:solidFill>
                <a:latin typeface="+mj-lt"/>
                <a:ea typeface="+mj-ea"/>
                <a:cs typeface="Finlandica"/>
              </a:defRPr>
            </a:lvl1pPr>
          </a:lstStyle>
          <a:p>
            <a:pPr>
              <a:defRPr/>
            </a:pPr>
            <a:r>
              <a:rPr lang="en-US" sz="2000" dirty="0">
                <a:solidFill>
                  <a:schemeClr val="accent5"/>
                </a:solidFill>
                <a:latin typeface="Arial" panose="020B0604020202020204" pitchFamily="34" charset="0"/>
                <a:ea typeface="Finlandica" charset="0"/>
                <a:cs typeface="Arial" panose="020B0604020202020204" pitchFamily="34" charset="0"/>
              </a:rPr>
              <a:t>Research</a:t>
            </a:r>
          </a:p>
        </p:txBody>
      </p:sp>
      <p:sp>
        <p:nvSpPr>
          <p:cNvPr id="21" name="Text Placeholder 3">
            <a:extLst>
              <a:ext uri="{FF2B5EF4-FFF2-40B4-BE49-F238E27FC236}"/>
            </a:extLst>
          </p:cNvPr>
          <p:cNvSpPr txBox="1">
            <a:spLocks/>
          </p:cNvSpPr>
          <p:nvPr/>
        </p:nvSpPr>
        <p:spPr>
          <a:xfrm>
            <a:off x="1762125" y="2501900"/>
            <a:ext cx="3609975" cy="909638"/>
          </a:xfrm>
          <a:prstGeom prst="rect">
            <a:avLst/>
          </a:prstGeom>
        </p:spPr>
        <p:txBody>
          <a:bodyPr>
            <a:normAutofit/>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Finlandica" charset="0"/>
                <a:ea typeface="Finlandica" charset="0"/>
                <a:cs typeface="Finlandica"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Finlandica" charset="0"/>
                <a:ea typeface="Finlandica" charset="0"/>
                <a:cs typeface="Finlandica"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Finlandica" charset="0"/>
                <a:ea typeface="Finlandica" charset="0"/>
                <a:cs typeface="Finlandica"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Finlandica" charset="0"/>
                <a:ea typeface="Finlandica" charset="0"/>
                <a:cs typeface="Finlandica"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Finlandica" charset="0"/>
                <a:ea typeface="Finlandica" charset="0"/>
                <a:cs typeface="Finland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defRPr/>
            </a:pPr>
            <a:r>
              <a:rPr lang="en-US" sz="1400" dirty="0">
                <a:solidFill>
                  <a:schemeClr val="accent5"/>
                </a:solidFill>
                <a:latin typeface="Arial" panose="020B0604020202020204" pitchFamily="34" charset="0"/>
                <a:cs typeface="Arial" panose="020B0604020202020204" pitchFamily="34" charset="0"/>
              </a:rPr>
              <a:t>New, more reliable solutions for healthcare, disease prediction and prevention</a:t>
            </a:r>
            <a:endParaRPr lang="fi-FI" sz="1400" dirty="0">
              <a:solidFill>
                <a:schemeClr val="accent5"/>
              </a:solidFill>
              <a:latin typeface="Arial" panose="020B0604020202020204" pitchFamily="34" charset="0"/>
              <a:cs typeface="Arial" panose="020B0604020202020204" pitchFamily="34" charset="0"/>
            </a:endParaRPr>
          </a:p>
        </p:txBody>
      </p:sp>
      <p:sp>
        <p:nvSpPr>
          <p:cNvPr id="22" name="Text Placeholder 3">
            <a:extLst>
              <a:ext uri="{FF2B5EF4-FFF2-40B4-BE49-F238E27FC236}"/>
            </a:extLst>
          </p:cNvPr>
          <p:cNvSpPr txBox="1">
            <a:spLocks/>
          </p:cNvSpPr>
          <p:nvPr/>
        </p:nvSpPr>
        <p:spPr>
          <a:xfrm>
            <a:off x="1768475" y="4297363"/>
            <a:ext cx="3468688" cy="909637"/>
          </a:xfrm>
          <a:prstGeom prst="rect">
            <a:avLst/>
          </a:prstGeom>
        </p:spPr>
        <p:txBody>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Finlandica" charset="0"/>
                <a:ea typeface="Finlandica" charset="0"/>
                <a:cs typeface="Finlandica"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Finlandica" charset="0"/>
                <a:ea typeface="Finlandica" charset="0"/>
                <a:cs typeface="Finlandica"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Finlandica" charset="0"/>
                <a:ea typeface="Finlandica" charset="0"/>
                <a:cs typeface="Finlandica"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Finlandica" charset="0"/>
                <a:ea typeface="Finlandica" charset="0"/>
                <a:cs typeface="Finlandica"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Finlandica" charset="0"/>
                <a:ea typeface="Finlandica" charset="0"/>
                <a:cs typeface="Finland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defRPr/>
            </a:pPr>
            <a:r>
              <a:rPr lang="en-US" sz="1400" dirty="0">
                <a:solidFill>
                  <a:schemeClr val="accent5"/>
                </a:solidFill>
                <a:latin typeface="Arial" panose="020B0604020202020204" pitchFamily="34" charset="0"/>
                <a:cs typeface="Arial" panose="020B0604020202020204" pitchFamily="34" charset="0"/>
              </a:rPr>
              <a:t>Expanding the sample collections and enriching the value of the samples with genomic data. Highlighting the excellence of Finnish biomedical research.</a:t>
            </a:r>
            <a:endParaRPr lang="fi-FI" sz="1400" dirty="0">
              <a:solidFill>
                <a:schemeClr val="accent5"/>
              </a:solidFill>
              <a:latin typeface="Arial" panose="020B0604020202020204" pitchFamily="34" charset="0"/>
              <a:cs typeface="Arial" panose="020B0604020202020204" pitchFamily="34" charset="0"/>
            </a:endParaRPr>
          </a:p>
        </p:txBody>
      </p:sp>
      <p:sp>
        <p:nvSpPr>
          <p:cNvPr id="23" name="Text Placeholder 3">
            <a:extLst>
              <a:ext uri="{FF2B5EF4-FFF2-40B4-BE49-F238E27FC236}"/>
            </a:extLst>
          </p:cNvPr>
          <p:cNvSpPr txBox="1">
            <a:spLocks/>
          </p:cNvSpPr>
          <p:nvPr/>
        </p:nvSpPr>
        <p:spPr>
          <a:xfrm>
            <a:off x="7294563" y="4297363"/>
            <a:ext cx="3097212" cy="909637"/>
          </a:xfrm>
          <a:prstGeom prst="rect">
            <a:avLst/>
          </a:prstGeom>
        </p:spPr>
        <p:txBody>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Finlandica" charset="0"/>
                <a:ea typeface="Finlandica" charset="0"/>
                <a:cs typeface="Finlandica"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Finlandica" charset="0"/>
                <a:ea typeface="Finlandica" charset="0"/>
                <a:cs typeface="Finlandica"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Finlandica" charset="0"/>
                <a:ea typeface="Finlandica" charset="0"/>
                <a:cs typeface="Finlandica"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Finlandica" charset="0"/>
                <a:ea typeface="Finlandica" charset="0"/>
                <a:cs typeface="Finlandica"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Finlandica" charset="0"/>
                <a:ea typeface="Finlandica" charset="0"/>
                <a:cs typeface="Finland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defRPr/>
            </a:pPr>
            <a:r>
              <a:rPr lang="en-US" sz="1400" dirty="0">
                <a:solidFill>
                  <a:schemeClr val="accent5"/>
                </a:solidFill>
                <a:latin typeface="Arial" panose="020B0604020202020204" pitchFamily="34" charset="0"/>
                <a:cs typeface="Arial" panose="020B0604020202020204" pitchFamily="34" charset="0"/>
              </a:rPr>
              <a:t>The data generated will remain in Finland and can be used for future research purposes increasing the attractiveness of Finland as a partner.</a:t>
            </a:r>
            <a:endParaRPr lang="fi-FI" sz="1400" dirty="0">
              <a:solidFill>
                <a:schemeClr val="accent5"/>
              </a:solidFill>
              <a:latin typeface="Arial" panose="020B0604020202020204" pitchFamily="34" charset="0"/>
              <a:cs typeface="Arial" panose="020B0604020202020204" pitchFamily="34" charset="0"/>
            </a:endParaRPr>
          </a:p>
        </p:txBody>
      </p:sp>
      <p:sp>
        <p:nvSpPr>
          <p:cNvPr id="40977" name="Text Placeholder 3">
            <a:extLst>
              <a:ext uri="{FF2B5EF4-FFF2-40B4-BE49-F238E27FC236}"/>
            </a:extLst>
          </p:cNvPr>
          <p:cNvSpPr txBox="1">
            <a:spLocks/>
          </p:cNvSpPr>
          <p:nvPr/>
        </p:nvSpPr>
        <p:spPr bwMode="auto">
          <a:xfrm>
            <a:off x="7299325" y="2528888"/>
            <a:ext cx="377031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3400D3"/>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rgbClr val="3400D3"/>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3400D3"/>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3400D3"/>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3400D3"/>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3400D3"/>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3400D3"/>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3400D3"/>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3400D3"/>
                </a:solidFill>
                <a:latin typeface="Arial" panose="020B0604020202020204" pitchFamily="34" charset="0"/>
                <a:cs typeface="Arial" panose="020B0604020202020204" pitchFamily="34" charset="0"/>
              </a:defRPr>
            </a:lvl9pPr>
          </a:lstStyle>
          <a:p>
            <a:pPr>
              <a:buFont typeface="Arial" panose="020B0604020202020204" pitchFamily="34" charset="0"/>
              <a:buNone/>
              <a:defRPr/>
            </a:pPr>
            <a:r>
              <a:rPr lang="en-US" sz="1400" dirty="0">
                <a:solidFill>
                  <a:schemeClr val="accent5"/>
                </a:solidFill>
                <a:ea typeface="Finlandica" charset="0"/>
              </a:rPr>
              <a:t>Unique co-operation with new kind of partners. Access to valuable genotypic and phenotypic data from the Finnish population, possibility to identify new potential drug targets.</a:t>
            </a:r>
            <a:endParaRPr lang="fi-FI" sz="1400" dirty="0">
              <a:solidFill>
                <a:schemeClr val="accent5"/>
              </a:solidFill>
              <a:ea typeface="Finlandica" charset="0"/>
            </a:endParaRPr>
          </a:p>
        </p:txBody>
      </p:sp>
      <p:pic>
        <p:nvPicPr>
          <p:cNvPr id="53266"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7613" y="231616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7"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 y="4081463"/>
            <a:ext cx="825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8"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8088" y="4060825"/>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9" name="Picture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6138" y="2238375"/>
            <a:ext cx="660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a:extLst>
              <a:ext uri="{FF2B5EF4-FFF2-40B4-BE49-F238E27FC236}"/>
            </a:extLst>
          </p:cNvPr>
          <p:cNvSpPr txBox="1">
            <a:spLocks/>
          </p:cNvSpPr>
          <p:nvPr/>
        </p:nvSpPr>
        <p:spPr>
          <a:xfrm>
            <a:off x="4216400" y="7519988"/>
            <a:ext cx="6346825" cy="1190625"/>
          </a:xfrm>
          <a:prstGeom prst="rect">
            <a:avLst/>
          </a:prstGeom>
        </p:spPr>
        <p:txBody>
          <a:bodyPr anchor="b"/>
          <a:lstStyle>
            <a:lvl1pPr algn="l" defTabSz="457200" rtl="0" eaLnBrk="1" latinLnBrk="0" hangingPunct="1">
              <a:lnSpc>
                <a:spcPct val="80000"/>
              </a:lnSpc>
              <a:spcBef>
                <a:spcPct val="0"/>
              </a:spcBef>
              <a:spcAft>
                <a:spcPts val="1800"/>
              </a:spcAft>
              <a:buNone/>
              <a:defRPr sz="4000" b="1" i="0" kern="1200" spc="0" baseline="0">
                <a:solidFill>
                  <a:schemeClr val="tx2"/>
                </a:solidFill>
                <a:latin typeface="+mj-lt"/>
                <a:ea typeface="+mj-ea"/>
                <a:cs typeface="Finlandica"/>
              </a:defRPr>
            </a:lvl1pPr>
          </a:lstStyle>
          <a:p>
            <a:pPr>
              <a:defRPr/>
            </a:pPr>
            <a:r>
              <a:rPr lang="en-US" sz="2000" dirty="0">
                <a:solidFill>
                  <a:schemeClr val="accent5"/>
                </a:solidFill>
                <a:latin typeface="Finlandica" charset="0"/>
                <a:ea typeface="Finlandica" charset="0"/>
                <a:cs typeface="Finlandica" charset="0"/>
              </a:rPr>
              <a:t>Competitiveness for Finland</a:t>
            </a:r>
          </a:p>
        </p:txBody>
      </p:sp>
      <p:cxnSp>
        <p:nvCxnSpPr>
          <p:cNvPr id="25" name="Straight Arrow Connector 24">
            <a:extLst>
              <a:ext uri="{FF2B5EF4-FFF2-40B4-BE49-F238E27FC236}"/>
            </a:extLst>
          </p:cNvPr>
          <p:cNvCxnSpPr/>
          <p:nvPr/>
        </p:nvCxnSpPr>
        <p:spPr>
          <a:xfrm>
            <a:off x="5705475" y="7694613"/>
            <a:ext cx="0" cy="420687"/>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fi-FI" altLang="fi-FI">
                <a:latin typeface="Arial" charset="0"/>
                <a:ea typeface="Roboto Light" charset="0"/>
                <a:cs typeface="Open Sans Light" charset="0"/>
              </a:rPr>
              <a:t>Journey Plan</a:t>
            </a:r>
          </a:p>
        </p:txBody>
      </p:sp>
      <p:pic>
        <p:nvPicPr>
          <p:cNvPr id="552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700088"/>
            <a:ext cx="1005840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Текст 11">
            <a:extLst>
              <a:ext uri="{FF2B5EF4-FFF2-40B4-BE49-F238E27FC236}"/>
            </a:extLst>
          </p:cNvPr>
          <p:cNvSpPr txBox="1">
            <a:spLocks/>
          </p:cNvSpPr>
          <p:nvPr/>
        </p:nvSpPr>
        <p:spPr>
          <a:xfrm>
            <a:off x="484188" y="5199063"/>
            <a:ext cx="1293812" cy="110172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200" b="1" dirty="0">
                <a:solidFill>
                  <a:schemeClr val="accent5"/>
                </a:solidFill>
                <a:latin typeface="Arial" charset="0"/>
                <a:ea typeface="Arial" charset="0"/>
                <a:cs typeface="Arial" charset="0"/>
              </a:rPr>
              <a:t>1) </a:t>
            </a:r>
            <a:br>
              <a:rPr lang="en-US" sz="1200" b="1" dirty="0">
                <a:solidFill>
                  <a:schemeClr val="accent5"/>
                </a:solidFill>
                <a:latin typeface="Arial" charset="0"/>
                <a:ea typeface="Arial" charset="0"/>
                <a:cs typeface="Arial" charset="0"/>
              </a:rPr>
            </a:br>
            <a:r>
              <a:rPr lang="en-US" sz="1200" b="1" dirty="0">
                <a:solidFill>
                  <a:schemeClr val="accent5"/>
                </a:solidFill>
                <a:latin typeface="Arial" charset="0"/>
                <a:ea typeface="Arial" charset="0"/>
                <a:cs typeface="Arial" charset="0"/>
              </a:rPr>
              <a:t>A citizen gives a biobank consent</a:t>
            </a:r>
          </a:p>
        </p:txBody>
      </p:sp>
      <p:sp>
        <p:nvSpPr>
          <p:cNvPr id="11" name="Текст 11">
            <a:extLst>
              <a:ext uri="{FF2B5EF4-FFF2-40B4-BE49-F238E27FC236}"/>
            </a:extLst>
          </p:cNvPr>
          <p:cNvSpPr txBox="1">
            <a:spLocks/>
          </p:cNvSpPr>
          <p:nvPr/>
        </p:nvSpPr>
        <p:spPr>
          <a:xfrm>
            <a:off x="1781175" y="5205413"/>
            <a:ext cx="1335088" cy="99536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200" b="1" dirty="0">
                <a:solidFill>
                  <a:schemeClr val="accent5"/>
                </a:solidFill>
                <a:latin typeface="Arial" charset="0"/>
                <a:ea typeface="Arial" charset="0"/>
                <a:cs typeface="Arial" charset="0"/>
              </a:rPr>
              <a:t>2) </a:t>
            </a:r>
            <a:br>
              <a:rPr lang="en-US" sz="1200" b="1" dirty="0">
                <a:solidFill>
                  <a:schemeClr val="accent5"/>
                </a:solidFill>
                <a:latin typeface="Arial" charset="0"/>
                <a:ea typeface="Arial" charset="0"/>
                <a:cs typeface="Arial" charset="0"/>
              </a:rPr>
            </a:br>
            <a:r>
              <a:rPr lang="en-US" sz="1200" b="1" dirty="0">
                <a:solidFill>
                  <a:schemeClr val="accent5"/>
                </a:solidFill>
                <a:latin typeface="Arial" charset="0"/>
                <a:ea typeface="Arial" charset="0"/>
                <a:cs typeface="Arial" charset="0"/>
              </a:rPr>
              <a:t>The sample is stored into a biobank</a:t>
            </a:r>
          </a:p>
        </p:txBody>
      </p:sp>
      <p:sp>
        <p:nvSpPr>
          <p:cNvPr id="12" name="Текст 11">
            <a:extLst>
              <a:ext uri="{FF2B5EF4-FFF2-40B4-BE49-F238E27FC236}"/>
            </a:extLst>
          </p:cNvPr>
          <p:cNvSpPr txBox="1">
            <a:spLocks/>
          </p:cNvSpPr>
          <p:nvPr/>
        </p:nvSpPr>
        <p:spPr>
          <a:xfrm>
            <a:off x="3043238" y="5222875"/>
            <a:ext cx="1054100" cy="10477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200" b="1" dirty="0">
                <a:solidFill>
                  <a:schemeClr val="accent5"/>
                </a:solidFill>
                <a:latin typeface="Arial" charset="0"/>
                <a:ea typeface="Arial" charset="0"/>
                <a:cs typeface="Arial" charset="0"/>
              </a:rPr>
              <a:t>3) </a:t>
            </a:r>
            <a:br>
              <a:rPr lang="en-US" sz="1200" b="1" dirty="0">
                <a:solidFill>
                  <a:schemeClr val="accent5"/>
                </a:solidFill>
                <a:latin typeface="Arial" charset="0"/>
                <a:ea typeface="Arial" charset="0"/>
                <a:cs typeface="Arial" charset="0"/>
              </a:rPr>
            </a:br>
            <a:r>
              <a:rPr lang="en-US" sz="1200" b="1" dirty="0">
                <a:solidFill>
                  <a:schemeClr val="accent5"/>
                </a:solidFill>
                <a:latin typeface="Arial" charset="0"/>
                <a:ea typeface="Arial" charset="0"/>
                <a:cs typeface="Arial" charset="0"/>
              </a:rPr>
              <a:t>The blood sample is </a:t>
            </a:r>
            <a:r>
              <a:rPr lang="en-US" sz="1200" b="1" dirty="0" smtClean="0">
                <a:solidFill>
                  <a:schemeClr val="accent5"/>
                </a:solidFill>
                <a:latin typeface="Arial" charset="0"/>
                <a:ea typeface="Arial" charset="0"/>
                <a:cs typeface="Arial" charset="0"/>
              </a:rPr>
              <a:t>processed into </a:t>
            </a:r>
            <a:r>
              <a:rPr lang="en-US" sz="1200" b="1" dirty="0">
                <a:solidFill>
                  <a:schemeClr val="accent5"/>
                </a:solidFill>
                <a:latin typeface="Arial" charset="0"/>
                <a:ea typeface="Arial" charset="0"/>
                <a:cs typeface="Arial" charset="0"/>
              </a:rPr>
              <a:t>DNA</a:t>
            </a:r>
          </a:p>
        </p:txBody>
      </p:sp>
      <p:sp>
        <p:nvSpPr>
          <p:cNvPr id="13" name="Текст 11">
            <a:extLst>
              <a:ext uri="{FF2B5EF4-FFF2-40B4-BE49-F238E27FC236}"/>
            </a:extLst>
          </p:cNvPr>
          <p:cNvSpPr txBox="1">
            <a:spLocks/>
          </p:cNvSpPr>
          <p:nvPr/>
        </p:nvSpPr>
        <p:spPr>
          <a:xfrm>
            <a:off x="5421313" y="5029200"/>
            <a:ext cx="1217612" cy="1455738"/>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200" b="1" dirty="0" smtClean="0">
                <a:solidFill>
                  <a:schemeClr val="accent5"/>
                </a:solidFill>
                <a:latin typeface="Arial" charset="0"/>
                <a:ea typeface="Arial" charset="0"/>
                <a:cs typeface="Arial" charset="0"/>
              </a:rPr>
              <a:t>5) </a:t>
            </a:r>
            <a:r>
              <a:rPr lang="en-US" sz="1200" b="1" dirty="0">
                <a:solidFill>
                  <a:schemeClr val="accent5"/>
                </a:solidFill>
                <a:latin typeface="Arial" charset="0"/>
                <a:ea typeface="Arial" charset="0"/>
                <a:cs typeface="Arial" charset="0"/>
              </a:rPr>
              <a:t/>
            </a:r>
            <a:br>
              <a:rPr lang="en-US" sz="1200" b="1" dirty="0">
                <a:solidFill>
                  <a:schemeClr val="accent5"/>
                </a:solidFill>
                <a:latin typeface="Arial" charset="0"/>
                <a:ea typeface="Arial" charset="0"/>
                <a:cs typeface="Arial" charset="0"/>
              </a:rPr>
            </a:br>
            <a:r>
              <a:rPr lang="en-US" sz="1200" b="1" dirty="0">
                <a:solidFill>
                  <a:schemeClr val="accent5"/>
                </a:solidFill>
                <a:latin typeface="Arial" charset="0"/>
                <a:ea typeface="Arial" charset="0"/>
                <a:cs typeface="Arial" charset="0"/>
              </a:rPr>
              <a:t>A </a:t>
            </a:r>
            <a:r>
              <a:rPr lang="en-US" sz="1200" b="1" dirty="0" smtClean="0">
                <a:solidFill>
                  <a:schemeClr val="accent5"/>
                </a:solidFill>
                <a:latin typeface="Arial" charset="0"/>
                <a:ea typeface="Arial" charset="0"/>
                <a:cs typeface="Arial" charset="0"/>
              </a:rPr>
              <a:t>part </a:t>
            </a:r>
            <a:r>
              <a:rPr lang="en-US" sz="1200" b="1" dirty="0">
                <a:solidFill>
                  <a:schemeClr val="accent5"/>
                </a:solidFill>
                <a:latin typeface="Arial" charset="0"/>
                <a:ea typeface="Arial" charset="0"/>
                <a:cs typeface="Arial" charset="0"/>
              </a:rPr>
              <a:t>of the </a:t>
            </a:r>
            <a:r>
              <a:rPr lang="en-US" sz="1200" b="1" dirty="0" smtClean="0">
                <a:solidFill>
                  <a:schemeClr val="accent5"/>
                </a:solidFill>
                <a:latin typeface="Arial" charset="0"/>
                <a:ea typeface="Arial" charset="0"/>
                <a:cs typeface="Arial" charset="0"/>
              </a:rPr>
              <a:t>DNA-sample </a:t>
            </a:r>
            <a:r>
              <a:rPr lang="en-US" sz="1200" b="1" dirty="0">
                <a:solidFill>
                  <a:schemeClr val="accent5"/>
                </a:solidFill>
                <a:latin typeface="Arial" charset="0"/>
                <a:ea typeface="Arial" charset="0"/>
                <a:cs typeface="Arial" charset="0"/>
              </a:rPr>
              <a:t>is sent </a:t>
            </a:r>
            <a:r>
              <a:rPr lang="en-US" sz="1200" b="1" dirty="0" smtClean="0">
                <a:solidFill>
                  <a:schemeClr val="accent5"/>
                </a:solidFill>
                <a:latin typeface="Arial" charset="0"/>
                <a:ea typeface="Arial" charset="0"/>
                <a:cs typeface="Arial" charset="0"/>
              </a:rPr>
              <a:t>first to sample logistics laboratory and then to a subcontractor</a:t>
            </a:r>
            <a:endParaRPr lang="en-US" sz="1200" b="1" dirty="0">
              <a:solidFill>
                <a:schemeClr val="accent5"/>
              </a:solidFill>
              <a:latin typeface="Arial" charset="0"/>
              <a:ea typeface="Arial" charset="0"/>
              <a:cs typeface="Arial" charset="0"/>
            </a:endParaRPr>
          </a:p>
        </p:txBody>
      </p:sp>
      <p:sp>
        <p:nvSpPr>
          <p:cNvPr id="14" name="Текст 11">
            <a:extLst>
              <a:ext uri="{FF2B5EF4-FFF2-40B4-BE49-F238E27FC236}"/>
            </a:extLst>
          </p:cNvPr>
          <p:cNvSpPr txBox="1">
            <a:spLocks/>
          </p:cNvSpPr>
          <p:nvPr/>
        </p:nvSpPr>
        <p:spPr>
          <a:xfrm>
            <a:off x="6835775" y="5262563"/>
            <a:ext cx="1311275" cy="1339850"/>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200" b="1" dirty="0" smtClean="0">
                <a:solidFill>
                  <a:schemeClr val="accent5"/>
                </a:solidFill>
                <a:latin typeface="Arial" charset="0"/>
                <a:ea typeface="Arial" charset="0"/>
                <a:cs typeface="Arial" charset="0"/>
              </a:rPr>
              <a:t>6) </a:t>
            </a:r>
            <a:r>
              <a:rPr lang="en-US" sz="1200" b="1" dirty="0">
                <a:solidFill>
                  <a:schemeClr val="accent5"/>
                </a:solidFill>
                <a:latin typeface="Arial" charset="0"/>
                <a:ea typeface="Arial" charset="0"/>
                <a:cs typeface="Arial" charset="0"/>
              </a:rPr>
              <a:t/>
            </a:r>
            <a:br>
              <a:rPr lang="en-US" sz="1200" b="1" dirty="0">
                <a:solidFill>
                  <a:schemeClr val="accent5"/>
                </a:solidFill>
                <a:latin typeface="Arial" charset="0"/>
                <a:ea typeface="Arial" charset="0"/>
                <a:cs typeface="Arial" charset="0"/>
              </a:rPr>
            </a:br>
            <a:r>
              <a:rPr lang="en-US" sz="1200" b="1" dirty="0" smtClean="0">
                <a:solidFill>
                  <a:schemeClr val="accent5"/>
                </a:solidFill>
                <a:latin typeface="Arial" charset="0"/>
                <a:ea typeface="Arial" charset="0"/>
                <a:cs typeface="Arial" charset="0"/>
              </a:rPr>
              <a:t>Subcontractor  performs genomic analysis and sends the encrypted data back</a:t>
            </a:r>
            <a:endParaRPr lang="en-US" sz="1200" b="1" dirty="0">
              <a:solidFill>
                <a:schemeClr val="accent5"/>
              </a:solidFill>
              <a:latin typeface="Arial" charset="0"/>
              <a:ea typeface="Arial" charset="0"/>
              <a:cs typeface="Arial" charset="0"/>
            </a:endParaRPr>
          </a:p>
        </p:txBody>
      </p:sp>
      <p:sp>
        <p:nvSpPr>
          <p:cNvPr id="15" name="Текст 11">
            <a:extLst>
              <a:ext uri="{FF2B5EF4-FFF2-40B4-BE49-F238E27FC236}"/>
            </a:extLst>
          </p:cNvPr>
          <p:cNvSpPr txBox="1">
            <a:spLocks/>
          </p:cNvSpPr>
          <p:nvPr/>
        </p:nvSpPr>
        <p:spPr>
          <a:xfrm>
            <a:off x="9432925" y="5245100"/>
            <a:ext cx="1039813" cy="137477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200" b="1" dirty="0" smtClean="0">
                <a:solidFill>
                  <a:schemeClr val="accent5"/>
                </a:solidFill>
                <a:latin typeface="Arial" charset="0"/>
                <a:ea typeface="Arial" charset="0"/>
                <a:cs typeface="Arial" charset="0"/>
              </a:rPr>
              <a:t>8) </a:t>
            </a:r>
            <a:r>
              <a:rPr lang="en-US" sz="1200" b="1" dirty="0">
                <a:solidFill>
                  <a:schemeClr val="accent5"/>
                </a:solidFill>
                <a:latin typeface="Arial" charset="0"/>
                <a:ea typeface="Arial" charset="0"/>
                <a:cs typeface="Arial" charset="0"/>
              </a:rPr>
              <a:t/>
            </a:r>
            <a:br>
              <a:rPr lang="en-US" sz="1200" b="1" dirty="0">
                <a:solidFill>
                  <a:schemeClr val="accent5"/>
                </a:solidFill>
                <a:latin typeface="Arial" charset="0"/>
                <a:ea typeface="Arial" charset="0"/>
                <a:cs typeface="Arial" charset="0"/>
              </a:rPr>
            </a:br>
            <a:r>
              <a:rPr lang="en-US" sz="1200" b="1" dirty="0">
                <a:solidFill>
                  <a:schemeClr val="accent5"/>
                </a:solidFill>
                <a:latin typeface="Arial" charset="0"/>
                <a:ea typeface="Arial" charset="0"/>
                <a:cs typeface="Arial" charset="0"/>
              </a:rPr>
              <a:t>Scientific analysis</a:t>
            </a:r>
          </a:p>
        </p:txBody>
      </p:sp>
      <p:sp>
        <p:nvSpPr>
          <p:cNvPr id="16" name="Текст 11">
            <a:extLst>
              <a:ext uri="{FF2B5EF4-FFF2-40B4-BE49-F238E27FC236}"/>
            </a:extLst>
          </p:cNvPr>
          <p:cNvSpPr txBox="1">
            <a:spLocks/>
          </p:cNvSpPr>
          <p:nvPr/>
        </p:nvSpPr>
        <p:spPr>
          <a:xfrm>
            <a:off x="8174038" y="5313363"/>
            <a:ext cx="1277937" cy="135731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200" b="1" dirty="0" smtClean="0">
                <a:solidFill>
                  <a:schemeClr val="accent5"/>
                </a:solidFill>
                <a:latin typeface="Arial" charset="0"/>
                <a:ea typeface="Arial" charset="0"/>
                <a:cs typeface="Arial" charset="0"/>
              </a:rPr>
              <a:t>7) </a:t>
            </a:r>
            <a:r>
              <a:rPr lang="en-US" sz="1200" b="1" dirty="0">
                <a:solidFill>
                  <a:schemeClr val="accent5"/>
                </a:solidFill>
                <a:latin typeface="Arial" charset="0"/>
                <a:ea typeface="Arial" charset="0"/>
                <a:cs typeface="Arial" charset="0"/>
              </a:rPr>
              <a:t/>
            </a:r>
            <a:br>
              <a:rPr lang="en-US" sz="1200" b="1" dirty="0">
                <a:solidFill>
                  <a:schemeClr val="accent5"/>
                </a:solidFill>
                <a:latin typeface="Arial" charset="0"/>
                <a:ea typeface="Arial" charset="0"/>
                <a:cs typeface="Arial" charset="0"/>
              </a:rPr>
            </a:br>
            <a:r>
              <a:rPr lang="en-US" sz="1200" b="1" dirty="0">
                <a:solidFill>
                  <a:schemeClr val="accent5"/>
                </a:solidFill>
                <a:latin typeface="Arial" charset="0"/>
                <a:ea typeface="Arial" charset="0"/>
                <a:cs typeface="Arial" charset="0"/>
              </a:rPr>
              <a:t>Combining </a:t>
            </a:r>
            <a:r>
              <a:rPr lang="en-US" sz="1200" b="1" dirty="0" smtClean="0">
                <a:solidFill>
                  <a:schemeClr val="accent5"/>
                </a:solidFill>
                <a:latin typeface="Arial" charset="0"/>
                <a:ea typeface="Arial" charset="0"/>
                <a:cs typeface="Arial" charset="0"/>
              </a:rPr>
              <a:t>genome </a:t>
            </a:r>
            <a:r>
              <a:rPr lang="en-US" sz="1200" b="1" dirty="0">
                <a:solidFill>
                  <a:schemeClr val="accent5"/>
                </a:solidFill>
                <a:latin typeface="Arial" charset="0"/>
                <a:ea typeface="Arial" charset="0"/>
                <a:cs typeface="Arial" charset="0"/>
              </a:rPr>
              <a:t>and health register data</a:t>
            </a:r>
          </a:p>
        </p:txBody>
      </p:sp>
      <p:cxnSp>
        <p:nvCxnSpPr>
          <p:cNvPr id="3" name="Straight Connector 2">
            <a:extLst>
              <a:ext uri="{FF2B5EF4-FFF2-40B4-BE49-F238E27FC236}"/>
            </a:extLst>
          </p:cNvPr>
          <p:cNvCxnSpPr/>
          <p:nvPr/>
        </p:nvCxnSpPr>
        <p:spPr>
          <a:xfrm>
            <a:off x="544513" y="4664075"/>
            <a:ext cx="0" cy="1700213"/>
          </a:xfrm>
          <a:prstGeom prst="line">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extLst>
          </p:cNvPr>
          <p:cNvCxnSpPr/>
          <p:nvPr/>
        </p:nvCxnSpPr>
        <p:spPr>
          <a:xfrm>
            <a:off x="1787525" y="3994150"/>
            <a:ext cx="0" cy="2359025"/>
          </a:xfrm>
          <a:prstGeom prst="line">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extLst>
          </p:cNvPr>
          <p:cNvCxnSpPr/>
          <p:nvPr/>
        </p:nvCxnSpPr>
        <p:spPr>
          <a:xfrm>
            <a:off x="2987675" y="3127375"/>
            <a:ext cx="9525" cy="3236913"/>
          </a:xfrm>
          <a:prstGeom prst="line">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extLst>
          </p:cNvPr>
          <p:cNvCxnSpPr/>
          <p:nvPr/>
        </p:nvCxnSpPr>
        <p:spPr>
          <a:xfrm>
            <a:off x="5356225" y="2644775"/>
            <a:ext cx="12700" cy="3840163"/>
          </a:xfrm>
          <a:prstGeom prst="line">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extLst>
          </p:cNvPr>
          <p:cNvCxnSpPr/>
          <p:nvPr/>
        </p:nvCxnSpPr>
        <p:spPr>
          <a:xfrm>
            <a:off x="6813550" y="2798763"/>
            <a:ext cx="6350" cy="3565525"/>
          </a:xfrm>
          <a:prstGeom prst="line">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extLst>
          </p:cNvPr>
          <p:cNvCxnSpPr/>
          <p:nvPr/>
        </p:nvCxnSpPr>
        <p:spPr>
          <a:xfrm>
            <a:off x="8147050" y="2424113"/>
            <a:ext cx="42863" cy="3846512"/>
          </a:xfrm>
          <a:prstGeom prst="line">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extLst>
          </p:cNvPr>
          <p:cNvCxnSpPr/>
          <p:nvPr/>
        </p:nvCxnSpPr>
        <p:spPr>
          <a:xfrm>
            <a:off x="9432925" y="2027238"/>
            <a:ext cx="30163" cy="4337050"/>
          </a:xfrm>
          <a:prstGeom prst="line">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Текст 11">
            <a:extLst>
              <a:ext uri="{FF2B5EF4-FFF2-40B4-BE49-F238E27FC236}"/>
            </a:extLst>
          </p:cNvPr>
          <p:cNvSpPr txBox="1">
            <a:spLocks/>
          </p:cNvSpPr>
          <p:nvPr/>
        </p:nvSpPr>
        <p:spPr>
          <a:xfrm>
            <a:off x="10358438" y="5213350"/>
            <a:ext cx="1273175" cy="137477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200" b="1" dirty="0" smtClean="0">
                <a:solidFill>
                  <a:schemeClr val="accent5"/>
                </a:solidFill>
                <a:latin typeface="Arial" charset="0"/>
                <a:ea typeface="Arial" charset="0"/>
                <a:cs typeface="Arial" charset="0"/>
              </a:rPr>
              <a:t>9) </a:t>
            </a:r>
            <a:r>
              <a:rPr lang="en-US" sz="1200" b="1" dirty="0">
                <a:solidFill>
                  <a:schemeClr val="accent5"/>
                </a:solidFill>
                <a:latin typeface="Arial" charset="0"/>
                <a:ea typeface="Arial" charset="0"/>
                <a:cs typeface="Arial" charset="0"/>
              </a:rPr>
              <a:t/>
            </a:r>
            <a:br>
              <a:rPr lang="en-US" sz="1200" b="1" dirty="0">
                <a:solidFill>
                  <a:schemeClr val="accent5"/>
                </a:solidFill>
                <a:latin typeface="Arial" charset="0"/>
                <a:ea typeface="Arial" charset="0"/>
                <a:cs typeface="Arial" charset="0"/>
              </a:rPr>
            </a:br>
            <a:r>
              <a:rPr lang="en-US" sz="1200" b="1" dirty="0" smtClean="0">
                <a:solidFill>
                  <a:schemeClr val="accent5"/>
                </a:solidFill>
                <a:latin typeface="Arial" charset="0"/>
                <a:ea typeface="Arial" charset="0"/>
                <a:cs typeface="Arial" charset="0"/>
              </a:rPr>
              <a:t>Genome </a:t>
            </a:r>
            <a:r>
              <a:rPr lang="en-US" sz="1200" b="1" dirty="0">
                <a:solidFill>
                  <a:schemeClr val="accent5"/>
                </a:solidFill>
                <a:latin typeface="Arial" charset="0"/>
                <a:ea typeface="Arial" charset="0"/>
                <a:cs typeface="Arial" charset="0"/>
              </a:rPr>
              <a:t>data is transferred to the biobank</a:t>
            </a:r>
          </a:p>
        </p:txBody>
      </p:sp>
      <p:cxnSp>
        <p:nvCxnSpPr>
          <p:cNvPr id="20" name="Straight Connector 19">
            <a:extLst>
              <a:ext uri="{FF2B5EF4-FFF2-40B4-BE49-F238E27FC236}"/>
            </a:extLst>
          </p:cNvPr>
          <p:cNvCxnSpPr/>
          <p:nvPr/>
        </p:nvCxnSpPr>
        <p:spPr>
          <a:xfrm>
            <a:off x="10358438" y="1439863"/>
            <a:ext cx="0" cy="4924425"/>
          </a:xfrm>
          <a:prstGeom prst="line">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Текст 11">
            <a:extLst>
              <a:ext uri="{FF2B5EF4-FFF2-40B4-BE49-F238E27FC236}"/>
            </a:extLst>
          </p:cNvPr>
          <p:cNvSpPr txBox="1">
            <a:spLocks/>
          </p:cNvSpPr>
          <p:nvPr/>
        </p:nvSpPr>
        <p:spPr>
          <a:xfrm>
            <a:off x="4148138" y="5249863"/>
            <a:ext cx="1022350" cy="10763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200" b="1" dirty="0" smtClean="0">
                <a:solidFill>
                  <a:schemeClr val="accent5"/>
                </a:solidFill>
                <a:latin typeface="Arial" charset="0"/>
                <a:ea typeface="Arial" charset="0"/>
                <a:cs typeface="Arial" charset="0"/>
              </a:rPr>
              <a:t>4) </a:t>
            </a:r>
            <a:r>
              <a:rPr lang="en-US" sz="1200" b="1" dirty="0">
                <a:solidFill>
                  <a:schemeClr val="accent5"/>
                </a:solidFill>
                <a:latin typeface="Arial" charset="0"/>
                <a:ea typeface="Arial" charset="0"/>
                <a:cs typeface="Arial" charset="0"/>
              </a:rPr>
              <a:t/>
            </a:r>
            <a:br>
              <a:rPr lang="en-US" sz="1200" b="1" dirty="0">
                <a:solidFill>
                  <a:schemeClr val="accent5"/>
                </a:solidFill>
                <a:latin typeface="Arial" charset="0"/>
                <a:ea typeface="Arial" charset="0"/>
                <a:cs typeface="Arial" charset="0"/>
              </a:rPr>
            </a:br>
            <a:r>
              <a:rPr lang="en-US" sz="1200" b="1" dirty="0" smtClean="0">
                <a:solidFill>
                  <a:schemeClr val="accent5"/>
                </a:solidFill>
                <a:latin typeface="Arial" charset="0"/>
                <a:ea typeface="Arial" charset="0"/>
                <a:cs typeface="Arial" charset="0"/>
              </a:rPr>
              <a:t>One of the biobanks applies for the health register data</a:t>
            </a:r>
            <a:endParaRPr lang="en-US" sz="1200" b="1" dirty="0">
              <a:solidFill>
                <a:schemeClr val="accent5"/>
              </a:solidFill>
              <a:latin typeface="Arial" charset="0"/>
              <a:ea typeface="Arial" charset="0"/>
              <a:cs typeface="Arial" charset="0"/>
            </a:endParaRPr>
          </a:p>
        </p:txBody>
      </p:sp>
      <p:cxnSp>
        <p:nvCxnSpPr>
          <p:cNvPr id="23" name="Straight Connector 22">
            <a:extLst>
              <a:ext uri="{FF2B5EF4-FFF2-40B4-BE49-F238E27FC236}"/>
            </a:extLst>
          </p:cNvPr>
          <p:cNvCxnSpPr/>
          <p:nvPr/>
        </p:nvCxnSpPr>
        <p:spPr>
          <a:xfrm flipH="1">
            <a:off x="4133850" y="2665413"/>
            <a:ext cx="9525" cy="3683000"/>
          </a:xfrm>
          <a:prstGeom prst="line">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entr" presetSubtype="0" fill="hold"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1000"/>
                                        <p:tgtEl>
                                          <p:spTgt spid="33"/>
                                        </p:tgtEl>
                                      </p:cBhvr>
                                    </p:animEffect>
                                    <p:anim calcmode="lin" valueType="num">
                                      <p:cBhvr>
                                        <p:cTn id="92" dur="1000" fill="hold"/>
                                        <p:tgtEl>
                                          <p:spTgt spid="33"/>
                                        </p:tgtEl>
                                        <p:attrNameLst>
                                          <p:attrName>ppt_x</p:attrName>
                                        </p:attrNameLst>
                                      </p:cBhvr>
                                      <p:tavLst>
                                        <p:tav tm="0">
                                          <p:val>
                                            <p:strVal val="#ppt_x"/>
                                          </p:val>
                                        </p:tav>
                                        <p:tav tm="100000">
                                          <p:val>
                                            <p:strVal val="#ppt_x"/>
                                          </p:val>
                                        </p:tav>
                                      </p:tavLst>
                                    </p:anim>
                                    <p:anim calcmode="lin" valueType="num">
                                      <p:cBhvr>
                                        <p:cTn id="93" dur="1000" fill="hold"/>
                                        <p:tgtEl>
                                          <p:spTgt spid="3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42" presetClass="entr" presetSubtype="0" fill="hold"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anim calcmode="lin" valueType="num">
                                      <p:cBhvr>
                                        <p:cTn id="109" dur="1000" fill="hold"/>
                                        <p:tgtEl>
                                          <p:spTgt spid="18"/>
                                        </p:tgtEl>
                                        <p:attrNameLst>
                                          <p:attrName>ppt_x</p:attrName>
                                        </p:attrNameLst>
                                      </p:cBhvr>
                                      <p:tavLst>
                                        <p:tav tm="0">
                                          <p:val>
                                            <p:strVal val="#ppt_x"/>
                                          </p:val>
                                        </p:tav>
                                        <p:tav tm="100000">
                                          <p:val>
                                            <p:strVal val="#ppt_x"/>
                                          </p:val>
                                        </p:tav>
                                      </p:tavLst>
                                    </p:anim>
                                    <p:anim calcmode="lin" valueType="num">
                                      <p:cBhvr>
                                        <p:cTn id="11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8"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1584325"/>
            <a:ext cx="461486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Текст 11">
            <a:extLst>
              <a:ext uri="{FF2B5EF4-FFF2-40B4-BE49-F238E27FC236}"/>
            </a:extLst>
          </p:cNvPr>
          <p:cNvSpPr txBox="1">
            <a:spLocks/>
          </p:cNvSpPr>
          <p:nvPr/>
        </p:nvSpPr>
        <p:spPr>
          <a:xfrm>
            <a:off x="4772025" y="4084638"/>
            <a:ext cx="2759075" cy="137636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400" b="1" dirty="0">
                <a:solidFill>
                  <a:schemeClr val="accent5"/>
                </a:solidFill>
                <a:latin typeface="Arial" charset="0"/>
                <a:ea typeface="Arial" charset="0"/>
                <a:cs typeface="Arial" charset="0"/>
              </a:rPr>
              <a:t>FINNGEN RESEARCH DATA</a:t>
            </a:r>
          </a:p>
        </p:txBody>
      </p:sp>
      <p:cxnSp>
        <p:nvCxnSpPr>
          <p:cNvPr id="5" name="Straight Arrow Connector 4">
            <a:extLst>
              <a:ext uri="{FF2B5EF4-FFF2-40B4-BE49-F238E27FC236}"/>
            </a:extLst>
          </p:cNvPr>
          <p:cNvCxnSpPr/>
          <p:nvPr/>
        </p:nvCxnSpPr>
        <p:spPr>
          <a:xfrm flipH="1">
            <a:off x="3389313" y="4921250"/>
            <a:ext cx="401637" cy="40005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extLst>
          </p:cNvPr>
          <p:cNvCxnSpPr/>
          <p:nvPr/>
        </p:nvCxnSpPr>
        <p:spPr>
          <a:xfrm flipH="1">
            <a:off x="4498975" y="5321300"/>
            <a:ext cx="241300" cy="45720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extLst>
          </p:cNvPr>
          <p:cNvCxnSpPr/>
          <p:nvPr/>
        </p:nvCxnSpPr>
        <p:spPr>
          <a:xfrm>
            <a:off x="7172325" y="5321300"/>
            <a:ext cx="307975" cy="45720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extLst>
          </p:cNvPr>
          <p:cNvCxnSpPr/>
          <p:nvPr/>
        </p:nvCxnSpPr>
        <p:spPr>
          <a:xfrm>
            <a:off x="8561388" y="4892675"/>
            <a:ext cx="307975" cy="45720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Текст 11">
            <a:extLst>
              <a:ext uri="{FF2B5EF4-FFF2-40B4-BE49-F238E27FC236}"/>
            </a:extLst>
          </p:cNvPr>
          <p:cNvSpPr txBox="1">
            <a:spLocks/>
          </p:cNvSpPr>
          <p:nvPr/>
        </p:nvSpPr>
        <p:spPr>
          <a:xfrm>
            <a:off x="3790950" y="6010275"/>
            <a:ext cx="4495800" cy="137636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600" b="1" dirty="0">
                <a:solidFill>
                  <a:schemeClr val="accent5"/>
                </a:solidFill>
                <a:latin typeface="Arial" charset="0"/>
                <a:ea typeface="Arial" charset="0"/>
                <a:cs typeface="Arial" charset="0"/>
              </a:rPr>
              <a:t>The findings are utilized in the research project and the genomic data stored to biobank </a:t>
            </a:r>
            <a:endParaRPr lang="fi-FI" sz="1600" b="1" dirty="0">
              <a:solidFill>
                <a:schemeClr val="accent5"/>
              </a:solidFill>
              <a:latin typeface="Arial" charset="0"/>
              <a:ea typeface="Arial" charset="0"/>
              <a:cs typeface="Arial" charset="0"/>
            </a:endParaRPr>
          </a:p>
          <a:p>
            <a:pPr algn="ctr">
              <a:defRPr/>
            </a:pPr>
            <a:endParaRPr lang="en-US" sz="1600" b="1" dirty="0">
              <a:solidFill>
                <a:schemeClr val="accent5"/>
              </a:solidFill>
              <a:latin typeface="Arial" charset="0"/>
              <a:ea typeface="Arial" charset="0"/>
              <a:cs typeface="Arial" charset="0"/>
            </a:endParaRPr>
          </a:p>
        </p:txBody>
      </p:sp>
      <p:sp>
        <p:nvSpPr>
          <p:cNvPr id="57353" name="Title 1"/>
          <p:cNvSpPr txBox="1">
            <a:spLocks/>
          </p:cNvSpPr>
          <p:nvPr/>
        </p:nvSpPr>
        <p:spPr bwMode="auto">
          <a:xfrm>
            <a:off x="557213" y="827088"/>
            <a:ext cx="1138713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charset="0"/>
              <a:buChar char="•"/>
              <a:defRPr sz="2800">
                <a:solidFill>
                  <a:srgbClr val="3400D3"/>
                </a:solidFill>
                <a:latin typeface="Arial" charset="0"/>
                <a:ea typeface="Arial" charset="0"/>
                <a:cs typeface="Arial" charset="0"/>
              </a:defRPr>
            </a:lvl1pPr>
            <a:lvl2pPr marL="684213" indent="-227013">
              <a:lnSpc>
                <a:spcPct val="90000"/>
              </a:lnSpc>
              <a:spcBef>
                <a:spcPts val="500"/>
              </a:spcBef>
              <a:buFont typeface="Arial" charset="0"/>
              <a:buChar char="•"/>
              <a:defRPr sz="2400">
                <a:solidFill>
                  <a:srgbClr val="3400D3"/>
                </a:solidFill>
                <a:latin typeface="Arial" charset="0"/>
                <a:ea typeface="Arial" charset="0"/>
                <a:cs typeface="Arial" charset="0"/>
              </a:defRPr>
            </a:lvl2pPr>
            <a:lvl3pPr marL="1141413" indent="-227013">
              <a:lnSpc>
                <a:spcPct val="90000"/>
              </a:lnSpc>
              <a:spcBef>
                <a:spcPts val="500"/>
              </a:spcBef>
              <a:buFont typeface="Arial" charset="0"/>
              <a:buChar char="•"/>
              <a:defRPr sz="2000">
                <a:solidFill>
                  <a:srgbClr val="3400D3"/>
                </a:solidFill>
                <a:latin typeface="Arial" charset="0"/>
                <a:ea typeface="Arial" charset="0"/>
                <a:cs typeface="Arial" charset="0"/>
              </a:defRPr>
            </a:lvl3pPr>
            <a:lvl4pPr marL="1598613" indent="-227013">
              <a:lnSpc>
                <a:spcPct val="90000"/>
              </a:lnSpc>
              <a:spcBef>
                <a:spcPts val="500"/>
              </a:spcBef>
              <a:buFont typeface="Arial" charset="0"/>
              <a:buChar char="•"/>
              <a:defRPr>
                <a:solidFill>
                  <a:srgbClr val="3400D3"/>
                </a:solidFill>
                <a:latin typeface="Arial" charset="0"/>
                <a:ea typeface="Arial" charset="0"/>
                <a:cs typeface="Arial" charset="0"/>
              </a:defRPr>
            </a:lvl4pPr>
            <a:lvl5pPr marL="2055813" indent="-227013">
              <a:lnSpc>
                <a:spcPct val="90000"/>
              </a:lnSpc>
              <a:spcBef>
                <a:spcPts val="500"/>
              </a:spcBef>
              <a:buFont typeface="Arial" charset="0"/>
              <a:buChar char="•"/>
              <a:defRPr>
                <a:solidFill>
                  <a:srgbClr val="3400D3"/>
                </a:solidFill>
                <a:latin typeface="Arial" charset="0"/>
                <a:ea typeface="Arial" charset="0"/>
                <a:cs typeface="Arial" charset="0"/>
              </a:defRPr>
            </a:lvl5pPr>
            <a:lvl6pPr marL="25130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6pPr>
            <a:lvl7pPr marL="29702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7pPr>
            <a:lvl8pPr marL="34274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8pPr>
            <a:lvl9pPr marL="38846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9pPr>
          </a:lstStyle>
          <a:p>
            <a:pPr>
              <a:spcBef>
                <a:spcPct val="0"/>
              </a:spcBef>
              <a:buFontTx/>
              <a:buNone/>
            </a:pPr>
            <a:r>
              <a:rPr lang="fi-FI" altLang="fi-FI" sz="4400" b="1">
                <a:ea typeface="Roboto Light" charset="0"/>
                <a:cs typeface="Open Sans Light" charset="0"/>
              </a:rPr>
              <a:t>Journey Plan</a:t>
            </a: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Заголовок 1"/>
          <p:cNvSpPr txBox="1">
            <a:spLocks/>
          </p:cNvSpPr>
          <p:nvPr/>
        </p:nvSpPr>
        <p:spPr bwMode="auto">
          <a:xfrm>
            <a:off x="820738" y="2281238"/>
            <a:ext cx="4881562"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a:defRPr>
                <a:solidFill>
                  <a:schemeClr val="tx1"/>
                </a:solidFill>
                <a:latin typeface="Calibri" charset="0"/>
              </a:defRPr>
            </a:lvl2pPr>
            <a:lvl3pPr>
              <a:defRPr>
                <a:solidFill>
                  <a:schemeClr val="tx1"/>
                </a:solidFill>
                <a:latin typeface="Calibri" charset="0"/>
              </a:defRPr>
            </a:lvl3pPr>
            <a:lvl4pPr>
              <a:defRPr>
                <a:solidFill>
                  <a:schemeClr val="tx1"/>
                </a:solidFill>
                <a:latin typeface="Calibri" charset="0"/>
              </a:defRPr>
            </a:lvl4pPr>
            <a:lvl5pPr>
              <a:defRPr>
                <a:solidFill>
                  <a:schemeClr val="tx1"/>
                </a:solidFill>
                <a:latin typeface="Calibri" charset="0"/>
              </a:defRPr>
            </a:lvl5pPr>
            <a:lvl6pPr marL="2284413" indent="1588" eaLnBrk="0" fontAlgn="base" hangingPunct="0">
              <a:spcBef>
                <a:spcPct val="0"/>
              </a:spcBef>
              <a:spcAft>
                <a:spcPct val="0"/>
              </a:spcAft>
              <a:defRPr>
                <a:solidFill>
                  <a:schemeClr val="tx1"/>
                </a:solidFill>
                <a:latin typeface="Calibri" charset="0"/>
              </a:defRPr>
            </a:lvl6pPr>
            <a:lvl7pPr marL="2741613" indent="1588" eaLnBrk="0" fontAlgn="base" hangingPunct="0">
              <a:spcBef>
                <a:spcPct val="0"/>
              </a:spcBef>
              <a:spcAft>
                <a:spcPct val="0"/>
              </a:spcAft>
              <a:defRPr>
                <a:solidFill>
                  <a:schemeClr val="tx1"/>
                </a:solidFill>
                <a:latin typeface="Calibri" charset="0"/>
              </a:defRPr>
            </a:lvl7pPr>
            <a:lvl8pPr marL="3198813" indent="1588" eaLnBrk="0" fontAlgn="base" hangingPunct="0">
              <a:spcBef>
                <a:spcPct val="0"/>
              </a:spcBef>
              <a:spcAft>
                <a:spcPct val="0"/>
              </a:spcAft>
              <a:defRPr>
                <a:solidFill>
                  <a:schemeClr val="tx1"/>
                </a:solidFill>
                <a:latin typeface="Calibri" charset="0"/>
              </a:defRPr>
            </a:lvl8pPr>
            <a:lvl9pPr marL="3656013" indent="1588" eaLnBrk="0" fontAlgn="base" hangingPunct="0">
              <a:spcBef>
                <a:spcPct val="0"/>
              </a:spcBef>
              <a:spcAft>
                <a:spcPct val="0"/>
              </a:spcAft>
              <a:defRPr>
                <a:solidFill>
                  <a:schemeClr val="tx1"/>
                </a:solidFill>
                <a:latin typeface="Calibri" charset="0"/>
              </a:defRPr>
            </a:lvl9pPr>
          </a:lstStyle>
          <a:p>
            <a:pPr defTabSz="914400" eaLnBrk="1" hangingPunct="1">
              <a:lnSpc>
                <a:spcPct val="90000"/>
              </a:lnSpc>
            </a:pPr>
            <a:r>
              <a:rPr lang="en-US" altLang="fi-FI" sz="4400">
                <a:solidFill>
                  <a:srgbClr val="3400D3"/>
                </a:solidFill>
                <a:latin typeface="Arial" charset="0"/>
                <a:ea typeface="Arial" charset="0"/>
                <a:cs typeface="Arial" charset="0"/>
              </a:rPr>
              <a:t>So far people have been treated </a:t>
            </a:r>
            <a:r>
              <a:rPr lang="en-US" altLang="fi-FI" sz="4400" b="1">
                <a:solidFill>
                  <a:srgbClr val="3400D3"/>
                </a:solidFill>
                <a:latin typeface="Arial" charset="0"/>
                <a:ea typeface="Arial" charset="0"/>
                <a:cs typeface="Arial" charset="0"/>
              </a:rPr>
              <a:t>based on their diagnosis</a:t>
            </a:r>
            <a:r>
              <a:rPr lang="is-IS" altLang="fi-FI" sz="4400" b="1">
                <a:solidFill>
                  <a:srgbClr val="3400D3"/>
                </a:solidFill>
                <a:latin typeface="Arial" charset="0"/>
                <a:ea typeface="Arial" charset="0"/>
                <a:cs typeface="Arial" charset="0"/>
              </a:rPr>
              <a:t>…</a:t>
            </a:r>
            <a:endParaRPr lang="en-US" altLang="fi-FI" sz="4400" b="1">
              <a:solidFill>
                <a:srgbClr val="3400D3"/>
              </a:solidFill>
              <a:latin typeface="Arial" charset="0"/>
              <a:ea typeface="Arial" charset="0"/>
              <a:cs typeface="Arial" charset="0"/>
            </a:endParaRPr>
          </a:p>
          <a:p>
            <a:pPr defTabSz="914400" eaLnBrk="1" hangingPunct="1">
              <a:lnSpc>
                <a:spcPct val="90000"/>
              </a:lnSpc>
            </a:pPr>
            <a:r>
              <a:rPr lang="en-US" altLang="fi-FI" sz="4400">
                <a:solidFill>
                  <a:srgbClr val="3400D3"/>
                </a:solidFill>
                <a:latin typeface="Arial" charset="0"/>
                <a:ea typeface="Arial" charset="0"/>
                <a:cs typeface="Arial" charset="0"/>
              </a:rPr>
              <a:t> </a:t>
            </a:r>
            <a:endParaRPr lang="en-US" altLang="fi-FI" sz="4000">
              <a:solidFill>
                <a:srgbClr val="3400D3"/>
              </a:solidFill>
              <a:latin typeface="Arial" charset="0"/>
              <a:ea typeface="Arial" charset="0"/>
              <a:cs typeface="Arial" charset="0"/>
            </a:endParaRPr>
          </a:p>
          <a:p>
            <a:pPr defTabSz="914400" eaLnBrk="1" hangingPunct="1">
              <a:lnSpc>
                <a:spcPct val="90000"/>
              </a:lnSpc>
            </a:pPr>
            <a:endParaRPr lang="ru-RU" altLang="fi-FI" sz="4000" b="1">
              <a:solidFill>
                <a:srgbClr val="3400D3"/>
              </a:solidFill>
              <a:latin typeface="Arial" charset="0"/>
              <a:ea typeface="Arial" charset="0"/>
              <a:cs typeface="Arial" charset="0"/>
            </a:endParaRPr>
          </a:p>
        </p:txBody>
      </p:sp>
      <p:pic>
        <p:nvPicPr>
          <p:cNvPr id="225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2013" y="1497013"/>
            <a:ext cx="3832225"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TextBox 1">
            <a:extLst>
              <a:ext uri="{FF2B5EF4-FFF2-40B4-BE49-F238E27FC236}"/>
            </a:extLst>
          </p:cNvPr>
          <p:cNvSpPr txBox="1">
            <a:spLocks noChangeArrowheads="1"/>
          </p:cNvSpPr>
          <p:nvPr/>
        </p:nvSpPr>
        <p:spPr bwMode="auto">
          <a:xfrm>
            <a:off x="7232650" y="3222625"/>
            <a:ext cx="1250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fi-FI" altLang="x-none" sz="2800" b="1" dirty="0">
                <a:solidFill>
                  <a:schemeClr val="accent5"/>
                </a:solidFill>
                <a:latin typeface="Arial Black" charset="0"/>
                <a:ea typeface="Arial Black" charset="0"/>
                <a:cs typeface="Arial Black" charset="0"/>
              </a:rPr>
              <a:t>I63.9</a:t>
            </a:r>
          </a:p>
        </p:txBody>
      </p:sp>
      <p:sp>
        <p:nvSpPr>
          <p:cNvPr id="23576" name="TextBox 24">
            <a:extLst>
              <a:ext uri="{FF2B5EF4-FFF2-40B4-BE49-F238E27FC236}"/>
            </a:extLst>
          </p:cNvPr>
          <p:cNvSpPr txBox="1">
            <a:spLocks noChangeArrowheads="1"/>
          </p:cNvSpPr>
          <p:nvPr/>
        </p:nvSpPr>
        <p:spPr bwMode="auto">
          <a:xfrm>
            <a:off x="8662988" y="4656138"/>
            <a:ext cx="1587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fi-FI" altLang="x-none" sz="2800" b="1" dirty="0">
                <a:solidFill>
                  <a:schemeClr val="accent5"/>
                </a:solidFill>
                <a:latin typeface="Arial Black" charset="0"/>
                <a:ea typeface="Arial Black" charset="0"/>
                <a:cs typeface="Arial Black" charset="0"/>
              </a:rPr>
              <a:t>M06.9</a:t>
            </a:r>
          </a:p>
        </p:txBody>
      </p:sp>
      <p:sp>
        <p:nvSpPr>
          <p:cNvPr id="30" name="TextBox 24">
            <a:extLst>
              <a:ext uri="{FF2B5EF4-FFF2-40B4-BE49-F238E27FC236}"/>
            </a:extLst>
          </p:cNvPr>
          <p:cNvSpPr txBox="1">
            <a:spLocks noChangeArrowheads="1"/>
          </p:cNvSpPr>
          <p:nvPr/>
        </p:nvSpPr>
        <p:spPr bwMode="auto">
          <a:xfrm>
            <a:off x="5702300" y="4656138"/>
            <a:ext cx="1641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fi-FI" altLang="x-none" sz="2800" b="1" dirty="0">
                <a:solidFill>
                  <a:schemeClr val="accent5"/>
                </a:solidFill>
                <a:latin typeface="Arial Black" charset="0"/>
                <a:ea typeface="Arial Black" charset="0"/>
                <a:cs typeface="Arial Black" charset="0"/>
              </a:rPr>
              <a:t>M06.9</a:t>
            </a:r>
          </a:p>
        </p:txBody>
      </p:sp>
      <p:sp>
        <p:nvSpPr>
          <p:cNvPr id="31" name="Oval 30">
            <a:extLst>
              <a:ext uri="{FF2B5EF4-FFF2-40B4-BE49-F238E27FC236}"/>
            </a:extLst>
          </p:cNvPr>
          <p:cNvSpPr/>
          <p:nvPr/>
        </p:nvSpPr>
        <p:spPr>
          <a:xfrm>
            <a:off x="6996113" y="2657475"/>
            <a:ext cx="1595437" cy="159543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2" name="Oval 31">
            <a:extLst>
              <a:ext uri="{FF2B5EF4-FFF2-40B4-BE49-F238E27FC236}"/>
            </a:extLst>
          </p:cNvPr>
          <p:cNvSpPr/>
          <p:nvPr/>
        </p:nvSpPr>
        <p:spPr>
          <a:xfrm>
            <a:off x="8499475" y="3968750"/>
            <a:ext cx="1595438" cy="159543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3" name="Oval 32">
            <a:extLst>
              <a:ext uri="{FF2B5EF4-FFF2-40B4-BE49-F238E27FC236}"/>
            </a:extLst>
          </p:cNvPr>
          <p:cNvSpPr/>
          <p:nvPr/>
        </p:nvSpPr>
        <p:spPr>
          <a:xfrm>
            <a:off x="5640388" y="3968750"/>
            <a:ext cx="1595437" cy="159543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4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fi-FI" altLang="fi-FI">
                <a:latin typeface="Arial" charset="0"/>
                <a:ea typeface="Roboto Light" charset="0"/>
                <a:cs typeface="Open Sans Light" charset="0"/>
              </a:rPr>
              <a:t>Enriching the sample</a:t>
            </a:r>
          </a:p>
        </p:txBody>
      </p:sp>
      <p:sp>
        <p:nvSpPr>
          <p:cNvPr id="11" name="Текст 11">
            <a:extLst>
              <a:ext uri="{FF2B5EF4-FFF2-40B4-BE49-F238E27FC236}"/>
            </a:extLst>
          </p:cNvPr>
          <p:cNvSpPr txBox="1">
            <a:spLocks/>
          </p:cNvSpPr>
          <p:nvPr/>
        </p:nvSpPr>
        <p:spPr>
          <a:xfrm>
            <a:off x="5238750" y="2047875"/>
            <a:ext cx="1365250" cy="4270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SAMPLE</a:t>
            </a:r>
          </a:p>
        </p:txBody>
      </p:sp>
      <p:cxnSp>
        <p:nvCxnSpPr>
          <p:cNvPr id="14" name="Прямая соединительная линия 32">
            <a:extLst>
              <a:ext uri="{FF2B5EF4-FFF2-40B4-BE49-F238E27FC236}"/>
            </a:extLst>
          </p:cNvPr>
          <p:cNvCxnSpPr/>
          <p:nvPr/>
        </p:nvCxnSpPr>
        <p:spPr>
          <a:xfrm>
            <a:off x="5775325" y="2581275"/>
            <a:ext cx="0" cy="466725"/>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593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3260725"/>
            <a:ext cx="12223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51138" y="-307975"/>
            <a:ext cx="1862138"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25750" y="1811338"/>
            <a:ext cx="21891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73350" y="4257675"/>
            <a:ext cx="2378075"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515850" y="-1230313"/>
            <a:ext cx="2617788" cy="246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565063" y="1006475"/>
            <a:ext cx="2903537"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893675" y="3789363"/>
            <a:ext cx="22463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fi-FI" altLang="fi-FI">
                <a:latin typeface="Arial" charset="0"/>
                <a:ea typeface="Roboto Light" charset="0"/>
                <a:cs typeface="Open Sans Light" charset="0"/>
              </a:rPr>
              <a:t>Enriching the sample</a:t>
            </a:r>
          </a:p>
        </p:txBody>
      </p:sp>
      <p:sp>
        <p:nvSpPr>
          <p:cNvPr id="11" name="Текст 11">
            <a:extLst>
              <a:ext uri="{FF2B5EF4-FFF2-40B4-BE49-F238E27FC236}"/>
            </a:extLst>
          </p:cNvPr>
          <p:cNvSpPr txBox="1">
            <a:spLocks/>
          </p:cNvSpPr>
          <p:nvPr/>
        </p:nvSpPr>
        <p:spPr>
          <a:xfrm>
            <a:off x="5238750" y="2047875"/>
            <a:ext cx="1365250" cy="4270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SAMPLE</a:t>
            </a:r>
          </a:p>
        </p:txBody>
      </p:sp>
      <p:sp>
        <p:nvSpPr>
          <p:cNvPr id="13" name="Текст 11">
            <a:extLst>
              <a:ext uri="{FF2B5EF4-FFF2-40B4-BE49-F238E27FC236}"/>
            </a:extLst>
          </p:cNvPr>
          <p:cNvSpPr txBox="1">
            <a:spLocks/>
          </p:cNvSpPr>
          <p:nvPr/>
        </p:nvSpPr>
        <p:spPr>
          <a:xfrm>
            <a:off x="7439025" y="2582863"/>
            <a:ext cx="2687638" cy="6096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HOSPITAL REGISTER DATA</a:t>
            </a:r>
          </a:p>
        </p:txBody>
      </p:sp>
      <p:cxnSp>
        <p:nvCxnSpPr>
          <p:cNvPr id="14" name="Прямая соединительная линия 32">
            <a:extLst>
              <a:ext uri="{FF2B5EF4-FFF2-40B4-BE49-F238E27FC236}"/>
            </a:extLst>
          </p:cNvPr>
          <p:cNvCxnSpPr/>
          <p:nvPr/>
        </p:nvCxnSpPr>
        <p:spPr>
          <a:xfrm>
            <a:off x="5775325" y="2581275"/>
            <a:ext cx="0" cy="466725"/>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32">
            <a:extLst>
              <a:ext uri="{FF2B5EF4-FFF2-40B4-BE49-F238E27FC236}"/>
            </a:extLst>
          </p:cNvPr>
          <p:cNvCxnSpPr/>
          <p:nvPr/>
        </p:nvCxnSpPr>
        <p:spPr>
          <a:xfrm flipH="1">
            <a:off x="6638925" y="3048000"/>
            <a:ext cx="679450" cy="333375"/>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6144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7863" y="3243263"/>
            <a:ext cx="1862137"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fi-FI" altLang="fi-FI">
                <a:latin typeface="Arial" charset="0"/>
                <a:ea typeface="Roboto Light" charset="0"/>
                <a:cs typeface="Open Sans Light" charset="0"/>
              </a:rPr>
              <a:t>Enriching the sample</a:t>
            </a:r>
          </a:p>
        </p:txBody>
      </p:sp>
      <p:sp>
        <p:nvSpPr>
          <p:cNvPr id="11" name="Текст 11">
            <a:extLst>
              <a:ext uri="{FF2B5EF4-FFF2-40B4-BE49-F238E27FC236}"/>
            </a:extLst>
          </p:cNvPr>
          <p:cNvSpPr txBox="1">
            <a:spLocks/>
          </p:cNvSpPr>
          <p:nvPr/>
        </p:nvSpPr>
        <p:spPr>
          <a:xfrm>
            <a:off x="5238750" y="2047875"/>
            <a:ext cx="1365250" cy="4270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SAMPLE</a:t>
            </a:r>
          </a:p>
        </p:txBody>
      </p:sp>
      <p:sp>
        <p:nvSpPr>
          <p:cNvPr id="13" name="Текст 11">
            <a:extLst>
              <a:ext uri="{FF2B5EF4-FFF2-40B4-BE49-F238E27FC236}"/>
            </a:extLst>
          </p:cNvPr>
          <p:cNvSpPr txBox="1">
            <a:spLocks/>
          </p:cNvSpPr>
          <p:nvPr/>
        </p:nvSpPr>
        <p:spPr>
          <a:xfrm>
            <a:off x="7439025" y="2582863"/>
            <a:ext cx="2687638" cy="6096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HOSPITAL REGISTER DATA</a:t>
            </a:r>
          </a:p>
        </p:txBody>
      </p:sp>
      <p:cxnSp>
        <p:nvCxnSpPr>
          <p:cNvPr id="14" name="Прямая соединительная линия 32">
            <a:extLst>
              <a:ext uri="{FF2B5EF4-FFF2-40B4-BE49-F238E27FC236}"/>
            </a:extLst>
          </p:cNvPr>
          <p:cNvCxnSpPr/>
          <p:nvPr/>
        </p:nvCxnSpPr>
        <p:spPr>
          <a:xfrm>
            <a:off x="5775325" y="2581275"/>
            <a:ext cx="0" cy="466725"/>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32">
            <a:extLst>
              <a:ext uri="{FF2B5EF4-FFF2-40B4-BE49-F238E27FC236}"/>
            </a:extLst>
          </p:cNvPr>
          <p:cNvCxnSpPr/>
          <p:nvPr/>
        </p:nvCxnSpPr>
        <p:spPr>
          <a:xfrm flipH="1">
            <a:off x="6638925" y="3048000"/>
            <a:ext cx="679450" cy="333375"/>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32">
            <a:extLst>
              <a:ext uri="{FF2B5EF4-FFF2-40B4-BE49-F238E27FC236}"/>
            </a:extLst>
          </p:cNvPr>
          <p:cNvCxnSpPr/>
          <p:nvPr/>
        </p:nvCxnSpPr>
        <p:spPr>
          <a:xfrm>
            <a:off x="6696075" y="3973513"/>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6247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8138" y="3260725"/>
            <a:ext cx="21891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Текст 11">
            <a:extLst>
              <a:ext uri="{FF2B5EF4-FFF2-40B4-BE49-F238E27FC236}"/>
            </a:extLst>
          </p:cNvPr>
          <p:cNvSpPr txBox="1">
            <a:spLocks/>
          </p:cNvSpPr>
          <p:nvPr/>
        </p:nvSpPr>
        <p:spPr>
          <a:xfrm>
            <a:off x="7615238" y="3756025"/>
            <a:ext cx="3052762" cy="94456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DISEASE REGISTERS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fi-FI" altLang="fi-FI">
                <a:latin typeface="Arial" charset="0"/>
                <a:ea typeface="Roboto Light" charset="0"/>
                <a:cs typeface="Open Sans Light" charset="0"/>
              </a:rPr>
              <a:t>Enriching the sample</a:t>
            </a:r>
          </a:p>
        </p:txBody>
      </p:sp>
      <p:cxnSp>
        <p:nvCxnSpPr>
          <p:cNvPr id="14" name="Прямая соединительная линия 32">
            <a:extLst>
              <a:ext uri="{FF2B5EF4-FFF2-40B4-BE49-F238E27FC236}"/>
            </a:extLst>
          </p:cNvPr>
          <p:cNvCxnSpPr/>
          <p:nvPr/>
        </p:nvCxnSpPr>
        <p:spPr>
          <a:xfrm>
            <a:off x="5775325" y="2581275"/>
            <a:ext cx="0" cy="466725"/>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32">
            <a:extLst>
              <a:ext uri="{FF2B5EF4-FFF2-40B4-BE49-F238E27FC236}"/>
            </a:extLst>
          </p:cNvPr>
          <p:cNvCxnSpPr/>
          <p:nvPr/>
        </p:nvCxnSpPr>
        <p:spPr>
          <a:xfrm flipH="1">
            <a:off x="6638925" y="3048000"/>
            <a:ext cx="679450" cy="333375"/>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32">
            <a:extLst>
              <a:ext uri="{FF2B5EF4-FFF2-40B4-BE49-F238E27FC236}"/>
            </a:extLst>
          </p:cNvPr>
          <p:cNvCxnSpPr/>
          <p:nvPr/>
        </p:nvCxnSpPr>
        <p:spPr>
          <a:xfrm>
            <a:off x="6696075" y="3973513"/>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32">
            <a:extLst>
              <a:ext uri="{FF2B5EF4-FFF2-40B4-BE49-F238E27FC236}"/>
            </a:extLst>
          </p:cNvPr>
          <p:cNvCxnSpPr/>
          <p:nvPr/>
        </p:nvCxnSpPr>
        <p:spPr>
          <a:xfrm>
            <a:off x="6518275" y="4751388"/>
            <a:ext cx="681038" cy="334962"/>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6349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3260725"/>
            <a:ext cx="2378075"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Текст 11">
            <a:extLst>
              <a:ext uri="{FF2B5EF4-FFF2-40B4-BE49-F238E27FC236}"/>
            </a:extLst>
          </p:cNvPr>
          <p:cNvSpPr txBox="1">
            <a:spLocks/>
          </p:cNvSpPr>
          <p:nvPr/>
        </p:nvSpPr>
        <p:spPr>
          <a:xfrm>
            <a:off x="7439025" y="5062538"/>
            <a:ext cx="2687638" cy="6096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BIRTH AND CIVIL REGISTERS</a:t>
            </a:r>
          </a:p>
        </p:txBody>
      </p:sp>
      <p:sp>
        <p:nvSpPr>
          <p:cNvPr id="18" name="Текст 11">
            <a:extLst>
              <a:ext uri="{FF2B5EF4-FFF2-40B4-BE49-F238E27FC236}"/>
            </a:extLst>
          </p:cNvPr>
          <p:cNvSpPr txBox="1">
            <a:spLocks/>
          </p:cNvSpPr>
          <p:nvPr/>
        </p:nvSpPr>
        <p:spPr>
          <a:xfrm>
            <a:off x="7439025" y="2582863"/>
            <a:ext cx="2687638" cy="6096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HOSPITAL REGISTER DATA</a:t>
            </a:r>
          </a:p>
        </p:txBody>
      </p:sp>
      <p:sp>
        <p:nvSpPr>
          <p:cNvPr id="21" name="Текст 11">
            <a:extLst>
              <a:ext uri="{FF2B5EF4-FFF2-40B4-BE49-F238E27FC236}"/>
            </a:extLst>
          </p:cNvPr>
          <p:cNvSpPr txBox="1">
            <a:spLocks/>
          </p:cNvSpPr>
          <p:nvPr/>
        </p:nvSpPr>
        <p:spPr>
          <a:xfrm>
            <a:off x="7615238" y="3756025"/>
            <a:ext cx="3128962" cy="94456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DISEASE REGISTERS</a:t>
            </a:r>
          </a:p>
        </p:txBody>
      </p:sp>
      <p:sp>
        <p:nvSpPr>
          <p:cNvPr id="22" name="Текст 11">
            <a:extLst>
              <a:ext uri="{FF2B5EF4-FFF2-40B4-BE49-F238E27FC236}"/>
            </a:extLst>
          </p:cNvPr>
          <p:cNvSpPr txBox="1">
            <a:spLocks/>
          </p:cNvSpPr>
          <p:nvPr/>
        </p:nvSpPr>
        <p:spPr>
          <a:xfrm>
            <a:off x="5238750" y="2047875"/>
            <a:ext cx="1365250" cy="4270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SAMPLE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32">
            <a:extLst>
              <a:ext uri="{FF2B5EF4-FFF2-40B4-BE49-F238E27FC236}"/>
            </a:extLst>
          </p:cNvPr>
          <p:cNvCxnSpPr/>
          <p:nvPr/>
        </p:nvCxnSpPr>
        <p:spPr>
          <a:xfrm>
            <a:off x="5775325" y="2581275"/>
            <a:ext cx="0" cy="466725"/>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32">
            <a:extLst>
              <a:ext uri="{FF2B5EF4-FFF2-40B4-BE49-F238E27FC236}"/>
            </a:extLst>
          </p:cNvPr>
          <p:cNvCxnSpPr/>
          <p:nvPr/>
        </p:nvCxnSpPr>
        <p:spPr>
          <a:xfrm flipH="1">
            <a:off x="6638925" y="3048000"/>
            <a:ext cx="679450" cy="333375"/>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32">
            <a:extLst>
              <a:ext uri="{FF2B5EF4-FFF2-40B4-BE49-F238E27FC236}"/>
            </a:extLst>
          </p:cNvPr>
          <p:cNvCxnSpPr/>
          <p:nvPr/>
        </p:nvCxnSpPr>
        <p:spPr>
          <a:xfrm>
            <a:off x="6696075" y="3973513"/>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32">
            <a:extLst>
              <a:ext uri="{FF2B5EF4-FFF2-40B4-BE49-F238E27FC236}"/>
            </a:extLst>
          </p:cNvPr>
          <p:cNvCxnSpPr/>
          <p:nvPr/>
        </p:nvCxnSpPr>
        <p:spPr>
          <a:xfrm>
            <a:off x="6518275" y="4751388"/>
            <a:ext cx="681038" cy="334962"/>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32">
            <a:extLst>
              <a:ext uri="{FF2B5EF4-FFF2-40B4-BE49-F238E27FC236}"/>
            </a:extLst>
          </p:cNvPr>
          <p:cNvCxnSpPr/>
          <p:nvPr/>
        </p:nvCxnSpPr>
        <p:spPr>
          <a:xfrm flipH="1">
            <a:off x="2822575" y="4765675"/>
            <a:ext cx="681038" cy="334963"/>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3" name="Текст 11">
            <a:extLst>
              <a:ext uri="{FF2B5EF4-FFF2-40B4-BE49-F238E27FC236}"/>
            </a:extLst>
          </p:cNvPr>
          <p:cNvSpPr txBox="1">
            <a:spLocks/>
          </p:cNvSpPr>
          <p:nvPr/>
        </p:nvSpPr>
        <p:spPr>
          <a:xfrm>
            <a:off x="638175" y="5062538"/>
            <a:ext cx="2184400" cy="92551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PRESCRIPTION REGISTERS</a:t>
            </a:r>
          </a:p>
        </p:txBody>
      </p:sp>
      <p:pic>
        <p:nvPicPr>
          <p:cNvPr id="64520"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3260725"/>
            <a:ext cx="2617787"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Title 1"/>
          <p:cNvSpPr>
            <a:spLocks noGrp="1"/>
          </p:cNvSpPr>
          <p:nvPr>
            <p:ph type="title"/>
          </p:nvPr>
        </p:nvSpPr>
        <p:spPr/>
        <p:txBody>
          <a:bodyPr/>
          <a:lstStyle/>
          <a:p>
            <a:r>
              <a:rPr lang="fi-FI" altLang="fi-FI">
                <a:latin typeface="Arial" charset="0"/>
                <a:ea typeface="Roboto Light" charset="0"/>
                <a:cs typeface="Open Sans Light" charset="0"/>
              </a:rPr>
              <a:t>Enriching the sample</a:t>
            </a:r>
          </a:p>
        </p:txBody>
      </p:sp>
      <p:sp>
        <p:nvSpPr>
          <p:cNvPr id="18" name="Текст 11">
            <a:extLst>
              <a:ext uri="{FF2B5EF4-FFF2-40B4-BE49-F238E27FC236}"/>
            </a:extLst>
          </p:cNvPr>
          <p:cNvSpPr txBox="1">
            <a:spLocks/>
          </p:cNvSpPr>
          <p:nvPr/>
        </p:nvSpPr>
        <p:spPr>
          <a:xfrm>
            <a:off x="7439025" y="5062538"/>
            <a:ext cx="2687638" cy="6096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BIRTH AND CIVIL REGISTERS</a:t>
            </a:r>
          </a:p>
        </p:txBody>
      </p:sp>
      <p:sp>
        <p:nvSpPr>
          <p:cNvPr id="24" name="Текст 11">
            <a:extLst>
              <a:ext uri="{FF2B5EF4-FFF2-40B4-BE49-F238E27FC236}"/>
            </a:extLst>
          </p:cNvPr>
          <p:cNvSpPr txBox="1">
            <a:spLocks/>
          </p:cNvSpPr>
          <p:nvPr/>
        </p:nvSpPr>
        <p:spPr>
          <a:xfrm>
            <a:off x="7439025" y="2582863"/>
            <a:ext cx="2687638" cy="6096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HOSPITAL REGISTER DATA</a:t>
            </a:r>
          </a:p>
        </p:txBody>
      </p:sp>
      <p:sp>
        <p:nvSpPr>
          <p:cNvPr id="25" name="Текст 11">
            <a:extLst>
              <a:ext uri="{FF2B5EF4-FFF2-40B4-BE49-F238E27FC236}"/>
            </a:extLst>
          </p:cNvPr>
          <p:cNvSpPr txBox="1">
            <a:spLocks/>
          </p:cNvSpPr>
          <p:nvPr/>
        </p:nvSpPr>
        <p:spPr>
          <a:xfrm>
            <a:off x="7615238" y="3756025"/>
            <a:ext cx="3052762" cy="94456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DISEASE REGISTERS</a:t>
            </a:r>
          </a:p>
        </p:txBody>
      </p:sp>
      <p:sp>
        <p:nvSpPr>
          <p:cNvPr id="26" name="Текст 11">
            <a:extLst>
              <a:ext uri="{FF2B5EF4-FFF2-40B4-BE49-F238E27FC236}"/>
            </a:extLst>
          </p:cNvPr>
          <p:cNvSpPr txBox="1">
            <a:spLocks/>
          </p:cNvSpPr>
          <p:nvPr/>
        </p:nvSpPr>
        <p:spPr>
          <a:xfrm>
            <a:off x="5238750" y="2047875"/>
            <a:ext cx="1365250" cy="4270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SAMPLE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32">
            <a:extLst>
              <a:ext uri="{FF2B5EF4-FFF2-40B4-BE49-F238E27FC236}"/>
            </a:extLst>
          </p:cNvPr>
          <p:cNvCxnSpPr/>
          <p:nvPr/>
        </p:nvCxnSpPr>
        <p:spPr>
          <a:xfrm>
            <a:off x="5775325" y="2581275"/>
            <a:ext cx="0" cy="466725"/>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32">
            <a:extLst>
              <a:ext uri="{FF2B5EF4-FFF2-40B4-BE49-F238E27FC236}"/>
            </a:extLst>
          </p:cNvPr>
          <p:cNvCxnSpPr/>
          <p:nvPr/>
        </p:nvCxnSpPr>
        <p:spPr>
          <a:xfrm flipH="1">
            <a:off x="6638925" y="3048000"/>
            <a:ext cx="679450" cy="333375"/>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32">
            <a:extLst>
              <a:ext uri="{FF2B5EF4-FFF2-40B4-BE49-F238E27FC236}"/>
            </a:extLst>
          </p:cNvPr>
          <p:cNvCxnSpPr/>
          <p:nvPr/>
        </p:nvCxnSpPr>
        <p:spPr>
          <a:xfrm>
            <a:off x="6696075" y="3973513"/>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32">
            <a:extLst>
              <a:ext uri="{FF2B5EF4-FFF2-40B4-BE49-F238E27FC236}"/>
            </a:extLst>
          </p:cNvPr>
          <p:cNvCxnSpPr/>
          <p:nvPr/>
        </p:nvCxnSpPr>
        <p:spPr>
          <a:xfrm>
            <a:off x="6518275" y="4751388"/>
            <a:ext cx="681038" cy="334962"/>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32">
            <a:extLst>
              <a:ext uri="{FF2B5EF4-FFF2-40B4-BE49-F238E27FC236}"/>
            </a:extLst>
          </p:cNvPr>
          <p:cNvCxnSpPr/>
          <p:nvPr/>
        </p:nvCxnSpPr>
        <p:spPr>
          <a:xfrm flipH="1">
            <a:off x="2822575" y="4765675"/>
            <a:ext cx="681038" cy="334963"/>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32">
            <a:extLst>
              <a:ext uri="{FF2B5EF4-FFF2-40B4-BE49-F238E27FC236}"/>
            </a:extLst>
          </p:cNvPr>
          <p:cNvCxnSpPr/>
          <p:nvPr/>
        </p:nvCxnSpPr>
        <p:spPr>
          <a:xfrm>
            <a:off x="3484563" y="3881438"/>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65544"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3260725"/>
            <a:ext cx="2905125"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Текст 11">
            <a:extLst>
              <a:ext uri="{FF2B5EF4-FFF2-40B4-BE49-F238E27FC236}"/>
            </a:extLst>
          </p:cNvPr>
          <p:cNvSpPr txBox="1">
            <a:spLocks/>
          </p:cNvSpPr>
          <p:nvPr/>
        </p:nvSpPr>
        <p:spPr>
          <a:xfrm>
            <a:off x="638175" y="3192463"/>
            <a:ext cx="2855913" cy="144462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CANCER AND INFRINGEMENT REGISTERS</a:t>
            </a:r>
          </a:p>
        </p:txBody>
      </p:sp>
      <p:sp>
        <p:nvSpPr>
          <p:cNvPr id="18" name="Текст 11">
            <a:extLst>
              <a:ext uri="{FF2B5EF4-FFF2-40B4-BE49-F238E27FC236}"/>
            </a:extLst>
          </p:cNvPr>
          <p:cNvSpPr txBox="1">
            <a:spLocks/>
          </p:cNvSpPr>
          <p:nvPr/>
        </p:nvSpPr>
        <p:spPr>
          <a:xfrm>
            <a:off x="638175" y="5062538"/>
            <a:ext cx="2184400" cy="92551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PRESCRIPTION REGISTERS</a:t>
            </a:r>
          </a:p>
        </p:txBody>
      </p:sp>
      <p:sp>
        <p:nvSpPr>
          <p:cNvPr id="65547" name="Title 1"/>
          <p:cNvSpPr>
            <a:spLocks noGrp="1"/>
          </p:cNvSpPr>
          <p:nvPr>
            <p:ph type="title"/>
          </p:nvPr>
        </p:nvSpPr>
        <p:spPr/>
        <p:txBody>
          <a:bodyPr/>
          <a:lstStyle/>
          <a:p>
            <a:r>
              <a:rPr lang="fi-FI" altLang="fi-FI">
                <a:latin typeface="Arial" charset="0"/>
                <a:ea typeface="Roboto Light" charset="0"/>
                <a:cs typeface="Open Sans Light" charset="0"/>
              </a:rPr>
              <a:t>Enriching the sample</a:t>
            </a:r>
          </a:p>
        </p:txBody>
      </p:sp>
      <p:sp>
        <p:nvSpPr>
          <p:cNvPr id="24" name="Текст 11">
            <a:extLst>
              <a:ext uri="{FF2B5EF4-FFF2-40B4-BE49-F238E27FC236}"/>
            </a:extLst>
          </p:cNvPr>
          <p:cNvSpPr txBox="1">
            <a:spLocks/>
          </p:cNvSpPr>
          <p:nvPr/>
        </p:nvSpPr>
        <p:spPr>
          <a:xfrm>
            <a:off x="7439025" y="5062538"/>
            <a:ext cx="2687638" cy="6096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BIRTH AND CIVIL REGISTERS</a:t>
            </a:r>
          </a:p>
        </p:txBody>
      </p:sp>
      <p:sp>
        <p:nvSpPr>
          <p:cNvPr id="28" name="Текст 11">
            <a:extLst>
              <a:ext uri="{FF2B5EF4-FFF2-40B4-BE49-F238E27FC236}"/>
            </a:extLst>
          </p:cNvPr>
          <p:cNvSpPr txBox="1">
            <a:spLocks/>
          </p:cNvSpPr>
          <p:nvPr/>
        </p:nvSpPr>
        <p:spPr>
          <a:xfrm>
            <a:off x="7439025" y="2582863"/>
            <a:ext cx="2687638" cy="6096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HOSPITAL REGISTER DATA</a:t>
            </a:r>
          </a:p>
        </p:txBody>
      </p:sp>
      <p:sp>
        <p:nvSpPr>
          <p:cNvPr id="29" name="Текст 11">
            <a:extLst>
              <a:ext uri="{FF2B5EF4-FFF2-40B4-BE49-F238E27FC236}"/>
            </a:extLst>
          </p:cNvPr>
          <p:cNvSpPr txBox="1">
            <a:spLocks/>
          </p:cNvSpPr>
          <p:nvPr/>
        </p:nvSpPr>
        <p:spPr>
          <a:xfrm>
            <a:off x="7615238" y="3756025"/>
            <a:ext cx="3052762" cy="94456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DISEASE REGISTERS</a:t>
            </a:r>
          </a:p>
        </p:txBody>
      </p:sp>
      <p:sp>
        <p:nvSpPr>
          <p:cNvPr id="30" name="Текст 11">
            <a:extLst>
              <a:ext uri="{FF2B5EF4-FFF2-40B4-BE49-F238E27FC236}"/>
            </a:extLst>
          </p:cNvPr>
          <p:cNvSpPr txBox="1">
            <a:spLocks/>
          </p:cNvSpPr>
          <p:nvPr/>
        </p:nvSpPr>
        <p:spPr>
          <a:xfrm>
            <a:off x="5238750" y="2047875"/>
            <a:ext cx="1365250" cy="4270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SAMPLE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fi-FI" altLang="fi-FI">
                <a:latin typeface="Arial" charset="0"/>
                <a:ea typeface="Roboto Light" charset="0"/>
                <a:cs typeface="Open Sans Light" charset="0"/>
              </a:rPr>
              <a:t>Enriching the sample</a:t>
            </a:r>
          </a:p>
        </p:txBody>
      </p:sp>
      <p:sp>
        <p:nvSpPr>
          <p:cNvPr id="11" name="Текст 11">
            <a:extLst>
              <a:ext uri="{FF2B5EF4-FFF2-40B4-BE49-F238E27FC236}"/>
            </a:extLst>
          </p:cNvPr>
          <p:cNvSpPr txBox="1">
            <a:spLocks/>
          </p:cNvSpPr>
          <p:nvPr/>
        </p:nvSpPr>
        <p:spPr>
          <a:xfrm>
            <a:off x="5238750" y="2047875"/>
            <a:ext cx="1365250" cy="4270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SAMPLE</a:t>
            </a:r>
          </a:p>
        </p:txBody>
      </p:sp>
      <p:sp>
        <p:nvSpPr>
          <p:cNvPr id="13" name="Текст 11">
            <a:extLst>
              <a:ext uri="{FF2B5EF4-FFF2-40B4-BE49-F238E27FC236}"/>
            </a:extLst>
          </p:cNvPr>
          <p:cNvSpPr txBox="1">
            <a:spLocks/>
          </p:cNvSpPr>
          <p:nvPr/>
        </p:nvSpPr>
        <p:spPr>
          <a:xfrm>
            <a:off x="7439025" y="2582863"/>
            <a:ext cx="2687638" cy="6096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HOSPITAL REGISTER DATA</a:t>
            </a:r>
          </a:p>
        </p:txBody>
      </p:sp>
      <p:cxnSp>
        <p:nvCxnSpPr>
          <p:cNvPr id="14" name="Прямая соединительная линия 32">
            <a:extLst>
              <a:ext uri="{FF2B5EF4-FFF2-40B4-BE49-F238E27FC236}"/>
            </a:extLst>
          </p:cNvPr>
          <p:cNvCxnSpPr/>
          <p:nvPr/>
        </p:nvCxnSpPr>
        <p:spPr>
          <a:xfrm>
            <a:off x="5775325" y="2581275"/>
            <a:ext cx="0" cy="466725"/>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32">
            <a:extLst>
              <a:ext uri="{FF2B5EF4-FFF2-40B4-BE49-F238E27FC236}"/>
            </a:extLst>
          </p:cNvPr>
          <p:cNvCxnSpPr/>
          <p:nvPr/>
        </p:nvCxnSpPr>
        <p:spPr>
          <a:xfrm flipH="1">
            <a:off x="6638925" y="3048000"/>
            <a:ext cx="679450" cy="333375"/>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5" name="Текст 11">
            <a:extLst>
              <a:ext uri="{FF2B5EF4-FFF2-40B4-BE49-F238E27FC236}"/>
            </a:extLst>
          </p:cNvPr>
          <p:cNvSpPr txBox="1">
            <a:spLocks/>
          </p:cNvSpPr>
          <p:nvPr/>
        </p:nvSpPr>
        <p:spPr>
          <a:xfrm>
            <a:off x="7615238" y="3756025"/>
            <a:ext cx="3197225" cy="88106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DISEASE REGISTERS</a:t>
            </a:r>
          </a:p>
        </p:txBody>
      </p:sp>
      <p:cxnSp>
        <p:nvCxnSpPr>
          <p:cNvPr id="16" name="Прямая соединительная линия 32">
            <a:extLst>
              <a:ext uri="{FF2B5EF4-FFF2-40B4-BE49-F238E27FC236}"/>
            </a:extLst>
          </p:cNvPr>
          <p:cNvCxnSpPr/>
          <p:nvPr/>
        </p:nvCxnSpPr>
        <p:spPr>
          <a:xfrm>
            <a:off x="6696075" y="3973513"/>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32">
            <a:extLst>
              <a:ext uri="{FF2B5EF4-FFF2-40B4-BE49-F238E27FC236}"/>
            </a:extLst>
          </p:cNvPr>
          <p:cNvCxnSpPr/>
          <p:nvPr/>
        </p:nvCxnSpPr>
        <p:spPr>
          <a:xfrm>
            <a:off x="6518275" y="4751388"/>
            <a:ext cx="681038" cy="334962"/>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8" name="Текст 11">
            <a:extLst>
              <a:ext uri="{FF2B5EF4-FFF2-40B4-BE49-F238E27FC236}"/>
            </a:extLst>
          </p:cNvPr>
          <p:cNvSpPr txBox="1">
            <a:spLocks/>
          </p:cNvSpPr>
          <p:nvPr/>
        </p:nvSpPr>
        <p:spPr>
          <a:xfrm>
            <a:off x="7439025" y="5046663"/>
            <a:ext cx="2687638" cy="6096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BIRTH AND CIVIL REGISTERS</a:t>
            </a:r>
          </a:p>
        </p:txBody>
      </p:sp>
      <p:cxnSp>
        <p:nvCxnSpPr>
          <p:cNvPr id="20" name="Прямая соединительная линия 32">
            <a:extLst>
              <a:ext uri="{FF2B5EF4-FFF2-40B4-BE49-F238E27FC236}"/>
            </a:extLst>
          </p:cNvPr>
          <p:cNvCxnSpPr/>
          <p:nvPr/>
        </p:nvCxnSpPr>
        <p:spPr>
          <a:xfrm flipH="1">
            <a:off x="3584575" y="4640263"/>
            <a:ext cx="681038" cy="333375"/>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1" name="Текст 11">
            <a:extLst>
              <a:ext uri="{FF2B5EF4-FFF2-40B4-BE49-F238E27FC236}"/>
            </a:extLst>
          </p:cNvPr>
          <p:cNvSpPr txBox="1">
            <a:spLocks/>
          </p:cNvSpPr>
          <p:nvPr/>
        </p:nvSpPr>
        <p:spPr>
          <a:xfrm>
            <a:off x="1155700" y="4935538"/>
            <a:ext cx="2428875" cy="92551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PRESCRIPTION REGISTERS</a:t>
            </a:r>
          </a:p>
        </p:txBody>
      </p:sp>
      <p:sp>
        <p:nvSpPr>
          <p:cNvPr id="22" name="Текст 11">
            <a:extLst>
              <a:ext uri="{FF2B5EF4-FFF2-40B4-BE49-F238E27FC236}"/>
            </a:extLst>
          </p:cNvPr>
          <p:cNvSpPr txBox="1">
            <a:spLocks/>
          </p:cNvSpPr>
          <p:nvPr/>
        </p:nvSpPr>
        <p:spPr>
          <a:xfrm>
            <a:off x="1027113" y="3711575"/>
            <a:ext cx="2466975" cy="92551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CANCER AND INFRINGEMENT REGISTERS</a:t>
            </a:r>
          </a:p>
        </p:txBody>
      </p:sp>
      <p:cxnSp>
        <p:nvCxnSpPr>
          <p:cNvPr id="23" name="Прямая соединительная линия 32">
            <a:extLst>
              <a:ext uri="{FF2B5EF4-FFF2-40B4-BE49-F238E27FC236}"/>
            </a:extLst>
          </p:cNvPr>
          <p:cNvCxnSpPr/>
          <p:nvPr/>
        </p:nvCxnSpPr>
        <p:spPr>
          <a:xfrm>
            <a:off x="3484563" y="3881438"/>
            <a:ext cx="74295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32">
            <a:extLst>
              <a:ext uri="{FF2B5EF4-FFF2-40B4-BE49-F238E27FC236}"/>
            </a:extLst>
          </p:cNvPr>
          <p:cNvCxnSpPr/>
          <p:nvPr/>
        </p:nvCxnSpPr>
        <p:spPr>
          <a:xfrm>
            <a:off x="3895725" y="2813050"/>
            <a:ext cx="681038" cy="334963"/>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6" name="Текст 11">
            <a:extLst>
              <a:ext uri="{FF2B5EF4-FFF2-40B4-BE49-F238E27FC236}"/>
            </a:extLst>
          </p:cNvPr>
          <p:cNvSpPr txBox="1">
            <a:spLocks/>
          </p:cNvSpPr>
          <p:nvPr/>
        </p:nvSpPr>
        <p:spPr>
          <a:xfrm>
            <a:off x="1927225" y="2354263"/>
            <a:ext cx="2184400" cy="92551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CAUSE OF DEATH REGISTER</a:t>
            </a:r>
          </a:p>
        </p:txBody>
      </p:sp>
      <p:pic>
        <p:nvPicPr>
          <p:cNvPr id="66577"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9400" y="3260725"/>
            <a:ext cx="22479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7675" y="2065338"/>
            <a:ext cx="551815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itle 1"/>
          <p:cNvSpPr>
            <a:spLocks noGrp="1"/>
          </p:cNvSpPr>
          <p:nvPr>
            <p:ph type="title"/>
          </p:nvPr>
        </p:nvSpPr>
        <p:spPr/>
        <p:txBody>
          <a:bodyPr/>
          <a:lstStyle/>
          <a:p>
            <a:r>
              <a:rPr lang="fi-FI" altLang="fi-FI">
                <a:latin typeface="Arial" charset="0"/>
                <a:ea typeface="Roboto Light" charset="0"/>
                <a:cs typeface="Open Sans Light" charset="0"/>
              </a:rPr>
              <a:t>Samples are coded</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24650" y="3117850"/>
            <a:ext cx="3825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26300" y="3516313"/>
            <a:ext cx="1714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13412">
            <a:off x="7523163" y="3698875"/>
            <a:ext cx="1397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3775075"/>
            <a:ext cx="1714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15300" y="3870325"/>
            <a:ext cx="1714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extLst>
          </p:cNvPr>
          <p:cNvSpPr txBox="1"/>
          <p:nvPr/>
        </p:nvSpPr>
        <p:spPr>
          <a:xfrm>
            <a:off x="311150" y="1795463"/>
            <a:ext cx="4556125" cy="830262"/>
          </a:xfrm>
          <a:prstGeom prst="rect">
            <a:avLst/>
          </a:prstGeom>
          <a:noFill/>
        </p:spPr>
        <p:txBody>
          <a:bodyPr>
            <a:spAutoFit/>
          </a:bodyPr>
          <a:lstStyle/>
          <a:p>
            <a:pPr>
              <a:defRPr/>
            </a:pPr>
            <a:r>
              <a:rPr lang="fi-FI" sz="1600" b="1" dirty="0">
                <a:solidFill>
                  <a:schemeClr val="accent5"/>
                </a:solidFill>
                <a:latin typeface="Arial" panose="020B0604020202020204" pitchFamily="34" charset="0"/>
                <a:cs typeface="Arial" panose="020B0604020202020204" pitchFamily="34" charset="0"/>
              </a:rPr>
              <a:t>1. </a:t>
            </a:r>
            <a:r>
              <a:rPr lang="en-US" sz="1600" b="1" dirty="0">
                <a:solidFill>
                  <a:schemeClr val="accent5"/>
                </a:solidFill>
                <a:latin typeface="Arial" panose="020B0604020202020204" pitchFamily="34" charset="0"/>
                <a:cs typeface="Arial" panose="020B0604020202020204" pitchFamily="34" charset="0"/>
              </a:rPr>
              <a:t>Biobanks store information about the sample donors’ identity</a:t>
            </a:r>
            <a:endParaRPr lang="fi-FI" sz="1600" b="1" dirty="0">
              <a:solidFill>
                <a:schemeClr val="accent5"/>
              </a:solidFill>
              <a:latin typeface="Arial" panose="020B0604020202020204" pitchFamily="34" charset="0"/>
              <a:cs typeface="Arial" panose="020B0604020202020204" pitchFamily="34" charset="0"/>
            </a:endParaRPr>
          </a:p>
          <a:p>
            <a:pPr>
              <a:defRPr/>
            </a:pPr>
            <a:endParaRPr lang="fi-FI" sz="1600" b="1" dirty="0">
              <a:solidFill>
                <a:schemeClr val="bg1">
                  <a:lumMod val="50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extLst>
          </p:cNvPr>
          <p:cNvSpPr txBox="1"/>
          <p:nvPr/>
        </p:nvSpPr>
        <p:spPr>
          <a:xfrm>
            <a:off x="333375" y="2479675"/>
            <a:ext cx="4556125" cy="1076325"/>
          </a:xfrm>
          <a:prstGeom prst="rect">
            <a:avLst/>
          </a:prstGeom>
          <a:noFill/>
        </p:spPr>
        <p:txBody>
          <a:bodyPr>
            <a:spAutoFit/>
          </a:bodyPr>
          <a:lstStyle/>
          <a:p>
            <a:pPr>
              <a:defRPr/>
            </a:pPr>
            <a:r>
              <a:rPr lang="fi-FI" sz="1600" b="1" dirty="0">
                <a:solidFill>
                  <a:schemeClr val="accent5"/>
                </a:solidFill>
                <a:latin typeface="Arial" panose="020B0604020202020204" pitchFamily="34" charset="0"/>
                <a:cs typeface="Arial" panose="020B0604020202020204" pitchFamily="34" charset="0"/>
              </a:rPr>
              <a:t>2. </a:t>
            </a:r>
            <a:r>
              <a:rPr lang="en-US" sz="1600" b="1" dirty="0">
                <a:solidFill>
                  <a:schemeClr val="accent5"/>
                </a:solidFill>
                <a:latin typeface="Arial" panose="020B0604020202020204" pitchFamily="34" charset="0"/>
                <a:cs typeface="Arial" panose="020B0604020202020204" pitchFamily="34" charset="0"/>
              </a:rPr>
              <a:t>Local biobanks send the personal identity numbers to </a:t>
            </a:r>
            <a:r>
              <a:rPr lang="en-US" sz="1600" b="1" dirty="0">
                <a:solidFill>
                  <a:schemeClr val="accent5"/>
                </a:solidFill>
                <a:latin typeface="Arial" panose="020B0604020202020204" pitchFamily="34" charset="0"/>
                <a:cs typeface="Arial" panose="020B0604020202020204" pitchFamily="34" charset="0"/>
              </a:rPr>
              <a:t>a coordinating biobank</a:t>
            </a:r>
            <a:r>
              <a:rPr lang="en-US" sz="1600" b="1" dirty="0">
                <a:solidFill>
                  <a:schemeClr val="accent5"/>
                </a:solidFill>
                <a:latin typeface="Arial" panose="020B0604020202020204" pitchFamily="34" charset="0"/>
                <a:cs typeface="Arial" panose="020B0604020202020204" pitchFamily="34" charset="0"/>
              </a:rPr>
              <a:t>, which then </a:t>
            </a:r>
            <a:r>
              <a:rPr lang="en-US" sz="1600" b="1" dirty="0">
                <a:solidFill>
                  <a:schemeClr val="accent5"/>
                </a:solidFill>
                <a:latin typeface="Arial" panose="020B0604020202020204" pitchFamily="34" charset="0"/>
                <a:cs typeface="Arial" panose="020B0604020202020204" pitchFamily="34" charset="0"/>
              </a:rPr>
              <a:t>requests </a:t>
            </a:r>
            <a:r>
              <a:rPr lang="en-US" sz="1600" b="1" dirty="0">
                <a:solidFill>
                  <a:schemeClr val="accent5"/>
                </a:solidFill>
                <a:latin typeface="Arial" panose="020B0604020202020204" pitchFamily="34" charset="0"/>
                <a:cs typeface="Arial" panose="020B0604020202020204" pitchFamily="34" charset="0"/>
              </a:rPr>
              <a:t>health data from the registries.</a:t>
            </a:r>
            <a:endParaRPr lang="fi-FI" sz="1600" b="1" dirty="0">
              <a:solidFill>
                <a:schemeClr val="accent5"/>
              </a:solidFill>
              <a:latin typeface="Arial" panose="020B0604020202020204" pitchFamily="34" charset="0"/>
              <a:cs typeface="Arial" panose="020B0604020202020204" pitchFamily="34" charset="0"/>
            </a:endParaRPr>
          </a:p>
          <a:p>
            <a:pPr>
              <a:defRPr/>
            </a:pPr>
            <a:endParaRPr lang="fi-FI" sz="1600" b="1" dirty="0">
              <a:solidFill>
                <a:schemeClr val="accent5"/>
              </a:solidFill>
              <a:latin typeface="Arial" panose="020B0604020202020204" pitchFamily="34" charset="0"/>
              <a:cs typeface="Arial" panose="020B0604020202020204" pitchFamily="34" charset="0"/>
            </a:endParaRPr>
          </a:p>
        </p:txBody>
      </p:sp>
      <p:sp>
        <p:nvSpPr>
          <p:cNvPr id="34" name="TextBox 33">
            <a:extLst>
              <a:ext uri="{FF2B5EF4-FFF2-40B4-BE49-F238E27FC236}"/>
            </a:extLst>
          </p:cNvPr>
          <p:cNvSpPr txBox="1"/>
          <p:nvPr/>
        </p:nvSpPr>
        <p:spPr>
          <a:xfrm>
            <a:off x="311150" y="3459163"/>
            <a:ext cx="4556125" cy="1077912"/>
          </a:xfrm>
          <a:prstGeom prst="rect">
            <a:avLst/>
          </a:prstGeom>
          <a:noFill/>
        </p:spPr>
        <p:txBody>
          <a:bodyPr>
            <a:spAutoFit/>
          </a:bodyPr>
          <a:lstStyle/>
          <a:p>
            <a:pPr>
              <a:defRPr/>
            </a:pPr>
            <a:r>
              <a:rPr lang="fi-FI" sz="1600" b="1" dirty="0">
                <a:solidFill>
                  <a:schemeClr val="accent5"/>
                </a:solidFill>
                <a:latin typeface="Arial" panose="020B0604020202020204" pitchFamily="34" charset="0"/>
                <a:cs typeface="Arial" panose="020B0604020202020204" pitchFamily="34" charset="0"/>
              </a:rPr>
              <a:t>3. </a:t>
            </a:r>
            <a:r>
              <a:rPr lang="en-US" sz="1600" b="1" dirty="0">
                <a:solidFill>
                  <a:schemeClr val="accent5"/>
                </a:solidFill>
                <a:latin typeface="Arial" panose="020B0604020202020204" pitchFamily="34" charset="0"/>
                <a:cs typeface="Arial" panose="020B0604020202020204" pitchFamily="34" charset="0"/>
              </a:rPr>
              <a:t>Coordinating biobank gives </a:t>
            </a:r>
            <a:r>
              <a:rPr lang="en-US" sz="1600" b="1" dirty="0">
                <a:solidFill>
                  <a:schemeClr val="accent5"/>
                </a:solidFill>
                <a:latin typeface="Arial" panose="020B0604020202020204" pitchFamily="34" charset="0"/>
                <a:cs typeface="Arial" panose="020B0604020202020204" pitchFamily="34" charset="0"/>
              </a:rPr>
              <a:t>each participant a FinnGen code and sends it to the local biobank.</a:t>
            </a:r>
            <a:endParaRPr lang="fi-FI" sz="1600" b="1" dirty="0">
              <a:solidFill>
                <a:schemeClr val="accent5"/>
              </a:solidFill>
              <a:latin typeface="Arial" panose="020B0604020202020204" pitchFamily="34" charset="0"/>
              <a:cs typeface="Arial" panose="020B0604020202020204" pitchFamily="34" charset="0"/>
            </a:endParaRPr>
          </a:p>
          <a:p>
            <a:pPr>
              <a:defRPr/>
            </a:pPr>
            <a:endParaRPr lang="fi-FI" sz="1600" b="1" dirty="0">
              <a:solidFill>
                <a:schemeClr val="accent5"/>
              </a:solidFill>
              <a:latin typeface="Arial" panose="020B0604020202020204" pitchFamily="34" charset="0"/>
              <a:cs typeface="Arial" panose="020B0604020202020204" pitchFamily="34" charset="0"/>
            </a:endParaRPr>
          </a:p>
        </p:txBody>
      </p:sp>
      <p:sp>
        <p:nvSpPr>
          <p:cNvPr id="35" name="TextBox 34">
            <a:extLst>
              <a:ext uri="{FF2B5EF4-FFF2-40B4-BE49-F238E27FC236}"/>
            </a:extLst>
          </p:cNvPr>
          <p:cNvSpPr txBox="1"/>
          <p:nvPr/>
        </p:nvSpPr>
        <p:spPr>
          <a:xfrm>
            <a:off x="333375" y="4329113"/>
            <a:ext cx="4556125" cy="1323975"/>
          </a:xfrm>
          <a:prstGeom prst="rect">
            <a:avLst/>
          </a:prstGeom>
          <a:noFill/>
        </p:spPr>
        <p:txBody>
          <a:bodyPr>
            <a:spAutoFit/>
          </a:bodyPr>
          <a:lstStyle/>
          <a:p>
            <a:pPr>
              <a:defRPr/>
            </a:pPr>
            <a:r>
              <a:rPr lang="fi-FI" sz="1600" b="1" dirty="0">
                <a:solidFill>
                  <a:schemeClr val="accent5"/>
                </a:solidFill>
                <a:latin typeface="Arial" panose="020B0604020202020204" pitchFamily="34" charset="0"/>
                <a:cs typeface="Arial" panose="020B0604020202020204" pitchFamily="34" charset="0"/>
              </a:rPr>
              <a:t>4. </a:t>
            </a:r>
            <a:r>
              <a:rPr lang="en-US" sz="1600" b="1" dirty="0">
                <a:solidFill>
                  <a:schemeClr val="accent5"/>
                </a:solidFill>
                <a:latin typeface="Arial" panose="020B0604020202020204" pitchFamily="34" charset="0"/>
                <a:cs typeface="Arial" panose="020B0604020202020204" pitchFamily="34" charset="0"/>
              </a:rPr>
              <a:t>Local biobanks send the FinnGen coded </a:t>
            </a:r>
            <a:r>
              <a:rPr lang="en-US" sz="1600" b="1" dirty="0">
                <a:solidFill>
                  <a:schemeClr val="accent5"/>
                </a:solidFill>
                <a:latin typeface="Arial" panose="020B0604020202020204" pitchFamily="34" charset="0"/>
                <a:cs typeface="Arial" panose="020B0604020202020204" pitchFamily="34" charset="0"/>
              </a:rPr>
              <a:t>samples </a:t>
            </a:r>
            <a:r>
              <a:rPr lang="en-US" sz="1600" b="1" dirty="0">
                <a:solidFill>
                  <a:schemeClr val="accent5"/>
                </a:solidFill>
                <a:latin typeface="Arial" panose="020B0604020202020204" pitchFamily="34" charset="0"/>
                <a:cs typeface="Arial" panose="020B0604020202020204" pitchFamily="34" charset="0"/>
              </a:rPr>
              <a:t>to </a:t>
            </a:r>
            <a:r>
              <a:rPr lang="en-US" sz="1600" b="1" dirty="0">
                <a:solidFill>
                  <a:schemeClr val="accent5"/>
                </a:solidFill>
                <a:latin typeface="Arial" panose="020B0604020202020204" pitchFamily="34" charset="0"/>
                <a:cs typeface="Arial" panose="020B0604020202020204" pitchFamily="34" charset="0"/>
              </a:rPr>
              <a:t>sample logistics laboratory which then sends the samples further to genome </a:t>
            </a:r>
            <a:r>
              <a:rPr lang="en-US" sz="1600" b="1" dirty="0">
                <a:solidFill>
                  <a:schemeClr val="accent5"/>
                </a:solidFill>
                <a:latin typeface="Arial" panose="020B0604020202020204" pitchFamily="34" charset="0"/>
                <a:cs typeface="Arial" panose="020B0604020202020204" pitchFamily="34" charset="0"/>
              </a:rPr>
              <a:t>analysis. </a:t>
            </a:r>
            <a:endParaRPr lang="fi-FI" sz="1600" b="1" dirty="0">
              <a:solidFill>
                <a:schemeClr val="accent5"/>
              </a:solidFill>
              <a:latin typeface="Arial" panose="020B0604020202020204" pitchFamily="34" charset="0"/>
              <a:cs typeface="Arial" panose="020B0604020202020204" pitchFamily="34" charset="0"/>
            </a:endParaRPr>
          </a:p>
          <a:p>
            <a:pPr>
              <a:defRPr/>
            </a:pPr>
            <a:endParaRPr lang="fi-FI" sz="1600" b="1" dirty="0">
              <a:solidFill>
                <a:schemeClr val="accent5"/>
              </a:solidFill>
              <a:latin typeface="Arial" panose="020B0604020202020204" pitchFamily="34" charset="0"/>
              <a:cs typeface="Arial" panose="020B0604020202020204" pitchFamily="34" charset="0"/>
            </a:endParaRPr>
          </a:p>
        </p:txBody>
      </p:sp>
      <p:sp>
        <p:nvSpPr>
          <p:cNvPr id="36" name="TextBox 35">
            <a:extLst>
              <a:ext uri="{FF2B5EF4-FFF2-40B4-BE49-F238E27FC236}"/>
            </a:extLst>
          </p:cNvPr>
          <p:cNvSpPr txBox="1"/>
          <p:nvPr/>
        </p:nvSpPr>
        <p:spPr>
          <a:xfrm>
            <a:off x="333375" y="5470525"/>
            <a:ext cx="4556125" cy="830263"/>
          </a:xfrm>
          <a:prstGeom prst="rect">
            <a:avLst/>
          </a:prstGeom>
          <a:noFill/>
        </p:spPr>
        <p:txBody>
          <a:bodyPr>
            <a:spAutoFit/>
          </a:bodyPr>
          <a:lstStyle/>
          <a:p>
            <a:pPr>
              <a:defRPr/>
            </a:pPr>
            <a:r>
              <a:rPr lang="fi-FI" sz="1600" b="1" dirty="0">
                <a:solidFill>
                  <a:schemeClr val="accent5"/>
                </a:solidFill>
                <a:latin typeface="Arial" panose="020B0604020202020204" pitchFamily="34" charset="0"/>
                <a:cs typeface="Arial" panose="020B0604020202020204" pitchFamily="34" charset="0"/>
              </a:rPr>
              <a:t>5. </a:t>
            </a:r>
            <a:r>
              <a:rPr lang="en-US" sz="1600" b="1" dirty="0">
                <a:solidFill>
                  <a:schemeClr val="accent5"/>
                </a:solidFill>
                <a:latin typeface="Arial" panose="020B0604020202020204" pitchFamily="34" charset="0"/>
                <a:cs typeface="Arial" panose="020B0604020202020204" pitchFamily="34" charset="0"/>
              </a:rPr>
              <a:t>Coded health registry data and genome data are delivered to the </a:t>
            </a:r>
            <a:r>
              <a:rPr lang="en-US" sz="1600" b="1" dirty="0" err="1">
                <a:solidFill>
                  <a:schemeClr val="accent5"/>
                </a:solidFill>
                <a:latin typeface="Arial" panose="020B0604020202020204" pitchFamily="34" charset="0"/>
                <a:cs typeface="Arial" panose="020B0604020202020204" pitchFamily="34" charset="0"/>
              </a:rPr>
              <a:t>FinnGen</a:t>
            </a:r>
            <a:r>
              <a:rPr lang="en-US" sz="1600" b="1" dirty="0">
                <a:solidFill>
                  <a:schemeClr val="accent5"/>
                </a:solidFill>
                <a:latin typeface="Arial" panose="020B0604020202020204" pitchFamily="34" charset="0"/>
                <a:cs typeface="Arial" panose="020B0604020202020204" pitchFamily="34" charset="0"/>
              </a:rPr>
              <a:t> study.</a:t>
            </a:r>
            <a:endParaRPr lang="fi-FI" sz="1600" b="1" dirty="0">
              <a:solidFill>
                <a:schemeClr val="accent5"/>
              </a:solidFill>
              <a:latin typeface="Arial" panose="020B0604020202020204" pitchFamily="34" charset="0"/>
              <a:cs typeface="Arial" panose="020B0604020202020204" pitchFamily="34" charset="0"/>
            </a:endParaRPr>
          </a:p>
          <a:p>
            <a:pPr>
              <a:defRPr/>
            </a:pPr>
            <a:endParaRPr lang="fi-FI" sz="1600" b="1" dirty="0">
              <a:solidFill>
                <a:schemeClr val="accent5"/>
              </a:solidFill>
              <a:latin typeface="Arial" panose="020B0604020202020204" pitchFamily="34" charset="0"/>
              <a:cs typeface="Arial" panose="020B0604020202020204" pitchFamily="34" charset="0"/>
            </a:endParaRPr>
          </a:p>
        </p:txBody>
      </p:sp>
      <p:sp>
        <p:nvSpPr>
          <p:cNvPr id="14" name="TextBox 13">
            <a:extLst>
              <a:ext uri="{FF2B5EF4-FFF2-40B4-BE49-F238E27FC236}"/>
            </a:extLst>
          </p:cNvPr>
          <p:cNvSpPr txBox="1"/>
          <p:nvPr/>
        </p:nvSpPr>
        <p:spPr>
          <a:xfrm>
            <a:off x="311150" y="6118225"/>
            <a:ext cx="4556125" cy="830263"/>
          </a:xfrm>
          <a:prstGeom prst="rect">
            <a:avLst/>
          </a:prstGeom>
          <a:noFill/>
        </p:spPr>
        <p:txBody>
          <a:bodyPr>
            <a:spAutoFit/>
          </a:bodyPr>
          <a:lstStyle/>
          <a:p>
            <a:pPr>
              <a:defRPr/>
            </a:pPr>
            <a:r>
              <a:rPr lang="fi-FI" sz="1600" b="1" dirty="0">
                <a:solidFill>
                  <a:schemeClr val="accent5"/>
                </a:solidFill>
                <a:latin typeface="Arial" panose="020B0604020202020204" pitchFamily="34" charset="0"/>
                <a:cs typeface="Arial" panose="020B0604020202020204" pitchFamily="34" charset="0"/>
              </a:rPr>
              <a:t>6. </a:t>
            </a:r>
            <a:r>
              <a:rPr lang="en-US" sz="1600" b="1" dirty="0" err="1">
                <a:solidFill>
                  <a:schemeClr val="accent5"/>
                </a:solidFill>
                <a:latin typeface="Arial" panose="020B0604020202020204" pitchFamily="34" charset="0"/>
                <a:cs typeface="Arial" panose="020B0604020202020204" pitchFamily="34" charset="0"/>
              </a:rPr>
              <a:t>FinnGen</a:t>
            </a:r>
            <a:r>
              <a:rPr lang="en-US" sz="1600" b="1" dirty="0">
                <a:solidFill>
                  <a:schemeClr val="accent5"/>
                </a:solidFill>
                <a:latin typeface="Arial" panose="020B0604020202020204" pitchFamily="34" charset="0"/>
                <a:cs typeface="Arial" panose="020B0604020202020204" pitchFamily="34" charset="0"/>
              </a:rPr>
              <a:t> combines the data and performs the analyses.</a:t>
            </a:r>
            <a:endParaRPr lang="fi-FI" sz="1600" b="1" dirty="0">
              <a:solidFill>
                <a:schemeClr val="accent5"/>
              </a:solidFill>
              <a:latin typeface="Arial" panose="020B0604020202020204" pitchFamily="34" charset="0"/>
              <a:cs typeface="Arial" panose="020B0604020202020204" pitchFamily="34" charset="0"/>
            </a:endParaRPr>
          </a:p>
          <a:p>
            <a:pPr>
              <a:defRPr/>
            </a:pPr>
            <a:endParaRPr lang="fi-FI" sz="1600" b="1" dirty="0">
              <a:solidFill>
                <a:schemeClr val="accent5"/>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fi-FI" altLang="fi-FI">
                <a:latin typeface="Arial" charset="0"/>
                <a:ea typeface="Roboto Light" charset="0"/>
                <a:cs typeface="Open Sans Light" charset="0"/>
              </a:rPr>
              <a:t>Data protection</a:t>
            </a:r>
          </a:p>
        </p:txBody>
      </p:sp>
      <p:pic>
        <p:nvPicPr>
          <p:cNvPr id="7065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038" y="2432050"/>
            <a:ext cx="2117725"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Прямая соединительная линия 32">
            <a:extLst>
              <a:ext uri="{FF2B5EF4-FFF2-40B4-BE49-F238E27FC236}"/>
            </a:extLst>
          </p:cNvPr>
          <p:cNvCxnSpPr/>
          <p:nvPr/>
        </p:nvCxnSpPr>
        <p:spPr>
          <a:xfrm flipH="1">
            <a:off x="3373438" y="2522538"/>
            <a:ext cx="457200" cy="33020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32">
            <a:extLst>
              <a:ext uri="{FF2B5EF4-FFF2-40B4-BE49-F238E27FC236}"/>
            </a:extLst>
          </p:cNvPr>
          <p:cNvCxnSpPr/>
          <p:nvPr/>
        </p:nvCxnSpPr>
        <p:spPr>
          <a:xfrm flipV="1">
            <a:off x="3373438" y="3789363"/>
            <a:ext cx="457200" cy="11112"/>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32">
            <a:extLst>
              <a:ext uri="{FF2B5EF4-FFF2-40B4-BE49-F238E27FC236}"/>
            </a:extLst>
          </p:cNvPr>
          <p:cNvCxnSpPr/>
          <p:nvPr/>
        </p:nvCxnSpPr>
        <p:spPr>
          <a:xfrm>
            <a:off x="3373438" y="4841875"/>
            <a:ext cx="457200" cy="187325"/>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0" name="Текст 11">
            <a:extLst>
              <a:ext uri="{FF2B5EF4-FFF2-40B4-BE49-F238E27FC236}"/>
            </a:extLst>
          </p:cNvPr>
          <p:cNvSpPr txBox="1">
            <a:spLocks/>
          </p:cNvSpPr>
          <p:nvPr/>
        </p:nvSpPr>
        <p:spPr>
          <a:xfrm>
            <a:off x="4924425" y="2182813"/>
            <a:ext cx="5487988" cy="84137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ea typeface="Arial" charset="0"/>
                <a:cs typeface="Arial" charset="0"/>
              </a:rPr>
              <a:t>PARTICIPATION IS VOLUNTARY AND THE CONSENT CAN BE WITHDRAWN</a:t>
            </a:r>
            <a:endParaRPr lang="fi-FI" sz="1800" b="1" dirty="0">
              <a:solidFill>
                <a:schemeClr val="accent5"/>
              </a:solidFill>
              <a:latin typeface="Arial" charset="0"/>
              <a:ea typeface="Arial" charset="0"/>
              <a:cs typeface="Arial" charset="0"/>
            </a:endParaRPr>
          </a:p>
        </p:txBody>
      </p:sp>
      <p:sp>
        <p:nvSpPr>
          <p:cNvPr id="11" name="Текст 11">
            <a:extLst>
              <a:ext uri="{FF2B5EF4-FFF2-40B4-BE49-F238E27FC236}"/>
            </a:extLst>
          </p:cNvPr>
          <p:cNvSpPr txBox="1">
            <a:spLocks/>
          </p:cNvSpPr>
          <p:nvPr/>
        </p:nvSpPr>
        <p:spPr>
          <a:xfrm>
            <a:off x="4924425" y="3495675"/>
            <a:ext cx="5487988" cy="94456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a:solidFill>
                  <a:schemeClr val="accent5"/>
                </a:solidFill>
                <a:latin typeface="Arial" charset="0"/>
                <a:cs typeface="Arial" charset="0"/>
              </a:rPr>
              <a:t>SAMPLES ARE CODED AND FINNGEN CAN NOT IDENTIFY PARTICIPANTS</a:t>
            </a:r>
            <a:endParaRPr lang="fi-FI" sz="1800" b="1" dirty="0">
              <a:solidFill>
                <a:schemeClr val="accent5"/>
              </a:solidFill>
              <a:latin typeface="Arial" charset="0"/>
              <a:cs typeface="Arial" charset="0"/>
            </a:endParaRPr>
          </a:p>
        </p:txBody>
      </p:sp>
      <p:grpSp>
        <p:nvGrpSpPr>
          <p:cNvPr id="70665" name="Группа 9"/>
          <p:cNvGrpSpPr>
            <a:grpSpLocks/>
          </p:cNvGrpSpPr>
          <p:nvPr/>
        </p:nvGrpSpPr>
        <p:grpSpPr bwMode="auto">
          <a:xfrm>
            <a:off x="4137025" y="2122488"/>
            <a:ext cx="728663" cy="669925"/>
            <a:chOff x="935665" y="3221665"/>
            <a:chExt cx="728383" cy="669851"/>
          </a:xfrm>
        </p:grpSpPr>
        <p:sp>
          <p:nvSpPr>
            <p:cNvPr id="15" name="Текст 11">
              <a:extLst>
                <a:ext uri="{FF2B5EF4-FFF2-40B4-BE49-F238E27FC236}"/>
              </a:extLst>
            </p:cNvPr>
            <p:cNvSpPr txBox="1">
              <a:spLocks/>
            </p:cNvSpPr>
            <p:nvPr/>
          </p:nvSpPr>
          <p:spPr>
            <a:xfrm>
              <a:off x="978512" y="3351826"/>
              <a:ext cx="685536" cy="4000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solidFill>
                    <a:schemeClr val="accent5"/>
                  </a:solidFill>
                  <a:latin typeface="Arial" charset="0"/>
                  <a:ea typeface="Arial" charset="0"/>
                  <a:cs typeface="Arial" charset="0"/>
                </a:rPr>
                <a:t>01</a:t>
              </a:r>
            </a:p>
          </p:txBody>
        </p:sp>
        <p:sp>
          <p:nvSpPr>
            <p:cNvPr id="16" name="Прямоугольник 1">
              <a:extLst>
                <a:ext uri="{FF2B5EF4-FFF2-40B4-BE49-F238E27FC236}"/>
              </a:extLst>
            </p:cNvPr>
            <p:cNvSpPr/>
            <p:nvPr/>
          </p:nvSpPr>
          <p:spPr>
            <a:xfrm>
              <a:off x="935665" y="3221665"/>
              <a:ext cx="669668" cy="6698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grpSp>
      <p:grpSp>
        <p:nvGrpSpPr>
          <p:cNvPr id="70666" name="Группа 50"/>
          <p:cNvGrpSpPr>
            <a:grpSpLocks/>
          </p:cNvGrpSpPr>
          <p:nvPr/>
        </p:nvGrpSpPr>
        <p:grpSpPr bwMode="auto">
          <a:xfrm>
            <a:off x="4113213" y="3422650"/>
            <a:ext cx="717550" cy="669925"/>
            <a:chOff x="2392327" y="4115068"/>
            <a:chExt cx="717750" cy="669851"/>
          </a:xfrm>
        </p:grpSpPr>
        <p:sp>
          <p:nvSpPr>
            <p:cNvPr id="19" name="Текст 11">
              <a:extLst>
                <a:ext uri="{FF2B5EF4-FFF2-40B4-BE49-F238E27FC236}"/>
              </a:extLst>
            </p:cNvPr>
            <p:cNvSpPr txBox="1">
              <a:spLocks/>
            </p:cNvSpPr>
            <p:nvPr/>
          </p:nvSpPr>
          <p:spPr>
            <a:xfrm>
              <a:off x="2424086" y="4245229"/>
              <a:ext cx="685991" cy="4000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solidFill>
                    <a:schemeClr val="accent5"/>
                  </a:solidFill>
                  <a:latin typeface="Arial" charset="0"/>
                  <a:ea typeface="Arial" charset="0"/>
                  <a:cs typeface="Arial" charset="0"/>
                </a:rPr>
                <a:t>02</a:t>
              </a:r>
            </a:p>
          </p:txBody>
        </p:sp>
        <p:sp>
          <p:nvSpPr>
            <p:cNvPr id="20" name="Прямоугольник 30">
              <a:extLst>
                <a:ext uri="{FF2B5EF4-FFF2-40B4-BE49-F238E27FC236}"/>
              </a:extLst>
            </p:cNvPr>
            <p:cNvSpPr/>
            <p:nvPr/>
          </p:nvSpPr>
          <p:spPr>
            <a:xfrm>
              <a:off x="2392327" y="4115068"/>
              <a:ext cx="670112" cy="6698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grpSp>
      <p:grpSp>
        <p:nvGrpSpPr>
          <p:cNvPr id="70667" name="Группа 49"/>
          <p:cNvGrpSpPr>
            <a:grpSpLocks/>
          </p:cNvGrpSpPr>
          <p:nvPr/>
        </p:nvGrpSpPr>
        <p:grpSpPr bwMode="auto">
          <a:xfrm>
            <a:off x="4117975" y="4722813"/>
            <a:ext cx="708025" cy="669925"/>
            <a:chOff x="6252085" y="1910584"/>
            <a:chExt cx="707117" cy="669851"/>
          </a:xfrm>
        </p:grpSpPr>
        <p:sp>
          <p:nvSpPr>
            <p:cNvPr id="23" name="Текст 11">
              <a:extLst>
                <a:ext uri="{FF2B5EF4-FFF2-40B4-BE49-F238E27FC236}"/>
              </a:extLst>
            </p:cNvPr>
            <p:cNvSpPr txBox="1">
              <a:spLocks/>
            </p:cNvSpPr>
            <p:nvPr/>
          </p:nvSpPr>
          <p:spPr>
            <a:xfrm>
              <a:off x="6272697" y="2040745"/>
              <a:ext cx="686505" cy="4000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solidFill>
                    <a:schemeClr val="accent5"/>
                  </a:solidFill>
                  <a:latin typeface="Arial" charset="0"/>
                  <a:ea typeface="Arial" charset="0"/>
                  <a:cs typeface="Arial" charset="0"/>
                </a:rPr>
                <a:t>03</a:t>
              </a:r>
            </a:p>
          </p:txBody>
        </p:sp>
        <p:sp>
          <p:nvSpPr>
            <p:cNvPr id="24" name="Прямоугольник 18">
              <a:extLst>
                <a:ext uri="{FF2B5EF4-FFF2-40B4-BE49-F238E27FC236}"/>
              </a:extLst>
            </p:cNvPr>
            <p:cNvSpPr/>
            <p:nvPr/>
          </p:nvSpPr>
          <p:spPr>
            <a:xfrm>
              <a:off x="6252085" y="1910584"/>
              <a:ext cx="669066" cy="6698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grpSp>
      <p:sp>
        <p:nvSpPr>
          <p:cNvPr id="26" name="Текст 11">
            <a:extLst>
              <a:ext uri="{FF2B5EF4-FFF2-40B4-BE49-F238E27FC236}"/>
            </a:extLst>
          </p:cNvPr>
          <p:cNvSpPr txBox="1">
            <a:spLocks/>
          </p:cNvSpPr>
          <p:nvPr/>
        </p:nvSpPr>
        <p:spPr>
          <a:xfrm>
            <a:off x="4924425" y="4722813"/>
            <a:ext cx="5051425" cy="15176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b="1" dirty="0" smtClean="0">
                <a:solidFill>
                  <a:schemeClr val="accent5"/>
                </a:solidFill>
                <a:latin typeface="Arial" charset="0"/>
                <a:ea typeface="Arial" charset="0"/>
                <a:cs typeface="Arial" charset="0"/>
              </a:rPr>
              <a:t>GENOME DATA</a:t>
            </a:r>
            <a:r>
              <a:rPr lang="en-US" sz="1800" b="1" dirty="0">
                <a:solidFill>
                  <a:schemeClr val="accent5"/>
                </a:solidFill>
                <a:latin typeface="Arial" charset="0"/>
                <a:ea typeface="Arial" charset="0"/>
                <a:cs typeface="Arial" charset="0"/>
              </a:rPr>
              <a:t>, ANALYZED AND PRODUCED FROM BIOBANK SAMPLES, IS OWNED BY FINNISH </a:t>
            </a:r>
            <a:r>
              <a:rPr lang="en-US" sz="1800" b="1" dirty="0" smtClean="0">
                <a:solidFill>
                  <a:schemeClr val="accent5"/>
                </a:solidFill>
                <a:latin typeface="Arial" charset="0"/>
                <a:ea typeface="Arial" charset="0"/>
                <a:cs typeface="Arial" charset="0"/>
              </a:rPr>
              <a:t>BIOBANKS</a:t>
            </a:r>
            <a:endParaRPr lang="en-US" sz="1800" b="1" dirty="0">
              <a:solidFill>
                <a:schemeClr val="accent5"/>
              </a:solidFill>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50" y="2028825"/>
            <a:ext cx="10123488"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itle 1"/>
          <p:cNvSpPr>
            <a:spLocks noGrp="1"/>
          </p:cNvSpPr>
          <p:nvPr>
            <p:ph type="title"/>
          </p:nvPr>
        </p:nvSpPr>
        <p:spPr/>
        <p:txBody>
          <a:bodyPr/>
          <a:lstStyle/>
          <a:p>
            <a:r>
              <a:rPr lang="fi-FI" altLang="fi-FI">
                <a:latin typeface="Arial" charset="0"/>
                <a:ea typeface="Roboto Light" charset="0"/>
                <a:cs typeface="Open Sans Light" charset="0"/>
              </a:rPr>
              <a:t>Drug development</a:t>
            </a:r>
          </a:p>
        </p:txBody>
      </p:sp>
      <p:sp>
        <p:nvSpPr>
          <p:cNvPr id="27" name="Текст 11">
            <a:extLst>
              <a:ext uri="{FF2B5EF4-FFF2-40B4-BE49-F238E27FC236}"/>
            </a:extLst>
          </p:cNvPr>
          <p:cNvSpPr txBox="1">
            <a:spLocks/>
          </p:cNvSpPr>
          <p:nvPr/>
        </p:nvSpPr>
        <p:spPr>
          <a:xfrm>
            <a:off x="1751013" y="2395538"/>
            <a:ext cx="1541462" cy="92551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600" b="1" dirty="0">
                <a:solidFill>
                  <a:schemeClr val="accent5"/>
                </a:solidFill>
                <a:latin typeface="Arial" charset="0"/>
                <a:ea typeface="Arial" charset="0"/>
                <a:cs typeface="Arial" charset="0"/>
              </a:rPr>
              <a:t>Identifying the molecule</a:t>
            </a:r>
          </a:p>
        </p:txBody>
      </p:sp>
      <p:sp>
        <p:nvSpPr>
          <p:cNvPr id="28" name="Текст 11">
            <a:extLst>
              <a:ext uri="{FF2B5EF4-FFF2-40B4-BE49-F238E27FC236}"/>
            </a:extLst>
          </p:cNvPr>
          <p:cNvSpPr txBox="1">
            <a:spLocks/>
          </p:cNvSpPr>
          <p:nvPr/>
        </p:nvSpPr>
        <p:spPr>
          <a:xfrm>
            <a:off x="3259138" y="2395538"/>
            <a:ext cx="1236662" cy="57308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600" b="1" dirty="0">
                <a:solidFill>
                  <a:schemeClr val="accent5"/>
                </a:solidFill>
                <a:latin typeface="Arial" charset="0"/>
                <a:ea typeface="Arial" charset="0"/>
                <a:cs typeface="Arial" charset="0"/>
              </a:rPr>
              <a:t>Preclinical research</a:t>
            </a:r>
          </a:p>
        </p:txBody>
      </p:sp>
      <p:sp>
        <p:nvSpPr>
          <p:cNvPr id="29" name="Текст 11">
            <a:extLst>
              <a:ext uri="{FF2B5EF4-FFF2-40B4-BE49-F238E27FC236}"/>
            </a:extLst>
          </p:cNvPr>
          <p:cNvSpPr txBox="1">
            <a:spLocks/>
          </p:cNvSpPr>
          <p:nvPr/>
        </p:nvSpPr>
        <p:spPr>
          <a:xfrm>
            <a:off x="4595813" y="2395538"/>
            <a:ext cx="1174750" cy="92551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600" b="1" dirty="0">
                <a:solidFill>
                  <a:schemeClr val="accent5"/>
                </a:solidFill>
                <a:latin typeface="Arial" charset="0"/>
                <a:ea typeface="Arial" charset="0"/>
                <a:cs typeface="Arial" charset="0"/>
              </a:rPr>
              <a:t>Clinical trials</a:t>
            </a:r>
          </a:p>
        </p:txBody>
      </p:sp>
      <p:sp>
        <p:nvSpPr>
          <p:cNvPr id="30" name="Текст 11">
            <a:extLst>
              <a:ext uri="{FF2B5EF4-FFF2-40B4-BE49-F238E27FC236}"/>
            </a:extLst>
          </p:cNvPr>
          <p:cNvSpPr txBox="1">
            <a:spLocks/>
          </p:cNvSpPr>
          <p:nvPr/>
        </p:nvSpPr>
        <p:spPr>
          <a:xfrm>
            <a:off x="6705600" y="2616200"/>
            <a:ext cx="963613" cy="7048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600" b="1" dirty="0">
                <a:solidFill>
                  <a:schemeClr val="accent5"/>
                </a:solidFill>
                <a:latin typeface="Arial" charset="0"/>
                <a:ea typeface="Arial" charset="0"/>
                <a:cs typeface="Arial" charset="0"/>
              </a:rPr>
              <a:t>Review</a:t>
            </a:r>
          </a:p>
        </p:txBody>
      </p:sp>
      <p:sp>
        <p:nvSpPr>
          <p:cNvPr id="31" name="Текст 11"/>
          <p:cNvSpPr txBox="1">
            <a:spLocks/>
          </p:cNvSpPr>
          <p:nvPr/>
        </p:nvSpPr>
        <p:spPr bwMode="auto">
          <a:xfrm>
            <a:off x="7797800" y="2616200"/>
            <a:ext cx="14684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rgbClr val="3400D3"/>
                </a:solidFill>
                <a:latin typeface="Arial" charset="0"/>
                <a:ea typeface="Arial" charset="0"/>
                <a:cs typeface="Arial" charset="0"/>
              </a:defRPr>
            </a:lvl1pPr>
            <a:lvl2pPr marL="685800" indent="-228600">
              <a:lnSpc>
                <a:spcPct val="90000"/>
              </a:lnSpc>
              <a:spcBef>
                <a:spcPts val="500"/>
              </a:spcBef>
              <a:buFont typeface="Arial" charset="0"/>
              <a:buChar char="•"/>
              <a:defRPr sz="2400">
                <a:solidFill>
                  <a:srgbClr val="3400D3"/>
                </a:solidFill>
                <a:latin typeface="Arial" charset="0"/>
                <a:ea typeface="Arial" charset="0"/>
                <a:cs typeface="Arial" charset="0"/>
              </a:defRPr>
            </a:lvl2pPr>
            <a:lvl3pPr marL="1143000" indent="-228600">
              <a:lnSpc>
                <a:spcPct val="90000"/>
              </a:lnSpc>
              <a:spcBef>
                <a:spcPts val="500"/>
              </a:spcBef>
              <a:buFont typeface="Arial" charset="0"/>
              <a:buChar char="•"/>
              <a:defRPr sz="2000">
                <a:solidFill>
                  <a:srgbClr val="3400D3"/>
                </a:solidFill>
                <a:latin typeface="Arial" charset="0"/>
                <a:ea typeface="Arial" charset="0"/>
                <a:cs typeface="Arial" charset="0"/>
              </a:defRPr>
            </a:lvl3pPr>
            <a:lvl4pPr marL="1600200" indent="-228600">
              <a:lnSpc>
                <a:spcPct val="90000"/>
              </a:lnSpc>
              <a:spcBef>
                <a:spcPts val="500"/>
              </a:spcBef>
              <a:buFont typeface="Arial" charset="0"/>
              <a:buChar char="•"/>
              <a:defRPr>
                <a:solidFill>
                  <a:srgbClr val="3400D3"/>
                </a:solidFill>
                <a:latin typeface="Arial" charset="0"/>
                <a:ea typeface="Arial" charset="0"/>
                <a:cs typeface="Arial" charset="0"/>
              </a:defRPr>
            </a:lvl4pPr>
            <a:lvl5pPr marL="2057400" indent="-228600">
              <a:lnSpc>
                <a:spcPct val="90000"/>
              </a:lnSpc>
              <a:spcBef>
                <a:spcPts val="500"/>
              </a:spcBef>
              <a:buFont typeface="Arial" charset="0"/>
              <a:buChar char="•"/>
              <a:defRPr>
                <a:solidFill>
                  <a:srgbClr val="3400D3"/>
                </a:solidFill>
                <a:latin typeface="Arial" charset="0"/>
                <a:ea typeface="Arial" charset="0"/>
                <a:cs typeface="Arial" charset="0"/>
              </a:defRPr>
            </a:lvl5pPr>
            <a:lvl6pPr marL="25146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6pPr>
            <a:lvl7pPr marL="29718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7pPr>
            <a:lvl8pPr marL="34290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8pPr>
            <a:lvl9pPr marL="38862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9pPr>
          </a:lstStyle>
          <a:p>
            <a:pPr defTabSz="914400" eaLnBrk="1" hangingPunct="1">
              <a:buFont typeface="Arial" charset="0"/>
              <a:buNone/>
            </a:pPr>
            <a:r>
              <a:rPr lang="en-US" altLang="fi-FI" sz="1600" b="1"/>
              <a:t>Approval</a:t>
            </a:r>
          </a:p>
        </p:txBody>
      </p:sp>
      <p:sp>
        <p:nvSpPr>
          <p:cNvPr id="32" name="Текст 11"/>
          <p:cNvSpPr txBox="1">
            <a:spLocks/>
          </p:cNvSpPr>
          <p:nvPr/>
        </p:nvSpPr>
        <p:spPr bwMode="auto">
          <a:xfrm rot="-5400000">
            <a:off x="8424069" y="1397794"/>
            <a:ext cx="22225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rgbClr val="3400D3"/>
                </a:solidFill>
                <a:latin typeface="Arial" charset="0"/>
                <a:ea typeface="Arial" charset="0"/>
                <a:cs typeface="Arial" charset="0"/>
              </a:defRPr>
            </a:lvl1pPr>
            <a:lvl2pPr marL="685800" indent="-228600">
              <a:lnSpc>
                <a:spcPct val="90000"/>
              </a:lnSpc>
              <a:spcBef>
                <a:spcPts val="500"/>
              </a:spcBef>
              <a:buFont typeface="Arial" charset="0"/>
              <a:buChar char="•"/>
              <a:defRPr sz="2400">
                <a:solidFill>
                  <a:srgbClr val="3400D3"/>
                </a:solidFill>
                <a:latin typeface="Arial" charset="0"/>
                <a:ea typeface="Arial" charset="0"/>
                <a:cs typeface="Arial" charset="0"/>
              </a:defRPr>
            </a:lvl2pPr>
            <a:lvl3pPr marL="1143000" indent="-228600">
              <a:lnSpc>
                <a:spcPct val="90000"/>
              </a:lnSpc>
              <a:spcBef>
                <a:spcPts val="500"/>
              </a:spcBef>
              <a:buFont typeface="Arial" charset="0"/>
              <a:buChar char="•"/>
              <a:defRPr sz="2000">
                <a:solidFill>
                  <a:srgbClr val="3400D3"/>
                </a:solidFill>
                <a:latin typeface="Arial" charset="0"/>
                <a:ea typeface="Arial" charset="0"/>
                <a:cs typeface="Arial" charset="0"/>
              </a:defRPr>
            </a:lvl3pPr>
            <a:lvl4pPr marL="1600200" indent="-228600">
              <a:lnSpc>
                <a:spcPct val="90000"/>
              </a:lnSpc>
              <a:spcBef>
                <a:spcPts val="500"/>
              </a:spcBef>
              <a:buFont typeface="Arial" charset="0"/>
              <a:buChar char="•"/>
              <a:defRPr>
                <a:solidFill>
                  <a:srgbClr val="3400D3"/>
                </a:solidFill>
                <a:latin typeface="Arial" charset="0"/>
                <a:ea typeface="Arial" charset="0"/>
                <a:cs typeface="Arial" charset="0"/>
              </a:defRPr>
            </a:lvl4pPr>
            <a:lvl5pPr marL="2057400" indent="-228600">
              <a:lnSpc>
                <a:spcPct val="90000"/>
              </a:lnSpc>
              <a:spcBef>
                <a:spcPts val="500"/>
              </a:spcBef>
              <a:buFont typeface="Arial" charset="0"/>
              <a:buChar char="•"/>
              <a:defRPr>
                <a:solidFill>
                  <a:srgbClr val="3400D3"/>
                </a:solidFill>
                <a:latin typeface="Arial" charset="0"/>
                <a:ea typeface="Arial" charset="0"/>
                <a:cs typeface="Arial" charset="0"/>
              </a:defRPr>
            </a:lvl5pPr>
            <a:lvl6pPr marL="25146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6pPr>
            <a:lvl7pPr marL="29718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7pPr>
            <a:lvl8pPr marL="34290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8pPr>
            <a:lvl9pPr marL="38862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9pPr>
          </a:lstStyle>
          <a:p>
            <a:pPr defTabSz="914400" eaLnBrk="1" hangingPunct="1">
              <a:buFont typeface="Arial" charset="0"/>
              <a:buNone/>
            </a:pPr>
            <a:r>
              <a:rPr lang="en-US" altLang="fi-FI" sz="2000" b="1"/>
              <a:t>TO USE</a:t>
            </a:r>
          </a:p>
        </p:txBody>
      </p:sp>
      <p:cxnSp>
        <p:nvCxnSpPr>
          <p:cNvPr id="34" name="Straight Connector 33">
            <a:extLst>
              <a:ext uri="{FF2B5EF4-FFF2-40B4-BE49-F238E27FC236}"/>
            </a:extLst>
          </p:cNvPr>
          <p:cNvCxnSpPr/>
          <p:nvPr/>
        </p:nvCxnSpPr>
        <p:spPr>
          <a:xfrm>
            <a:off x="2306638" y="5476875"/>
            <a:ext cx="6821487" cy="0"/>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33" name="Текст 11">
            <a:extLst>
              <a:ext uri="{FF2B5EF4-FFF2-40B4-BE49-F238E27FC236}"/>
            </a:extLst>
          </p:cNvPr>
          <p:cNvSpPr txBox="1">
            <a:spLocks/>
          </p:cNvSpPr>
          <p:nvPr/>
        </p:nvSpPr>
        <p:spPr>
          <a:xfrm>
            <a:off x="3155950" y="5275263"/>
            <a:ext cx="5195888" cy="785812"/>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4000" b="1" dirty="0">
                <a:solidFill>
                  <a:schemeClr val="accent5"/>
                </a:solidFill>
                <a:latin typeface="Arial" charset="0"/>
                <a:ea typeface="Arial" charset="0"/>
                <a:cs typeface="Arial" charset="0"/>
              </a:rPr>
              <a:t>10 YEAR JOURNEY</a:t>
            </a:r>
          </a:p>
        </p:txBody>
      </p:sp>
      <p:sp>
        <p:nvSpPr>
          <p:cNvPr id="35" name="Текст 11"/>
          <p:cNvSpPr txBox="1">
            <a:spLocks/>
          </p:cNvSpPr>
          <p:nvPr/>
        </p:nvSpPr>
        <p:spPr bwMode="auto">
          <a:xfrm>
            <a:off x="1536700" y="4281488"/>
            <a:ext cx="1541463"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rgbClr val="3400D3"/>
                </a:solidFill>
                <a:latin typeface="Arial" charset="0"/>
                <a:ea typeface="Arial" charset="0"/>
                <a:cs typeface="Arial" charset="0"/>
              </a:defRPr>
            </a:lvl1pPr>
            <a:lvl2pPr marL="685800" indent="-228600">
              <a:lnSpc>
                <a:spcPct val="90000"/>
              </a:lnSpc>
              <a:spcBef>
                <a:spcPts val="500"/>
              </a:spcBef>
              <a:buFont typeface="Arial" charset="0"/>
              <a:buChar char="•"/>
              <a:defRPr sz="2400">
                <a:solidFill>
                  <a:srgbClr val="3400D3"/>
                </a:solidFill>
                <a:latin typeface="Arial" charset="0"/>
                <a:ea typeface="Arial" charset="0"/>
                <a:cs typeface="Arial" charset="0"/>
              </a:defRPr>
            </a:lvl2pPr>
            <a:lvl3pPr marL="1143000" indent="-228600">
              <a:lnSpc>
                <a:spcPct val="90000"/>
              </a:lnSpc>
              <a:spcBef>
                <a:spcPts val="500"/>
              </a:spcBef>
              <a:buFont typeface="Arial" charset="0"/>
              <a:buChar char="•"/>
              <a:defRPr sz="2000">
                <a:solidFill>
                  <a:srgbClr val="3400D3"/>
                </a:solidFill>
                <a:latin typeface="Arial" charset="0"/>
                <a:ea typeface="Arial" charset="0"/>
                <a:cs typeface="Arial" charset="0"/>
              </a:defRPr>
            </a:lvl3pPr>
            <a:lvl4pPr marL="1600200" indent="-228600">
              <a:lnSpc>
                <a:spcPct val="90000"/>
              </a:lnSpc>
              <a:spcBef>
                <a:spcPts val="500"/>
              </a:spcBef>
              <a:buFont typeface="Arial" charset="0"/>
              <a:buChar char="•"/>
              <a:defRPr>
                <a:solidFill>
                  <a:srgbClr val="3400D3"/>
                </a:solidFill>
                <a:latin typeface="Arial" charset="0"/>
                <a:ea typeface="Arial" charset="0"/>
                <a:cs typeface="Arial" charset="0"/>
              </a:defRPr>
            </a:lvl4pPr>
            <a:lvl5pPr marL="2057400" indent="-228600">
              <a:lnSpc>
                <a:spcPct val="90000"/>
              </a:lnSpc>
              <a:spcBef>
                <a:spcPts val="500"/>
              </a:spcBef>
              <a:buFont typeface="Arial" charset="0"/>
              <a:buChar char="•"/>
              <a:defRPr>
                <a:solidFill>
                  <a:srgbClr val="3400D3"/>
                </a:solidFill>
                <a:latin typeface="Arial" charset="0"/>
                <a:ea typeface="Arial" charset="0"/>
                <a:cs typeface="Arial" charset="0"/>
              </a:defRPr>
            </a:lvl5pPr>
            <a:lvl6pPr marL="25146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6pPr>
            <a:lvl7pPr marL="29718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7pPr>
            <a:lvl8pPr marL="34290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8pPr>
            <a:lvl9pPr marL="38862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9pPr>
          </a:lstStyle>
          <a:p>
            <a:pPr defTabSz="914400" eaLnBrk="1" hangingPunct="1">
              <a:buFont typeface="Arial" charset="0"/>
              <a:buNone/>
            </a:pPr>
            <a:r>
              <a:rPr lang="en-US" altLang="fi-FI" sz="1600" b="1">
                <a:solidFill>
                  <a:schemeClr val="tx1"/>
                </a:solidFill>
              </a:rPr>
              <a:t>Universities, </a:t>
            </a:r>
            <a:br>
              <a:rPr lang="en-US" altLang="fi-FI" sz="1600" b="1">
                <a:solidFill>
                  <a:schemeClr val="tx1"/>
                </a:solidFill>
              </a:rPr>
            </a:br>
            <a:r>
              <a:rPr lang="en-US" altLang="fi-FI" sz="1600" b="1">
                <a:solidFill>
                  <a:schemeClr val="tx1"/>
                </a:solidFill>
              </a:rPr>
              <a:t>biobanks</a:t>
            </a:r>
          </a:p>
        </p:txBody>
      </p:sp>
      <p:sp>
        <p:nvSpPr>
          <p:cNvPr id="36" name="Текст 11"/>
          <p:cNvSpPr txBox="1">
            <a:spLocks/>
          </p:cNvSpPr>
          <p:nvPr/>
        </p:nvSpPr>
        <p:spPr bwMode="auto">
          <a:xfrm>
            <a:off x="2944813" y="4275138"/>
            <a:ext cx="17526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rgbClr val="3400D3"/>
                </a:solidFill>
                <a:latin typeface="Arial" charset="0"/>
                <a:ea typeface="Arial" charset="0"/>
                <a:cs typeface="Arial" charset="0"/>
              </a:defRPr>
            </a:lvl1pPr>
            <a:lvl2pPr marL="685800" indent="-228600">
              <a:lnSpc>
                <a:spcPct val="90000"/>
              </a:lnSpc>
              <a:spcBef>
                <a:spcPts val="500"/>
              </a:spcBef>
              <a:buFont typeface="Arial" charset="0"/>
              <a:buChar char="•"/>
              <a:defRPr sz="2400">
                <a:solidFill>
                  <a:srgbClr val="3400D3"/>
                </a:solidFill>
                <a:latin typeface="Arial" charset="0"/>
                <a:ea typeface="Arial" charset="0"/>
                <a:cs typeface="Arial" charset="0"/>
              </a:defRPr>
            </a:lvl2pPr>
            <a:lvl3pPr marL="1143000" indent="-228600">
              <a:lnSpc>
                <a:spcPct val="90000"/>
              </a:lnSpc>
              <a:spcBef>
                <a:spcPts val="500"/>
              </a:spcBef>
              <a:buFont typeface="Arial" charset="0"/>
              <a:buChar char="•"/>
              <a:defRPr sz="2000">
                <a:solidFill>
                  <a:srgbClr val="3400D3"/>
                </a:solidFill>
                <a:latin typeface="Arial" charset="0"/>
                <a:ea typeface="Arial" charset="0"/>
                <a:cs typeface="Arial" charset="0"/>
              </a:defRPr>
            </a:lvl3pPr>
            <a:lvl4pPr marL="1600200" indent="-228600">
              <a:lnSpc>
                <a:spcPct val="90000"/>
              </a:lnSpc>
              <a:spcBef>
                <a:spcPts val="500"/>
              </a:spcBef>
              <a:buFont typeface="Arial" charset="0"/>
              <a:buChar char="•"/>
              <a:defRPr>
                <a:solidFill>
                  <a:srgbClr val="3400D3"/>
                </a:solidFill>
                <a:latin typeface="Arial" charset="0"/>
                <a:ea typeface="Arial" charset="0"/>
                <a:cs typeface="Arial" charset="0"/>
              </a:defRPr>
            </a:lvl4pPr>
            <a:lvl5pPr marL="2057400" indent="-228600">
              <a:lnSpc>
                <a:spcPct val="90000"/>
              </a:lnSpc>
              <a:spcBef>
                <a:spcPts val="500"/>
              </a:spcBef>
              <a:buFont typeface="Arial" charset="0"/>
              <a:buChar char="•"/>
              <a:defRPr>
                <a:solidFill>
                  <a:srgbClr val="3400D3"/>
                </a:solidFill>
                <a:latin typeface="Arial" charset="0"/>
                <a:ea typeface="Arial" charset="0"/>
                <a:cs typeface="Arial" charset="0"/>
              </a:defRPr>
            </a:lvl5pPr>
            <a:lvl6pPr marL="25146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6pPr>
            <a:lvl7pPr marL="29718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7pPr>
            <a:lvl8pPr marL="34290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8pPr>
            <a:lvl9pPr marL="38862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9pPr>
          </a:lstStyle>
          <a:p>
            <a:pPr defTabSz="914400" eaLnBrk="1" hangingPunct="1">
              <a:buFont typeface="Arial" charset="0"/>
              <a:buNone/>
            </a:pPr>
            <a:r>
              <a:rPr lang="en-US" altLang="fi-FI" sz="1600" b="1">
                <a:solidFill>
                  <a:schemeClr val="tx1"/>
                </a:solidFill>
              </a:rPr>
              <a:t>Pharmaceutical companies, universities</a:t>
            </a:r>
          </a:p>
        </p:txBody>
      </p:sp>
      <p:sp>
        <p:nvSpPr>
          <p:cNvPr id="37" name="Текст 11"/>
          <p:cNvSpPr txBox="1">
            <a:spLocks/>
          </p:cNvSpPr>
          <p:nvPr/>
        </p:nvSpPr>
        <p:spPr bwMode="auto">
          <a:xfrm>
            <a:off x="4697413" y="4256088"/>
            <a:ext cx="2008187"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rgbClr val="3400D3"/>
                </a:solidFill>
                <a:latin typeface="Arial" charset="0"/>
                <a:ea typeface="Arial" charset="0"/>
                <a:cs typeface="Arial" charset="0"/>
              </a:defRPr>
            </a:lvl1pPr>
            <a:lvl2pPr marL="685800" indent="-228600">
              <a:lnSpc>
                <a:spcPct val="90000"/>
              </a:lnSpc>
              <a:spcBef>
                <a:spcPts val="500"/>
              </a:spcBef>
              <a:buFont typeface="Arial" charset="0"/>
              <a:buChar char="•"/>
              <a:defRPr sz="2400">
                <a:solidFill>
                  <a:srgbClr val="3400D3"/>
                </a:solidFill>
                <a:latin typeface="Arial" charset="0"/>
                <a:ea typeface="Arial" charset="0"/>
                <a:cs typeface="Arial" charset="0"/>
              </a:defRPr>
            </a:lvl2pPr>
            <a:lvl3pPr marL="1143000" indent="-228600">
              <a:lnSpc>
                <a:spcPct val="90000"/>
              </a:lnSpc>
              <a:spcBef>
                <a:spcPts val="500"/>
              </a:spcBef>
              <a:buFont typeface="Arial" charset="0"/>
              <a:buChar char="•"/>
              <a:defRPr sz="2000">
                <a:solidFill>
                  <a:srgbClr val="3400D3"/>
                </a:solidFill>
                <a:latin typeface="Arial" charset="0"/>
                <a:ea typeface="Arial" charset="0"/>
                <a:cs typeface="Arial" charset="0"/>
              </a:defRPr>
            </a:lvl3pPr>
            <a:lvl4pPr marL="1600200" indent="-228600">
              <a:lnSpc>
                <a:spcPct val="90000"/>
              </a:lnSpc>
              <a:spcBef>
                <a:spcPts val="500"/>
              </a:spcBef>
              <a:buFont typeface="Arial" charset="0"/>
              <a:buChar char="•"/>
              <a:defRPr>
                <a:solidFill>
                  <a:srgbClr val="3400D3"/>
                </a:solidFill>
                <a:latin typeface="Arial" charset="0"/>
                <a:ea typeface="Arial" charset="0"/>
                <a:cs typeface="Arial" charset="0"/>
              </a:defRPr>
            </a:lvl4pPr>
            <a:lvl5pPr marL="2057400" indent="-228600">
              <a:lnSpc>
                <a:spcPct val="90000"/>
              </a:lnSpc>
              <a:spcBef>
                <a:spcPts val="500"/>
              </a:spcBef>
              <a:buFont typeface="Arial" charset="0"/>
              <a:buChar char="•"/>
              <a:defRPr>
                <a:solidFill>
                  <a:srgbClr val="3400D3"/>
                </a:solidFill>
                <a:latin typeface="Arial" charset="0"/>
                <a:ea typeface="Arial" charset="0"/>
                <a:cs typeface="Arial" charset="0"/>
              </a:defRPr>
            </a:lvl5pPr>
            <a:lvl6pPr marL="25146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6pPr>
            <a:lvl7pPr marL="29718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7pPr>
            <a:lvl8pPr marL="34290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8pPr>
            <a:lvl9pPr marL="3886200" indent="-228600"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9pPr>
          </a:lstStyle>
          <a:p>
            <a:pPr defTabSz="914400" eaLnBrk="1" hangingPunct="1">
              <a:buFont typeface="Arial" charset="0"/>
              <a:buNone/>
            </a:pPr>
            <a:r>
              <a:rPr lang="en-US" altLang="fi-FI" sz="1600" b="1">
                <a:solidFill>
                  <a:schemeClr val="tx1"/>
                </a:solidFill>
              </a:rPr>
              <a:t>Laboratories, hospitals, doctors, pharmaceutical companies</a:t>
            </a:r>
          </a:p>
        </p:txBody>
      </p:sp>
      <p:cxnSp>
        <p:nvCxnSpPr>
          <p:cNvPr id="16" name="Straight Connector 15">
            <a:extLst>
              <a:ext uri="{FF2B5EF4-FFF2-40B4-BE49-F238E27FC236}"/>
            </a:extLst>
          </p:cNvPr>
          <p:cNvCxnSpPr/>
          <p:nvPr/>
        </p:nvCxnSpPr>
        <p:spPr>
          <a:xfrm>
            <a:off x="2306638" y="4937125"/>
            <a:ext cx="0" cy="1123950"/>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extLst>
          </p:cNvPr>
          <p:cNvCxnSpPr/>
          <p:nvPr/>
        </p:nvCxnSpPr>
        <p:spPr>
          <a:xfrm>
            <a:off x="9128125" y="4148138"/>
            <a:ext cx="0" cy="1912937"/>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up)">
                                      <p:cBhvr>
                                        <p:cTn id="7" dur="300"/>
                                        <p:tgtEl>
                                          <p:spTgt spid="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wipe(up)">
                                      <p:cBhvr>
                                        <p:cTn id="12" dur="300"/>
                                        <p:tgtEl>
                                          <p:spTgt spid="2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wipe(up)">
                                      <p:cBhvr>
                                        <p:cTn id="17" dur="300"/>
                                        <p:tgtEl>
                                          <p:spTgt spid="2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wipe(up)">
                                      <p:cBhvr>
                                        <p:cTn id="22" dur="300"/>
                                        <p:tgtEl>
                                          <p:spTgt spid="3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wipe(up)">
                                      <p:cBhvr>
                                        <p:cTn id="27" dur="300"/>
                                        <p:tgtEl>
                                          <p:spTgt spid="3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wipe(up)">
                                      <p:cBhvr>
                                        <p:cTn id="32" dur="300"/>
                                        <p:tgtEl>
                                          <p:spTgt spid="3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wipe(up)">
                                      <p:cBhvr>
                                        <p:cTn id="37" dur="300"/>
                                        <p:tgtEl>
                                          <p:spTgt spid="33">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wipe(up)">
                                      <p:cBhvr>
                                        <p:cTn id="42" dur="300"/>
                                        <p:tgtEl>
                                          <p:spTgt spid="35">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36">
                                            <p:txEl>
                                              <p:pRg st="0" end="0"/>
                                            </p:txEl>
                                          </p:spTgt>
                                        </p:tgtEl>
                                        <p:attrNameLst>
                                          <p:attrName>style.visibility</p:attrName>
                                        </p:attrNameLst>
                                      </p:cBhvr>
                                      <p:to>
                                        <p:strVal val="visible"/>
                                      </p:to>
                                    </p:set>
                                    <p:animEffect transition="in" filter="wipe(up)">
                                      <p:cBhvr>
                                        <p:cTn id="47" dur="300"/>
                                        <p:tgtEl>
                                          <p:spTgt spid="36">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wipe(up)">
                                      <p:cBhvr>
                                        <p:cTn id="52" dur="3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Заголовок 1"/>
          <p:cNvSpPr txBox="1">
            <a:spLocks/>
          </p:cNvSpPr>
          <p:nvPr/>
        </p:nvSpPr>
        <p:spPr bwMode="auto">
          <a:xfrm>
            <a:off x="827088" y="1771650"/>
            <a:ext cx="4881562"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a:defRPr>
                <a:solidFill>
                  <a:schemeClr val="tx1"/>
                </a:solidFill>
                <a:latin typeface="Calibri" charset="0"/>
              </a:defRPr>
            </a:lvl2pPr>
            <a:lvl3pPr>
              <a:defRPr>
                <a:solidFill>
                  <a:schemeClr val="tx1"/>
                </a:solidFill>
                <a:latin typeface="Calibri" charset="0"/>
              </a:defRPr>
            </a:lvl3pPr>
            <a:lvl4pPr>
              <a:defRPr>
                <a:solidFill>
                  <a:schemeClr val="tx1"/>
                </a:solidFill>
                <a:latin typeface="Calibri" charset="0"/>
              </a:defRPr>
            </a:lvl4pPr>
            <a:lvl5pPr>
              <a:defRPr>
                <a:solidFill>
                  <a:schemeClr val="tx1"/>
                </a:solidFill>
                <a:latin typeface="Calibri" charset="0"/>
              </a:defRPr>
            </a:lvl5pPr>
            <a:lvl6pPr marL="2284413" indent="1588" eaLnBrk="0" fontAlgn="base" hangingPunct="0">
              <a:spcBef>
                <a:spcPct val="0"/>
              </a:spcBef>
              <a:spcAft>
                <a:spcPct val="0"/>
              </a:spcAft>
              <a:defRPr>
                <a:solidFill>
                  <a:schemeClr val="tx1"/>
                </a:solidFill>
                <a:latin typeface="Calibri" charset="0"/>
              </a:defRPr>
            </a:lvl6pPr>
            <a:lvl7pPr marL="2741613" indent="1588" eaLnBrk="0" fontAlgn="base" hangingPunct="0">
              <a:spcBef>
                <a:spcPct val="0"/>
              </a:spcBef>
              <a:spcAft>
                <a:spcPct val="0"/>
              </a:spcAft>
              <a:defRPr>
                <a:solidFill>
                  <a:schemeClr val="tx1"/>
                </a:solidFill>
                <a:latin typeface="Calibri" charset="0"/>
              </a:defRPr>
            </a:lvl7pPr>
            <a:lvl8pPr marL="3198813" indent="1588" eaLnBrk="0" fontAlgn="base" hangingPunct="0">
              <a:spcBef>
                <a:spcPct val="0"/>
              </a:spcBef>
              <a:spcAft>
                <a:spcPct val="0"/>
              </a:spcAft>
              <a:defRPr>
                <a:solidFill>
                  <a:schemeClr val="tx1"/>
                </a:solidFill>
                <a:latin typeface="Calibri" charset="0"/>
              </a:defRPr>
            </a:lvl8pPr>
            <a:lvl9pPr marL="3656013" indent="1588" eaLnBrk="0" fontAlgn="base" hangingPunct="0">
              <a:spcBef>
                <a:spcPct val="0"/>
              </a:spcBef>
              <a:spcAft>
                <a:spcPct val="0"/>
              </a:spcAft>
              <a:defRPr>
                <a:solidFill>
                  <a:schemeClr val="tx1"/>
                </a:solidFill>
                <a:latin typeface="Calibri" charset="0"/>
              </a:defRPr>
            </a:lvl9pPr>
          </a:lstStyle>
          <a:p>
            <a:pPr defTabSz="914400" eaLnBrk="1" hangingPunct="1">
              <a:lnSpc>
                <a:spcPct val="90000"/>
              </a:lnSpc>
            </a:pPr>
            <a:r>
              <a:rPr lang="is-IS" altLang="fi-FI" sz="4400">
                <a:solidFill>
                  <a:srgbClr val="3400D3"/>
                </a:solidFill>
                <a:latin typeface="Arial" charset="0"/>
                <a:ea typeface="Arial" charset="0"/>
                <a:cs typeface="Arial" charset="0"/>
              </a:rPr>
              <a:t>…</a:t>
            </a:r>
            <a:r>
              <a:rPr lang="en-US" altLang="fi-FI" sz="4400">
                <a:solidFill>
                  <a:srgbClr val="3400D3"/>
                </a:solidFill>
                <a:latin typeface="Arial" charset="0"/>
                <a:ea typeface="Arial" charset="0"/>
                <a:cs typeface="Arial" charset="0"/>
              </a:rPr>
              <a:t>but soon diseases will be treated </a:t>
            </a:r>
            <a:r>
              <a:rPr lang="en-US" altLang="fi-FI" sz="4400" b="1">
                <a:solidFill>
                  <a:srgbClr val="3400D3"/>
                </a:solidFill>
                <a:latin typeface="Arial" charset="0"/>
                <a:ea typeface="Arial" charset="0"/>
                <a:cs typeface="Arial" charset="0"/>
              </a:rPr>
              <a:t>based on people and their genomes</a:t>
            </a:r>
            <a:r>
              <a:rPr lang="is-IS" altLang="fi-FI" sz="4400" b="1">
                <a:solidFill>
                  <a:srgbClr val="3400D3"/>
                </a:solidFill>
                <a:latin typeface="Arial" charset="0"/>
                <a:ea typeface="Arial" charset="0"/>
                <a:cs typeface="Arial" charset="0"/>
              </a:rPr>
              <a:t>.</a:t>
            </a:r>
            <a:endParaRPr lang="en-US" altLang="fi-FI" sz="4400" b="1">
              <a:solidFill>
                <a:srgbClr val="3400D3"/>
              </a:solidFill>
              <a:latin typeface="Arial" charset="0"/>
              <a:ea typeface="Arial" charset="0"/>
              <a:cs typeface="Arial" charset="0"/>
            </a:endParaRPr>
          </a:p>
          <a:p>
            <a:pPr defTabSz="914400" eaLnBrk="1" hangingPunct="1">
              <a:lnSpc>
                <a:spcPct val="90000"/>
              </a:lnSpc>
            </a:pPr>
            <a:r>
              <a:rPr lang="en-US" altLang="fi-FI" sz="4400">
                <a:solidFill>
                  <a:srgbClr val="3400D3"/>
                </a:solidFill>
                <a:latin typeface="Arial" charset="0"/>
                <a:ea typeface="Arial" charset="0"/>
                <a:cs typeface="Arial" charset="0"/>
              </a:rPr>
              <a:t> </a:t>
            </a:r>
            <a:endParaRPr lang="en-US" altLang="fi-FI" sz="4000">
              <a:solidFill>
                <a:srgbClr val="3400D3"/>
              </a:solidFill>
              <a:latin typeface="Arial" charset="0"/>
              <a:ea typeface="Arial" charset="0"/>
              <a:cs typeface="Arial" charset="0"/>
            </a:endParaRPr>
          </a:p>
          <a:p>
            <a:pPr defTabSz="914400" eaLnBrk="1" hangingPunct="1">
              <a:lnSpc>
                <a:spcPct val="90000"/>
              </a:lnSpc>
            </a:pPr>
            <a:endParaRPr lang="ru-RU" altLang="fi-FI" sz="4000" b="1">
              <a:solidFill>
                <a:srgbClr val="3400D3"/>
              </a:solidFill>
              <a:latin typeface="Arial" charset="0"/>
              <a:ea typeface="Arial" charset="0"/>
              <a:cs typeface="Arial" charset="0"/>
            </a:endParaRPr>
          </a:p>
        </p:txBody>
      </p:sp>
      <p:pic>
        <p:nvPicPr>
          <p:cNvPr id="24579"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7250" y="1481138"/>
            <a:ext cx="3851275"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extLst>
          </p:cNvPr>
          <p:cNvSpPr/>
          <p:nvPr/>
        </p:nvSpPr>
        <p:spPr>
          <a:xfrm>
            <a:off x="6996113" y="2657475"/>
            <a:ext cx="1595437" cy="159543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7" name="Oval 26">
            <a:extLst>
              <a:ext uri="{FF2B5EF4-FFF2-40B4-BE49-F238E27FC236}"/>
            </a:extLst>
          </p:cNvPr>
          <p:cNvSpPr/>
          <p:nvPr/>
        </p:nvSpPr>
        <p:spPr>
          <a:xfrm>
            <a:off x="8499475" y="3968750"/>
            <a:ext cx="1595438" cy="159543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8" name="Oval 27">
            <a:extLst>
              <a:ext uri="{FF2B5EF4-FFF2-40B4-BE49-F238E27FC236}"/>
            </a:extLst>
          </p:cNvPr>
          <p:cNvSpPr/>
          <p:nvPr/>
        </p:nvSpPr>
        <p:spPr>
          <a:xfrm>
            <a:off x="5640388" y="3968750"/>
            <a:ext cx="1595437" cy="159543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1776413"/>
            <a:ext cx="61214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itle 1"/>
          <p:cNvSpPr>
            <a:spLocks noGrp="1"/>
          </p:cNvSpPr>
          <p:nvPr>
            <p:ph type="title"/>
          </p:nvPr>
        </p:nvSpPr>
        <p:spPr/>
        <p:txBody>
          <a:bodyPr/>
          <a:lstStyle/>
          <a:p>
            <a:r>
              <a:rPr lang="fi-FI" altLang="fi-FI">
                <a:latin typeface="Arial" charset="0"/>
                <a:ea typeface="Roboto Light" charset="0"/>
                <a:cs typeface="Open Sans Light" charset="0"/>
              </a:rPr>
              <a:t>Personalized medicine</a:t>
            </a:r>
          </a:p>
        </p:txBody>
      </p:sp>
      <p:sp>
        <p:nvSpPr>
          <p:cNvPr id="27" name="Rectangle 26">
            <a:extLst>
              <a:ext uri="{FF2B5EF4-FFF2-40B4-BE49-F238E27FC236}"/>
            </a:extLst>
          </p:cNvPr>
          <p:cNvSpPr/>
          <p:nvPr/>
        </p:nvSpPr>
        <p:spPr>
          <a:xfrm>
            <a:off x="3824288" y="1976438"/>
            <a:ext cx="1390650" cy="369887"/>
          </a:xfrm>
          <a:prstGeom prst="rect">
            <a:avLst/>
          </a:prstGeom>
        </p:spPr>
        <p:txBody>
          <a:bodyPr wrap="none">
            <a:spAutoFit/>
          </a:bodyPr>
          <a:lstStyle/>
          <a:p>
            <a:pPr>
              <a:defRPr/>
            </a:pPr>
            <a:r>
              <a:rPr lang="en-US" b="1" dirty="0">
                <a:solidFill>
                  <a:schemeClr val="accent5"/>
                </a:solidFill>
                <a:latin typeface="Arial" charset="0"/>
                <a:ea typeface="Arial" charset="0"/>
                <a:cs typeface="Arial" charset="0"/>
              </a:rPr>
              <a:t>Medicine X</a:t>
            </a:r>
          </a:p>
        </p:txBody>
      </p:sp>
      <p:sp>
        <p:nvSpPr>
          <p:cNvPr id="17" name="Rectangle 16">
            <a:extLst>
              <a:ext uri="{FF2B5EF4-FFF2-40B4-BE49-F238E27FC236}"/>
            </a:extLst>
          </p:cNvPr>
          <p:cNvSpPr/>
          <p:nvPr/>
        </p:nvSpPr>
        <p:spPr bwMode="auto">
          <a:xfrm>
            <a:off x="3297238" y="5902325"/>
            <a:ext cx="1655762" cy="338138"/>
          </a:xfrm>
          <a:prstGeom prst="rect">
            <a:avLst/>
          </a:prstGeom>
        </p:spPr>
        <p:txBody>
          <a:bodyPr wrap="none">
            <a:spAutoFit/>
          </a:bodyPr>
          <a:lstStyle/>
          <a:p>
            <a:pPr>
              <a:defRPr/>
            </a:pPr>
            <a:r>
              <a:rPr lang="en-US" sz="1600" dirty="0">
                <a:solidFill>
                  <a:schemeClr val="accent5"/>
                </a:solidFill>
                <a:latin typeface="Arial" charset="0"/>
                <a:ea typeface="Arial" charset="0"/>
                <a:cs typeface="Arial" charset="0"/>
              </a:rPr>
              <a:t> Patient benefits</a:t>
            </a:r>
            <a:endParaRPr lang="en-US" sz="1600" dirty="0"/>
          </a:p>
        </p:txBody>
      </p:sp>
      <p:sp>
        <p:nvSpPr>
          <p:cNvPr id="32" name="Rectangle 31">
            <a:extLst>
              <a:ext uri="{FF2B5EF4-FFF2-40B4-BE49-F238E27FC236}"/>
            </a:extLst>
          </p:cNvPr>
          <p:cNvSpPr/>
          <p:nvPr/>
        </p:nvSpPr>
        <p:spPr bwMode="auto">
          <a:xfrm>
            <a:off x="5613400" y="5902325"/>
            <a:ext cx="1060450" cy="338138"/>
          </a:xfrm>
          <a:prstGeom prst="rect">
            <a:avLst/>
          </a:prstGeom>
        </p:spPr>
        <p:txBody>
          <a:bodyPr wrap="none">
            <a:spAutoFit/>
          </a:bodyPr>
          <a:lstStyle/>
          <a:p>
            <a:pPr>
              <a:defRPr/>
            </a:pPr>
            <a:r>
              <a:rPr lang="en-US" sz="1600" dirty="0">
                <a:solidFill>
                  <a:schemeClr val="accent5"/>
                </a:solidFill>
                <a:latin typeface="Arial" charset="0"/>
                <a:ea typeface="Arial" charset="0"/>
                <a:cs typeface="Arial" charset="0"/>
              </a:rPr>
              <a:t> No effect</a:t>
            </a:r>
            <a:endParaRPr lang="en-US" sz="1600" dirty="0"/>
          </a:p>
        </p:txBody>
      </p:sp>
      <p:sp>
        <p:nvSpPr>
          <p:cNvPr id="33" name="Rectangle 32">
            <a:extLst>
              <a:ext uri="{FF2B5EF4-FFF2-40B4-BE49-F238E27FC236}"/>
            </a:extLst>
          </p:cNvPr>
          <p:cNvSpPr/>
          <p:nvPr/>
        </p:nvSpPr>
        <p:spPr bwMode="auto">
          <a:xfrm>
            <a:off x="7377113" y="5902325"/>
            <a:ext cx="1493837" cy="338138"/>
          </a:xfrm>
          <a:prstGeom prst="rect">
            <a:avLst/>
          </a:prstGeom>
        </p:spPr>
        <p:txBody>
          <a:bodyPr wrap="none">
            <a:spAutoFit/>
          </a:bodyPr>
          <a:lstStyle/>
          <a:p>
            <a:pPr>
              <a:defRPr/>
            </a:pPr>
            <a:r>
              <a:rPr lang="en-US" sz="1600" dirty="0">
                <a:solidFill>
                  <a:schemeClr val="accent5"/>
                </a:solidFill>
                <a:latin typeface="Arial" charset="0"/>
                <a:ea typeface="Arial" charset="0"/>
                <a:cs typeface="Arial" charset="0"/>
              </a:rPr>
              <a:t>Adverse effect</a:t>
            </a:r>
            <a:endParaRPr lang="en-US" sz="1600" dirty="0"/>
          </a:p>
        </p:txBody>
      </p:sp>
      <p:sp>
        <p:nvSpPr>
          <p:cNvPr id="47" name="Rectangle 46">
            <a:extLst>
              <a:ext uri="{FF2B5EF4-FFF2-40B4-BE49-F238E27FC236}"/>
            </a:extLst>
          </p:cNvPr>
          <p:cNvSpPr/>
          <p:nvPr/>
        </p:nvSpPr>
        <p:spPr>
          <a:xfrm>
            <a:off x="6845300" y="1976438"/>
            <a:ext cx="2574925" cy="584200"/>
          </a:xfrm>
          <a:prstGeom prst="rect">
            <a:avLst/>
          </a:prstGeom>
        </p:spPr>
        <p:txBody>
          <a:bodyPr>
            <a:spAutoFit/>
          </a:bodyPr>
          <a:lstStyle/>
          <a:p>
            <a:pPr>
              <a:defRPr/>
            </a:pPr>
            <a:r>
              <a:rPr lang="en-US" sz="1600" dirty="0">
                <a:solidFill>
                  <a:schemeClr val="accent5"/>
                </a:solidFill>
                <a:latin typeface="Arial" charset="0"/>
                <a:ea typeface="Arial" charset="0"/>
                <a:cs typeface="Arial" charset="0"/>
              </a:rPr>
              <a:t>Traditional drug development 10–12 years</a:t>
            </a:r>
          </a:p>
        </p:txBody>
      </p:sp>
      <p:pic>
        <p:nvPicPr>
          <p:cNvPr id="7476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9788" y="5957888"/>
            <a:ext cx="234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59400" y="6046788"/>
            <a:ext cx="24765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3"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7050" y="5943600"/>
            <a:ext cx="3000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0613" y="2749550"/>
            <a:ext cx="7177087"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 y="2559050"/>
            <a:ext cx="3201988"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itle 1"/>
          <p:cNvSpPr>
            <a:spLocks noGrp="1"/>
          </p:cNvSpPr>
          <p:nvPr>
            <p:ph type="title"/>
          </p:nvPr>
        </p:nvSpPr>
        <p:spPr/>
        <p:txBody>
          <a:bodyPr/>
          <a:lstStyle/>
          <a:p>
            <a:r>
              <a:rPr lang="fi-FI" altLang="fi-FI">
                <a:latin typeface="Arial" charset="0"/>
                <a:ea typeface="Roboto Light" charset="0"/>
                <a:cs typeface="Open Sans Light" charset="0"/>
              </a:rPr>
              <a:t>Personalized medicine</a:t>
            </a:r>
          </a:p>
        </p:txBody>
      </p:sp>
      <p:sp>
        <p:nvSpPr>
          <p:cNvPr id="76805" name="Rectangle 15"/>
          <p:cNvSpPr>
            <a:spLocks noChangeArrowheads="1"/>
          </p:cNvSpPr>
          <p:nvPr/>
        </p:nvSpPr>
        <p:spPr bwMode="auto">
          <a:xfrm>
            <a:off x="3630613" y="3830638"/>
            <a:ext cx="27701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fi-FI">
                <a:solidFill>
                  <a:srgbClr val="3400D3"/>
                </a:solidFill>
                <a:latin typeface="Arial" charset="0"/>
                <a:ea typeface="Arial" charset="0"/>
                <a:cs typeface="Arial" charset="0"/>
              </a:rPr>
              <a:t>Personalized drug development can be up to 3-4 years faster.</a:t>
            </a:r>
          </a:p>
          <a:p>
            <a:r>
              <a:rPr lang="fi-FI" altLang="fi-FI" b="1">
                <a:solidFill>
                  <a:srgbClr val="3400D3"/>
                </a:solidFill>
                <a:latin typeface="Arial" charset="0"/>
                <a:ea typeface="Arial" charset="0"/>
                <a:cs typeface="Arial" charset="0"/>
                <a:sym typeface="Arial" charset="0"/>
              </a:rPr>
              <a:t>→ </a:t>
            </a:r>
            <a:r>
              <a:rPr lang="fi-FI" altLang="fi-FI" b="1">
                <a:solidFill>
                  <a:srgbClr val="3400D3"/>
                </a:solidFill>
                <a:latin typeface="Arial" charset="0"/>
                <a:ea typeface="Arial" charset="0"/>
                <a:cs typeface="Arial" charset="0"/>
              </a:rPr>
              <a:t>reduced cost and faster health benefits</a:t>
            </a:r>
            <a:endParaRPr lang="en-US" altLang="fi-FI" b="1">
              <a:solidFill>
                <a:srgbClr val="3400D3"/>
              </a:solidFill>
              <a:latin typeface="Arial" charset="0"/>
              <a:ea typeface="Arial" charset="0"/>
              <a:cs typeface="Arial" charset="0"/>
            </a:endParaRPr>
          </a:p>
        </p:txBody>
      </p:sp>
      <p:pic>
        <p:nvPicPr>
          <p:cNvPr id="7680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38688" y="2673350"/>
            <a:ext cx="5857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269875" y="2354263"/>
            <a:ext cx="11387138" cy="2451100"/>
          </a:xfrm>
        </p:spPr>
        <p:txBody>
          <a:bodyPr/>
          <a:lstStyle/>
          <a:p>
            <a:pPr algn="ctr"/>
            <a:r>
              <a:rPr altLang="fi-FI">
                <a:latin typeface="Arial" charset="0"/>
                <a:ea typeface="Roboto Light" charset="0"/>
                <a:cs typeface="Open Sans Light" charset="0"/>
              </a:rPr>
              <a:t>We welcome everyone on </a:t>
            </a:r>
            <a:r>
              <a:rPr lang="fi-FI" altLang="fi-FI">
                <a:latin typeface="Arial" charset="0"/>
                <a:ea typeface="Roboto Light" charset="0"/>
                <a:cs typeface="Open Sans Light" charset="0"/>
              </a:rPr>
              <a:t>this</a:t>
            </a:r>
            <a:r>
              <a:rPr altLang="fi-FI">
                <a:latin typeface="Arial" charset="0"/>
                <a:ea typeface="Roboto Light" charset="0"/>
                <a:cs typeface="Open Sans Light" charset="0"/>
              </a:rPr>
              <a:t> journey into our </a:t>
            </a:r>
            <a:r>
              <a:rPr lang="fi-FI" altLang="fi-FI">
                <a:latin typeface="Arial" charset="0"/>
                <a:ea typeface="Roboto Light" charset="0"/>
                <a:cs typeface="Open Sans Light" charset="0"/>
              </a:rPr>
              <a:t>shared </a:t>
            </a:r>
            <a:r>
              <a:rPr altLang="fi-FI">
                <a:latin typeface="Arial" charset="0"/>
                <a:ea typeface="Roboto Light" charset="0"/>
                <a:cs typeface="Open Sans Light" charset="0"/>
              </a:rPr>
              <a:t>heritage.</a:t>
            </a:r>
          </a:p>
        </p:txBody>
      </p:sp>
      <p:cxnSp>
        <p:nvCxnSpPr>
          <p:cNvPr id="3" name="Straight Connector 2">
            <a:extLst>
              <a:ext uri="{FF2B5EF4-FFF2-40B4-BE49-F238E27FC236}"/>
            </a:extLst>
          </p:cNvPr>
          <p:cNvCxnSpPr/>
          <p:nvPr/>
        </p:nvCxnSpPr>
        <p:spPr>
          <a:xfrm>
            <a:off x="1517650" y="4389438"/>
            <a:ext cx="879633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fi-FI" altLang="fi-FI">
                <a:latin typeface="Arial" charset="0"/>
                <a:ea typeface="Roboto Light" charset="0"/>
                <a:cs typeface="Open Sans Light" charset="0"/>
              </a:rPr>
              <a:t>Coordinated by:</a:t>
            </a:r>
          </a:p>
        </p:txBody>
      </p:sp>
      <p:pic>
        <p:nvPicPr>
          <p:cNvPr id="808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5563" y="2005013"/>
            <a:ext cx="1470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4575" y="2005013"/>
            <a:ext cx="327183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0988" y="4213225"/>
            <a:ext cx="30003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0925" y="4130675"/>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fi-FI" altLang="fi-FI">
                <a:latin typeface="Arial" charset="0"/>
                <a:ea typeface="Roboto Light" charset="0"/>
                <a:cs typeface="Open Sans Light" charset="0"/>
              </a:rPr>
              <a:t>Funding partners:</a:t>
            </a:r>
          </a:p>
        </p:txBody>
      </p:sp>
      <p:pic>
        <p:nvPicPr>
          <p:cNvPr id="819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7863" y="4041775"/>
            <a:ext cx="106045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2703513"/>
            <a:ext cx="25574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7063" y="3013075"/>
            <a:ext cx="16605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8863" y="2065338"/>
            <a:ext cx="17637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58863" y="3813175"/>
            <a:ext cx="1373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3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8863" y="4591050"/>
            <a:ext cx="11715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9" name="Picture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87863" y="5068888"/>
            <a:ext cx="13557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0"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68788" y="1860550"/>
            <a:ext cx="20145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fi-FI" altLang="fi-FI">
                <a:latin typeface="Arial" charset="0"/>
                <a:ea typeface="Roboto Light" charset="0"/>
                <a:cs typeface="Open Sans Light" charset="0"/>
              </a:rPr>
              <a:t>In co-operation:</a:t>
            </a:r>
          </a:p>
        </p:txBody>
      </p:sp>
      <p:sp>
        <p:nvSpPr>
          <p:cNvPr id="2" name="TextBox 1">
            <a:extLst>
              <a:ext uri="{FF2B5EF4-FFF2-40B4-BE49-F238E27FC236}"/>
            </a:extLst>
          </p:cNvPr>
          <p:cNvSpPr txBox="1"/>
          <p:nvPr/>
        </p:nvSpPr>
        <p:spPr>
          <a:xfrm>
            <a:off x="4240213" y="1906588"/>
            <a:ext cx="5200650" cy="1200150"/>
          </a:xfrm>
          <a:prstGeom prst="rect">
            <a:avLst/>
          </a:prstGeom>
          <a:noFill/>
        </p:spPr>
        <p:txBody>
          <a:bodyPr>
            <a:spAutoFit/>
          </a:bodyPr>
          <a:lstStyle/>
          <a:p>
            <a:pPr>
              <a:defRPr/>
            </a:pPr>
            <a:r>
              <a:rPr lang="en-GB" b="1" dirty="0">
                <a:solidFill>
                  <a:schemeClr val="accent5"/>
                </a:solidFill>
                <a:latin typeface="Arial" panose="020B0604020202020204" pitchFamily="34" charset="0"/>
                <a:cs typeface="Arial" panose="020B0604020202020204" pitchFamily="34" charset="0"/>
              </a:rPr>
              <a:t>Hospital District of Southwest Finland</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a:solidFill>
                  <a:schemeClr val="accent5"/>
                </a:solidFill>
                <a:latin typeface="Arial" panose="020B0604020202020204" pitchFamily="34" charset="0"/>
                <a:cs typeface="Arial" panose="020B0604020202020204" pitchFamily="34" charset="0"/>
              </a:rPr>
              <a:t>University of Turku</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err="1">
                <a:solidFill>
                  <a:schemeClr val="accent5"/>
                </a:solidFill>
                <a:latin typeface="Arial" panose="020B0604020202020204" pitchFamily="34" charset="0"/>
                <a:cs typeface="Arial" panose="020B0604020202020204" pitchFamily="34" charset="0"/>
              </a:rPr>
              <a:t>Satakunta</a:t>
            </a:r>
            <a:r>
              <a:rPr lang="en-GB" b="1" dirty="0">
                <a:solidFill>
                  <a:schemeClr val="accent5"/>
                </a:solidFill>
                <a:latin typeface="Arial" panose="020B0604020202020204" pitchFamily="34" charset="0"/>
                <a:cs typeface="Arial" panose="020B0604020202020204" pitchFamily="34" charset="0"/>
              </a:rPr>
              <a:t> Hospital District</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a:solidFill>
                  <a:schemeClr val="accent5"/>
                </a:solidFill>
                <a:latin typeface="Arial" panose="020B0604020202020204" pitchFamily="34" charset="0"/>
                <a:cs typeface="Arial" panose="020B0604020202020204" pitchFamily="34" charset="0"/>
              </a:rPr>
              <a:t>Vaasa Hospital District</a:t>
            </a:r>
            <a:endParaRPr lang="fi-FI" b="1" dirty="0">
              <a:solidFill>
                <a:schemeClr val="accent5"/>
              </a:solidFill>
              <a:latin typeface="Arial" panose="020B0604020202020204" pitchFamily="34" charset="0"/>
              <a:cs typeface="Arial" panose="020B0604020202020204" pitchFamily="34" charset="0"/>
            </a:endParaRPr>
          </a:p>
        </p:txBody>
      </p:sp>
      <p:pic>
        <p:nvPicPr>
          <p:cNvPr id="829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2097088"/>
            <a:ext cx="15240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450" y="3352800"/>
            <a:ext cx="30003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extLst>
          </p:cNvPr>
          <p:cNvSpPr txBox="1"/>
          <p:nvPr/>
        </p:nvSpPr>
        <p:spPr>
          <a:xfrm>
            <a:off x="4240213" y="3582988"/>
            <a:ext cx="6824662" cy="1200150"/>
          </a:xfrm>
          <a:prstGeom prst="rect">
            <a:avLst/>
          </a:prstGeom>
          <a:noFill/>
        </p:spPr>
        <p:txBody>
          <a:bodyPr>
            <a:spAutoFit/>
          </a:bodyPr>
          <a:lstStyle/>
          <a:p>
            <a:pPr>
              <a:defRPr/>
            </a:pPr>
            <a:r>
              <a:rPr lang="en-GB" b="1" dirty="0">
                <a:solidFill>
                  <a:schemeClr val="accent5"/>
                </a:solidFill>
                <a:latin typeface="Arial" panose="020B0604020202020204" pitchFamily="34" charset="0"/>
                <a:cs typeface="Arial" panose="020B0604020202020204" pitchFamily="34" charset="0"/>
              </a:rPr>
              <a:t>Hospital District of Helsinki and </a:t>
            </a:r>
            <a:r>
              <a:rPr lang="en-GB" b="1" dirty="0" err="1">
                <a:solidFill>
                  <a:schemeClr val="accent5"/>
                </a:solidFill>
                <a:latin typeface="Arial" panose="020B0604020202020204" pitchFamily="34" charset="0"/>
                <a:cs typeface="Arial" panose="020B0604020202020204" pitchFamily="34" charset="0"/>
              </a:rPr>
              <a:t>Uusimaa</a:t>
            </a:r>
            <a:r>
              <a:rPr lang="en-GB" b="1" dirty="0">
                <a:solidFill>
                  <a:schemeClr val="accent5"/>
                </a:solidFill>
                <a:latin typeface="Arial" panose="020B0604020202020204" pitchFamily="34" charset="0"/>
                <a:cs typeface="Arial" panose="020B0604020202020204" pitchFamily="34" charset="0"/>
              </a:rPr>
              <a:t> (HUS)</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a:solidFill>
                  <a:schemeClr val="accent5"/>
                </a:solidFill>
                <a:latin typeface="Arial" panose="020B0604020202020204" pitchFamily="34" charset="0"/>
                <a:cs typeface="Arial" panose="020B0604020202020204" pitchFamily="34" charset="0"/>
              </a:rPr>
              <a:t>University of Helsinki</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err="1">
                <a:solidFill>
                  <a:schemeClr val="accent5"/>
                </a:solidFill>
                <a:latin typeface="Arial" panose="020B0604020202020204" pitchFamily="34" charset="0"/>
                <a:cs typeface="Arial" panose="020B0604020202020204" pitchFamily="34" charset="0"/>
              </a:rPr>
              <a:t>Kymenlaakso</a:t>
            </a:r>
            <a:r>
              <a:rPr lang="en-GB" b="1" dirty="0">
                <a:solidFill>
                  <a:schemeClr val="accent5"/>
                </a:solidFill>
                <a:latin typeface="Arial" panose="020B0604020202020204" pitchFamily="34" charset="0"/>
                <a:cs typeface="Arial" panose="020B0604020202020204" pitchFamily="34" charset="0"/>
              </a:rPr>
              <a:t> Social and Health Services (</a:t>
            </a:r>
            <a:r>
              <a:rPr lang="en-GB" b="1" dirty="0" err="1">
                <a:solidFill>
                  <a:schemeClr val="accent5"/>
                </a:solidFill>
                <a:latin typeface="Arial" panose="020B0604020202020204" pitchFamily="34" charset="0"/>
                <a:cs typeface="Arial" panose="020B0604020202020204" pitchFamily="34" charset="0"/>
              </a:rPr>
              <a:t>Carea</a:t>
            </a:r>
            <a:r>
              <a:rPr lang="en-GB" b="1" dirty="0">
                <a:solidFill>
                  <a:schemeClr val="accent5"/>
                </a:solidFill>
                <a:latin typeface="Arial" panose="020B0604020202020204" pitchFamily="34" charset="0"/>
                <a:cs typeface="Arial" panose="020B0604020202020204" pitchFamily="34" charset="0"/>
              </a:rPr>
              <a:t>) </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a:solidFill>
                  <a:schemeClr val="accent5"/>
                </a:solidFill>
                <a:latin typeface="Arial" panose="020B0604020202020204" pitchFamily="34" charset="0"/>
                <a:cs typeface="Arial" panose="020B0604020202020204" pitchFamily="34" charset="0"/>
              </a:rPr>
              <a:t>South Karelia Social and Health Care District (</a:t>
            </a:r>
            <a:r>
              <a:rPr lang="en-GB" b="1" dirty="0" err="1">
                <a:solidFill>
                  <a:schemeClr val="accent5"/>
                </a:solidFill>
                <a:latin typeface="Arial" panose="020B0604020202020204" pitchFamily="34" charset="0"/>
                <a:cs typeface="Arial" panose="020B0604020202020204" pitchFamily="34" charset="0"/>
              </a:rPr>
              <a:t>Eksote</a:t>
            </a:r>
            <a:r>
              <a:rPr lang="en-GB" b="1" dirty="0">
                <a:solidFill>
                  <a:schemeClr val="accent5"/>
                </a:solidFill>
                <a:latin typeface="Arial" panose="020B0604020202020204" pitchFamily="34" charset="0"/>
                <a:cs typeface="Arial" panose="020B0604020202020204" pitchFamily="34" charset="0"/>
              </a:rPr>
              <a:t>)</a:t>
            </a:r>
            <a:endParaRPr lang="fi-FI" b="1" dirty="0">
              <a:solidFill>
                <a:schemeClr val="accent5"/>
              </a:solidFill>
              <a:latin typeface="Arial" panose="020B0604020202020204" pitchFamily="34" charset="0"/>
              <a:cs typeface="Arial" panose="020B0604020202020204" pitchFamily="34" charset="0"/>
            </a:endParaRPr>
          </a:p>
        </p:txBody>
      </p:sp>
      <p:sp>
        <p:nvSpPr>
          <p:cNvPr id="13" name="TextBox 12">
            <a:extLst>
              <a:ext uri="{FF2B5EF4-FFF2-40B4-BE49-F238E27FC236}"/>
            </a:extLst>
          </p:cNvPr>
          <p:cNvSpPr txBox="1"/>
          <p:nvPr/>
        </p:nvSpPr>
        <p:spPr>
          <a:xfrm>
            <a:off x="4240213" y="5173663"/>
            <a:ext cx="6761162" cy="1200150"/>
          </a:xfrm>
          <a:prstGeom prst="rect">
            <a:avLst/>
          </a:prstGeom>
          <a:noFill/>
        </p:spPr>
        <p:txBody>
          <a:bodyPr>
            <a:spAutoFit/>
          </a:bodyPr>
          <a:lstStyle/>
          <a:p>
            <a:pPr>
              <a:defRPr/>
            </a:pPr>
            <a:r>
              <a:rPr lang="en-GB" b="1" dirty="0">
                <a:solidFill>
                  <a:schemeClr val="accent5"/>
                </a:solidFill>
                <a:latin typeface="Arial" panose="020B0604020202020204" pitchFamily="34" charset="0"/>
                <a:cs typeface="Arial" panose="020B0604020202020204" pitchFamily="34" charset="0"/>
              </a:rPr>
              <a:t>Finnish Red Cross Blood Service</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a:solidFill>
                  <a:schemeClr val="accent5"/>
                </a:solidFill>
                <a:latin typeface="Arial" panose="020B0604020202020204" pitchFamily="34" charset="0"/>
                <a:cs typeface="Arial" panose="020B0604020202020204" pitchFamily="34" charset="0"/>
              </a:rPr>
              <a:t>Finnish Association of </a:t>
            </a:r>
            <a:r>
              <a:rPr lang="en-GB" b="1" dirty="0" err="1">
                <a:solidFill>
                  <a:schemeClr val="accent5"/>
                </a:solidFill>
                <a:latin typeface="Arial" panose="020B0604020202020204" pitchFamily="34" charset="0"/>
                <a:cs typeface="Arial" panose="020B0604020202020204" pitchFamily="34" charset="0"/>
              </a:rPr>
              <a:t>Hematology</a:t>
            </a:r>
            <a:r>
              <a:rPr lang="en-GB" b="1" dirty="0">
                <a:solidFill>
                  <a:schemeClr val="accent5"/>
                </a:solidFill>
                <a:latin typeface="Arial" panose="020B0604020202020204" pitchFamily="34" charset="0"/>
                <a:cs typeface="Arial" panose="020B0604020202020204" pitchFamily="34" charset="0"/>
              </a:rPr>
              <a:t> </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a:solidFill>
                  <a:schemeClr val="accent5"/>
                </a:solidFill>
                <a:latin typeface="Arial" panose="020B0604020202020204" pitchFamily="34" charset="0"/>
                <a:cs typeface="Arial" panose="020B0604020202020204" pitchFamily="34" charset="0"/>
              </a:rPr>
              <a:t>Institute for Molecular Medicine Finland (FIMM), </a:t>
            </a:r>
            <a:r>
              <a:rPr lang="en-GB" b="1" dirty="0" err="1">
                <a:solidFill>
                  <a:schemeClr val="accent5"/>
                </a:solidFill>
                <a:latin typeface="Arial" panose="020B0604020202020204" pitchFamily="34" charset="0"/>
                <a:cs typeface="Arial" panose="020B0604020202020204" pitchFamily="34" charset="0"/>
              </a:rPr>
              <a:t>HiLIFE</a:t>
            </a:r>
            <a:r>
              <a:rPr lang="en-GB" b="1" dirty="0">
                <a:solidFill>
                  <a:schemeClr val="accent5"/>
                </a:solidFill>
                <a:latin typeface="Arial" panose="020B0604020202020204" pitchFamily="34" charset="0"/>
                <a:cs typeface="Arial" panose="020B0604020202020204" pitchFamily="34" charset="0"/>
              </a:rPr>
              <a:t>, University </a:t>
            </a:r>
            <a:r>
              <a:rPr lang="en-GB" b="1" dirty="0">
                <a:solidFill>
                  <a:schemeClr val="accent5"/>
                </a:solidFill>
                <a:latin typeface="Arial" panose="020B0604020202020204" pitchFamily="34" charset="0"/>
                <a:cs typeface="Arial" panose="020B0604020202020204" pitchFamily="34" charset="0"/>
              </a:rPr>
              <a:t>of Helsinki</a:t>
            </a:r>
            <a:endParaRPr lang="fi-FI" b="1" dirty="0">
              <a:solidFill>
                <a:schemeClr val="accent5"/>
              </a:solidFill>
              <a:latin typeface="Arial" panose="020B0604020202020204" pitchFamily="34" charset="0"/>
              <a:cs typeface="Arial" panose="020B0604020202020204" pitchFamily="34" charset="0"/>
            </a:endParaRPr>
          </a:p>
        </p:txBody>
      </p:sp>
      <p:pic>
        <p:nvPicPr>
          <p:cNvPr id="8295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3" y="4783138"/>
            <a:ext cx="12541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327025" y="315913"/>
            <a:ext cx="11387138" cy="765175"/>
          </a:xfrm>
        </p:spPr>
        <p:txBody>
          <a:bodyPr/>
          <a:lstStyle/>
          <a:p>
            <a:r>
              <a:rPr lang="fi-FI" altLang="fi-FI">
                <a:latin typeface="Arial" charset="0"/>
                <a:ea typeface="Roboto Light" charset="0"/>
                <a:cs typeface="Open Sans Light" charset="0"/>
              </a:rPr>
              <a:t>In co-operation:</a:t>
            </a:r>
          </a:p>
        </p:txBody>
      </p:sp>
      <p:sp>
        <p:nvSpPr>
          <p:cNvPr id="2" name="TextBox 1">
            <a:extLst>
              <a:ext uri="{FF2B5EF4-FFF2-40B4-BE49-F238E27FC236}"/>
            </a:extLst>
          </p:cNvPr>
          <p:cNvSpPr txBox="1"/>
          <p:nvPr/>
        </p:nvSpPr>
        <p:spPr>
          <a:xfrm>
            <a:off x="3921125" y="4549775"/>
            <a:ext cx="7224713" cy="2308225"/>
          </a:xfrm>
          <a:prstGeom prst="rect">
            <a:avLst/>
          </a:prstGeom>
          <a:noFill/>
        </p:spPr>
        <p:txBody>
          <a:bodyPr>
            <a:spAutoFit/>
          </a:bodyPr>
          <a:lstStyle/>
          <a:p>
            <a:pPr>
              <a:defRPr/>
            </a:pPr>
            <a:r>
              <a:rPr lang="en-GB" b="1" dirty="0">
                <a:solidFill>
                  <a:schemeClr val="accent5"/>
                </a:solidFill>
                <a:latin typeface="Arial" panose="020B0604020202020204" pitchFamily="34" charset="0"/>
                <a:cs typeface="Arial" panose="020B0604020202020204" pitchFamily="34" charset="0"/>
              </a:rPr>
              <a:t>Northern </a:t>
            </a:r>
            <a:r>
              <a:rPr lang="en-GB" b="1" dirty="0">
                <a:solidFill>
                  <a:schemeClr val="accent5"/>
                </a:solidFill>
                <a:latin typeface="Arial" panose="020B0604020202020204" pitchFamily="34" charset="0"/>
                <a:cs typeface="Arial" panose="020B0604020202020204" pitchFamily="34" charset="0"/>
              </a:rPr>
              <a:t>Ostrobothnia Hospital District</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a:solidFill>
                  <a:schemeClr val="accent5"/>
                </a:solidFill>
                <a:latin typeface="Arial" panose="020B0604020202020204" pitchFamily="34" charset="0"/>
                <a:cs typeface="Arial" panose="020B0604020202020204" pitchFamily="34" charset="0"/>
              </a:rPr>
              <a:t>University of Oulu</a:t>
            </a:r>
            <a:endParaRPr lang="fi-FI" b="1" dirty="0">
              <a:solidFill>
                <a:schemeClr val="accent5"/>
              </a:solidFill>
              <a:latin typeface="Arial" panose="020B0604020202020204" pitchFamily="34" charset="0"/>
              <a:cs typeface="Arial" panose="020B0604020202020204" pitchFamily="34" charset="0"/>
            </a:endParaRPr>
          </a:p>
          <a:p>
            <a:pPr>
              <a:defRPr/>
            </a:pPr>
            <a:r>
              <a:rPr lang="en-US" b="1" dirty="0" err="1">
                <a:solidFill>
                  <a:schemeClr val="accent5"/>
                </a:solidFill>
                <a:latin typeface="Arial" panose="020B0604020202020204" pitchFamily="34" charset="0"/>
                <a:cs typeface="Arial" panose="020B0604020202020204" pitchFamily="34" charset="0"/>
              </a:rPr>
              <a:t>Nordlab</a:t>
            </a:r>
            <a:endParaRPr lang="fi-FI" b="1" dirty="0">
              <a:solidFill>
                <a:schemeClr val="accent5"/>
              </a:solidFill>
              <a:latin typeface="Arial" panose="020B0604020202020204" pitchFamily="34" charset="0"/>
              <a:cs typeface="Arial" panose="020B0604020202020204" pitchFamily="34" charset="0"/>
            </a:endParaRPr>
          </a:p>
          <a:p>
            <a:pPr>
              <a:defRPr/>
            </a:pPr>
            <a:r>
              <a:rPr lang="en-US" b="1" dirty="0">
                <a:solidFill>
                  <a:schemeClr val="accent5"/>
                </a:solidFill>
                <a:latin typeface="Arial" panose="020B0604020202020204" pitchFamily="34" charset="0"/>
                <a:cs typeface="Arial" panose="020B0604020202020204" pitchFamily="34" charset="0"/>
              </a:rPr>
              <a:t>Central Ostrobothnia’s Joint Municipal Authority for </a:t>
            </a:r>
            <a:r>
              <a:rPr lang="en-US" b="1" dirty="0" err="1">
                <a:solidFill>
                  <a:schemeClr val="accent5"/>
                </a:solidFill>
                <a:latin typeface="Arial" panose="020B0604020202020204" pitchFamily="34" charset="0"/>
                <a:cs typeface="Arial" panose="020B0604020202020204" pitchFamily="34" charset="0"/>
              </a:rPr>
              <a:t>Specialised</a:t>
            </a:r>
            <a:r>
              <a:rPr lang="en-US" b="1" dirty="0">
                <a:solidFill>
                  <a:schemeClr val="accent5"/>
                </a:solidFill>
                <a:latin typeface="Arial" panose="020B0604020202020204" pitchFamily="34" charset="0"/>
                <a:cs typeface="Arial" panose="020B0604020202020204" pitchFamily="34" charset="0"/>
              </a:rPr>
              <a:t> </a:t>
            </a:r>
            <a:r>
              <a:rPr lang="en-US" b="1" dirty="0">
                <a:solidFill>
                  <a:schemeClr val="accent5"/>
                </a:solidFill>
                <a:latin typeface="Arial" panose="020B0604020202020204" pitchFamily="34" charset="0"/>
                <a:cs typeface="Arial" panose="020B0604020202020204" pitchFamily="34" charset="0"/>
              </a:rPr>
              <a:t>Medical Care and Basic Services</a:t>
            </a:r>
            <a:endParaRPr lang="fi-FI" b="1" dirty="0">
              <a:solidFill>
                <a:schemeClr val="accent5"/>
              </a:solidFill>
              <a:latin typeface="Arial" panose="020B0604020202020204" pitchFamily="34" charset="0"/>
              <a:cs typeface="Arial" panose="020B0604020202020204" pitchFamily="34" charset="0"/>
            </a:endParaRPr>
          </a:p>
          <a:p>
            <a:pPr>
              <a:defRPr/>
            </a:pPr>
            <a:r>
              <a:rPr lang="en-US" b="1" dirty="0" err="1">
                <a:solidFill>
                  <a:schemeClr val="accent5"/>
                </a:solidFill>
                <a:latin typeface="Arial" panose="020B0604020202020204" pitchFamily="34" charset="0"/>
                <a:cs typeface="Arial" panose="020B0604020202020204" pitchFamily="34" charset="0"/>
              </a:rPr>
              <a:t>Kainuu</a:t>
            </a:r>
            <a:r>
              <a:rPr lang="en-US" b="1" dirty="0">
                <a:solidFill>
                  <a:schemeClr val="accent5"/>
                </a:solidFill>
                <a:latin typeface="Arial" panose="020B0604020202020204" pitchFamily="34" charset="0"/>
                <a:cs typeface="Arial" panose="020B0604020202020204" pitchFamily="34" charset="0"/>
              </a:rPr>
              <a:t> Social and Health Care Joint Municipal Authority </a:t>
            </a:r>
            <a:endParaRPr lang="fi-FI" b="1" dirty="0">
              <a:solidFill>
                <a:schemeClr val="accent5"/>
              </a:solidFill>
              <a:latin typeface="Arial" panose="020B0604020202020204" pitchFamily="34" charset="0"/>
              <a:cs typeface="Arial" panose="020B0604020202020204" pitchFamily="34" charset="0"/>
            </a:endParaRPr>
          </a:p>
          <a:p>
            <a:pPr>
              <a:defRPr/>
            </a:pPr>
            <a:r>
              <a:rPr lang="en-US" b="1" dirty="0" err="1">
                <a:solidFill>
                  <a:schemeClr val="accent5"/>
                </a:solidFill>
                <a:latin typeface="Arial" panose="020B0604020202020204" pitchFamily="34" charset="0"/>
                <a:cs typeface="Arial" panose="020B0604020202020204" pitchFamily="34" charset="0"/>
              </a:rPr>
              <a:t>Lappi</a:t>
            </a:r>
            <a:r>
              <a:rPr lang="en-US" b="1" dirty="0">
                <a:solidFill>
                  <a:schemeClr val="accent5"/>
                </a:solidFill>
                <a:latin typeface="Arial" panose="020B0604020202020204" pitchFamily="34" charset="0"/>
                <a:cs typeface="Arial" panose="020B0604020202020204" pitchFamily="34" charset="0"/>
              </a:rPr>
              <a:t> </a:t>
            </a:r>
            <a:r>
              <a:rPr lang="en-GB" b="1" dirty="0">
                <a:solidFill>
                  <a:schemeClr val="accent5"/>
                </a:solidFill>
                <a:latin typeface="Arial" panose="020B0604020202020204" pitchFamily="34" charset="0"/>
                <a:cs typeface="Arial" panose="020B0604020202020204" pitchFamily="34" charset="0"/>
              </a:rPr>
              <a:t>Hospital District</a:t>
            </a:r>
            <a:endParaRPr lang="fi-FI" b="1" dirty="0">
              <a:solidFill>
                <a:schemeClr val="accent5"/>
              </a:solidFill>
              <a:latin typeface="Arial" panose="020B0604020202020204" pitchFamily="34" charset="0"/>
              <a:cs typeface="Arial" panose="020B0604020202020204" pitchFamily="34" charset="0"/>
            </a:endParaRPr>
          </a:p>
          <a:p>
            <a:pPr>
              <a:defRPr/>
            </a:pPr>
            <a:r>
              <a:rPr lang="en-US" b="1" dirty="0" err="1">
                <a:solidFill>
                  <a:schemeClr val="accent5"/>
                </a:solidFill>
                <a:latin typeface="Arial" panose="020B0604020202020204" pitchFamily="34" charset="0"/>
                <a:cs typeface="Arial" panose="020B0604020202020204" pitchFamily="34" charset="0"/>
              </a:rPr>
              <a:t>Länsi-Pohja</a:t>
            </a:r>
            <a:r>
              <a:rPr lang="en-US" b="1" dirty="0">
                <a:solidFill>
                  <a:schemeClr val="accent5"/>
                </a:solidFill>
                <a:latin typeface="Arial" panose="020B0604020202020204" pitchFamily="34" charset="0"/>
                <a:cs typeface="Arial" panose="020B0604020202020204" pitchFamily="34" charset="0"/>
              </a:rPr>
              <a:t> </a:t>
            </a:r>
            <a:r>
              <a:rPr lang="en-GB" b="1" dirty="0">
                <a:solidFill>
                  <a:schemeClr val="accent5"/>
                </a:solidFill>
                <a:latin typeface="Arial" panose="020B0604020202020204" pitchFamily="34" charset="0"/>
                <a:cs typeface="Arial" panose="020B0604020202020204" pitchFamily="34" charset="0"/>
              </a:rPr>
              <a:t>Hospital District</a:t>
            </a:r>
            <a:endParaRPr lang="fi-FI" b="1" dirty="0">
              <a:solidFill>
                <a:schemeClr val="accent5"/>
              </a:solidFill>
              <a:latin typeface="Arial" panose="020B0604020202020204" pitchFamily="34" charset="0"/>
              <a:cs typeface="Arial" panose="020B0604020202020204" pitchFamily="34" charset="0"/>
            </a:endParaRPr>
          </a:p>
        </p:txBody>
      </p:sp>
      <p:sp>
        <p:nvSpPr>
          <p:cNvPr id="14" name="TextBox 13">
            <a:extLst>
              <a:ext uri="{FF2B5EF4-FFF2-40B4-BE49-F238E27FC236}"/>
            </a:extLst>
          </p:cNvPr>
          <p:cNvSpPr txBox="1"/>
          <p:nvPr/>
        </p:nvSpPr>
        <p:spPr>
          <a:xfrm>
            <a:off x="3921125" y="1481138"/>
            <a:ext cx="6824663" cy="1754187"/>
          </a:xfrm>
          <a:prstGeom prst="rect">
            <a:avLst/>
          </a:prstGeom>
          <a:noFill/>
        </p:spPr>
        <p:txBody>
          <a:bodyPr>
            <a:spAutoFit/>
          </a:bodyPr>
          <a:lstStyle/>
          <a:p>
            <a:pPr>
              <a:defRPr/>
            </a:pPr>
            <a:r>
              <a:rPr lang="en-GB" b="1" dirty="0">
                <a:solidFill>
                  <a:schemeClr val="accent5"/>
                </a:solidFill>
                <a:latin typeface="Arial" panose="020B0604020202020204" pitchFamily="34" charset="0"/>
                <a:cs typeface="Arial" panose="020B0604020202020204" pitchFamily="34" charset="0"/>
              </a:rPr>
              <a:t>Northern </a:t>
            </a:r>
            <a:r>
              <a:rPr lang="en-GB" b="1" dirty="0" err="1">
                <a:solidFill>
                  <a:schemeClr val="accent5"/>
                </a:solidFill>
                <a:latin typeface="Arial" panose="020B0604020202020204" pitchFamily="34" charset="0"/>
                <a:cs typeface="Arial" panose="020B0604020202020204" pitchFamily="34" charset="0"/>
              </a:rPr>
              <a:t>Savo</a:t>
            </a:r>
            <a:r>
              <a:rPr lang="en-GB" b="1" dirty="0">
                <a:solidFill>
                  <a:schemeClr val="accent5"/>
                </a:solidFill>
                <a:latin typeface="Arial" panose="020B0604020202020204" pitchFamily="34" charset="0"/>
                <a:cs typeface="Arial" panose="020B0604020202020204" pitchFamily="34" charset="0"/>
              </a:rPr>
              <a:t> Hospital District </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a:solidFill>
                  <a:schemeClr val="accent5"/>
                </a:solidFill>
                <a:latin typeface="Arial" panose="020B0604020202020204" pitchFamily="34" charset="0"/>
                <a:cs typeface="Arial" panose="020B0604020202020204" pitchFamily="34" charset="0"/>
              </a:rPr>
              <a:t>University of Eastern Finland</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a:solidFill>
                  <a:schemeClr val="accent5"/>
                </a:solidFill>
                <a:latin typeface="Arial" panose="020B0604020202020204" pitchFamily="34" charset="0"/>
                <a:cs typeface="Arial" panose="020B0604020202020204" pitchFamily="34" charset="0"/>
              </a:rPr>
              <a:t>South </a:t>
            </a:r>
            <a:r>
              <a:rPr lang="en-GB" b="1" dirty="0" err="1">
                <a:solidFill>
                  <a:schemeClr val="accent5"/>
                </a:solidFill>
                <a:latin typeface="Arial" panose="020B0604020202020204" pitchFamily="34" charset="0"/>
                <a:cs typeface="Arial" panose="020B0604020202020204" pitchFamily="34" charset="0"/>
              </a:rPr>
              <a:t>Savo</a:t>
            </a:r>
            <a:r>
              <a:rPr lang="en-GB" b="1" dirty="0">
                <a:solidFill>
                  <a:schemeClr val="accent5"/>
                </a:solidFill>
                <a:latin typeface="Arial" panose="020B0604020202020204" pitchFamily="34" charset="0"/>
                <a:cs typeface="Arial" panose="020B0604020202020204" pitchFamily="34" charset="0"/>
              </a:rPr>
              <a:t> Social and Health Care Authority</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a:solidFill>
                  <a:schemeClr val="accent5"/>
                </a:solidFill>
                <a:latin typeface="Arial" panose="020B0604020202020204" pitchFamily="34" charset="0"/>
                <a:cs typeface="Arial" panose="020B0604020202020204" pitchFamily="34" charset="0"/>
              </a:rPr>
              <a:t>Joint Municipal Authority for North Karelia Social and Health services (</a:t>
            </a:r>
            <a:r>
              <a:rPr lang="en-GB" b="1" dirty="0" err="1">
                <a:solidFill>
                  <a:schemeClr val="accent5"/>
                </a:solidFill>
                <a:latin typeface="Arial" panose="020B0604020202020204" pitchFamily="34" charset="0"/>
                <a:cs typeface="Arial" panose="020B0604020202020204" pitchFamily="34" charset="0"/>
              </a:rPr>
              <a:t>Siun</a:t>
            </a:r>
            <a:r>
              <a:rPr lang="en-GB" b="1" dirty="0">
                <a:solidFill>
                  <a:schemeClr val="accent5"/>
                </a:solidFill>
                <a:latin typeface="Arial" panose="020B0604020202020204" pitchFamily="34" charset="0"/>
                <a:cs typeface="Arial" panose="020B0604020202020204" pitchFamily="34" charset="0"/>
              </a:rPr>
              <a:t> </a:t>
            </a:r>
            <a:r>
              <a:rPr lang="en-GB" b="1" dirty="0" err="1">
                <a:solidFill>
                  <a:schemeClr val="accent5"/>
                </a:solidFill>
                <a:latin typeface="Arial" panose="020B0604020202020204" pitchFamily="34" charset="0"/>
                <a:cs typeface="Arial" panose="020B0604020202020204" pitchFamily="34" charset="0"/>
              </a:rPr>
              <a:t>sote</a:t>
            </a:r>
            <a:r>
              <a:rPr lang="en-GB" b="1" dirty="0">
                <a:solidFill>
                  <a:schemeClr val="accent5"/>
                </a:solidFill>
                <a:latin typeface="Arial" panose="020B0604020202020204" pitchFamily="34" charset="0"/>
                <a:cs typeface="Arial" panose="020B0604020202020204" pitchFamily="34" charset="0"/>
              </a:rPr>
              <a:t>)</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a:solidFill>
                  <a:schemeClr val="accent5"/>
                </a:solidFill>
                <a:latin typeface="Arial" panose="020B0604020202020204" pitchFamily="34" charset="0"/>
                <a:cs typeface="Arial" panose="020B0604020202020204" pitchFamily="34" charset="0"/>
              </a:rPr>
              <a:t>Eastern </a:t>
            </a:r>
            <a:r>
              <a:rPr lang="en-GB" b="1" dirty="0" err="1">
                <a:solidFill>
                  <a:schemeClr val="accent5"/>
                </a:solidFill>
                <a:latin typeface="Arial" panose="020B0604020202020204" pitchFamily="34" charset="0"/>
                <a:cs typeface="Arial" panose="020B0604020202020204" pitchFamily="34" charset="0"/>
              </a:rPr>
              <a:t>Savo</a:t>
            </a:r>
            <a:r>
              <a:rPr lang="en-GB" b="1" dirty="0">
                <a:solidFill>
                  <a:schemeClr val="accent5"/>
                </a:solidFill>
                <a:latin typeface="Arial" panose="020B0604020202020204" pitchFamily="34" charset="0"/>
                <a:cs typeface="Arial" panose="020B0604020202020204" pitchFamily="34" charset="0"/>
              </a:rPr>
              <a:t> Hospital District</a:t>
            </a:r>
            <a:endParaRPr lang="fi-FI" b="1" dirty="0">
              <a:solidFill>
                <a:schemeClr val="accent5"/>
              </a:solidFill>
              <a:latin typeface="Arial" panose="020B0604020202020204" pitchFamily="34" charset="0"/>
              <a:cs typeface="Arial" panose="020B0604020202020204" pitchFamily="34" charset="0"/>
            </a:endParaRPr>
          </a:p>
        </p:txBody>
      </p:sp>
      <p:pic>
        <p:nvPicPr>
          <p:cNvPr id="849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5178425"/>
            <a:ext cx="15922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1673225"/>
            <a:ext cx="2473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extLst>
          </p:cNvPr>
          <p:cNvSpPr txBox="1"/>
          <p:nvPr/>
        </p:nvSpPr>
        <p:spPr>
          <a:xfrm>
            <a:off x="3921125" y="3635375"/>
            <a:ext cx="6824663" cy="646113"/>
          </a:xfrm>
          <a:prstGeom prst="rect">
            <a:avLst/>
          </a:prstGeom>
          <a:noFill/>
        </p:spPr>
        <p:txBody>
          <a:bodyPr>
            <a:spAutoFit/>
          </a:bodyPr>
          <a:lstStyle/>
          <a:p>
            <a:pPr>
              <a:defRPr/>
            </a:pPr>
            <a:r>
              <a:rPr lang="en-GB" b="1" dirty="0">
                <a:solidFill>
                  <a:schemeClr val="accent5"/>
                </a:solidFill>
                <a:latin typeface="Arial" panose="020B0604020202020204" pitchFamily="34" charset="0"/>
                <a:cs typeface="Arial" panose="020B0604020202020204" pitchFamily="34" charset="0"/>
              </a:rPr>
              <a:t>Central Finland Health Care District</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a:solidFill>
                  <a:schemeClr val="accent5"/>
                </a:solidFill>
                <a:latin typeface="Arial" panose="020B0604020202020204" pitchFamily="34" charset="0"/>
                <a:cs typeface="Arial" panose="020B0604020202020204" pitchFamily="34" charset="0"/>
              </a:rPr>
              <a:t>University of </a:t>
            </a:r>
            <a:r>
              <a:rPr lang="en-GB" b="1" dirty="0" err="1">
                <a:solidFill>
                  <a:schemeClr val="accent5"/>
                </a:solidFill>
                <a:latin typeface="Arial" panose="020B0604020202020204" pitchFamily="34" charset="0"/>
                <a:cs typeface="Arial" panose="020B0604020202020204" pitchFamily="34" charset="0"/>
              </a:rPr>
              <a:t>Jyväskylä</a:t>
            </a:r>
            <a:endParaRPr lang="fi-FI" b="1" dirty="0">
              <a:solidFill>
                <a:schemeClr val="accent5"/>
              </a:solidFill>
              <a:latin typeface="Arial" panose="020B0604020202020204" pitchFamily="34" charset="0"/>
              <a:cs typeface="Arial" panose="020B0604020202020204" pitchFamily="34" charset="0"/>
            </a:endParaRPr>
          </a:p>
        </p:txBody>
      </p:sp>
      <p:pic>
        <p:nvPicPr>
          <p:cNvPr id="8500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813" y="3403600"/>
            <a:ext cx="22193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fi-FI" altLang="fi-FI">
                <a:latin typeface="Arial" charset="0"/>
                <a:ea typeface="Roboto Light" charset="0"/>
                <a:cs typeface="Open Sans Light" charset="0"/>
              </a:rPr>
              <a:t>In co-operation:</a:t>
            </a:r>
          </a:p>
        </p:txBody>
      </p:sp>
      <p:sp>
        <p:nvSpPr>
          <p:cNvPr id="15" name="TextBox 14">
            <a:extLst>
              <a:ext uri="{FF2B5EF4-FFF2-40B4-BE49-F238E27FC236}"/>
            </a:extLst>
          </p:cNvPr>
          <p:cNvSpPr txBox="1"/>
          <p:nvPr/>
        </p:nvSpPr>
        <p:spPr>
          <a:xfrm>
            <a:off x="4338638" y="3851275"/>
            <a:ext cx="6824662" cy="368300"/>
          </a:xfrm>
          <a:prstGeom prst="rect">
            <a:avLst/>
          </a:prstGeom>
          <a:noFill/>
        </p:spPr>
        <p:txBody>
          <a:bodyPr>
            <a:spAutoFit/>
          </a:bodyPr>
          <a:lstStyle/>
          <a:p>
            <a:pPr>
              <a:defRPr/>
            </a:pPr>
            <a:r>
              <a:rPr lang="en-GB" b="1" dirty="0">
                <a:solidFill>
                  <a:schemeClr val="accent5"/>
                </a:solidFill>
                <a:latin typeface="Arial" panose="020B0604020202020204" pitchFamily="34" charset="0"/>
                <a:cs typeface="Arial" panose="020B0604020202020204" pitchFamily="34" charset="0"/>
              </a:rPr>
              <a:t>The National Institute of Health and Welfare</a:t>
            </a:r>
            <a:endParaRPr lang="fi-FI" b="1" dirty="0">
              <a:solidFill>
                <a:schemeClr val="accent5"/>
              </a:solidFill>
              <a:latin typeface="Arial" panose="020B0604020202020204" pitchFamily="34" charset="0"/>
              <a:cs typeface="Arial" panose="020B0604020202020204" pitchFamily="34" charset="0"/>
            </a:endParaRPr>
          </a:p>
        </p:txBody>
      </p:sp>
      <p:pic>
        <p:nvPicPr>
          <p:cNvPr id="8704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8" y="3554413"/>
            <a:ext cx="268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extLst>
          </p:cNvPr>
          <p:cNvSpPr txBox="1"/>
          <p:nvPr/>
        </p:nvSpPr>
        <p:spPr>
          <a:xfrm>
            <a:off x="4338638" y="5726113"/>
            <a:ext cx="6824662" cy="368300"/>
          </a:xfrm>
          <a:prstGeom prst="rect">
            <a:avLst/>
          </a:prstGeom>
          <a:noFill/>
        </p:spPr>
        <p:txBody>
          <a:bodyPr>
            <a:spAutoFit/>
          </a:bodyPr>
          <a:lstStyle/>
          <a:p>
            <a:pPr>
              <a:defRPr/>
            </a:pPr>
            <a:r>
              <a:rPr lang="en-GB" b="1" dirty="0">
                <a:solidFill>
                  <a:schemeClr val="accent5"/>
                </a:solidFill>
                <a:latin typeface="Arial" panose="020B0604020202020204" pitchFamily="34" charset="0"/>
                <a:cs typeface="Arial" panose="020B0604020202020204" pitchFamily="34" charset="0"/>
              </a:rPr>
              <a:t>The Finnish Red Cross Blood Service</a:t>
            </a:r>
            <a:endParaRPr lang="fi-FI" b="1" dirty="0">
              <a:solidFill>
                <a:schemeClr val="accent5"/>
              </a:solidFill>
              <a:latin typeface="Arial" panose="020B0604020202020204" pitchFamily="34" charset="0"/>
              <a:cs typeface="Arial" panose="020B0604020202020204" pitchFamily="34" charset="0"/>
            </a:endParaRPr>
          </a:p>
        </p:txBody>
      </p:sp>
      <p:graphicFrame>
        <p:nvGraphicFramePr>
          <p:cNvPr id="87046" name="Object 1"/>
          <p:cNvGraphicFramePr>
            <a:graphicFrameLocks noChangeAspect="1"/>
          </p:cNvGraphicFramePr>
          <p:nvPr/>
        </p:nvGraphicFramePr>
        <p:xfrm>
          <a:off x="981075" y="5430838"/>
          <a:ext cx="2357438" cy="914400"/>
        </p:xfrm>
        <a:graphic>
          <a:graphicData uri="http://schemas.openxmlformats.org/presentationml/2006/ole">
            <mc:AlternateContent xmlns:mc="http://schemas.openxmlformats.org/markup-compatibility/2006">
              <mc:Choice xmlns:v="urn:schemas-microsoft-com:vml" Requires="v">
                <p:oleObj spid="_x0000_s87049" name="Acrobat Document" r:id="rId5" imgW="3435324" imgH="1333361" progId="Acrobat.Document.DC">
                  <p:embed/>
                </p:oleObj>
              </mc:Choice>
              <mc:Fallback>
                <p:oleObj name="Acrobat Document" r:id="rId5" imgW="3435324" imgH="1333361" progId="Acrobat.Document.DC">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075" y="5430838"/>
                        <a:ext cx="2357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extLst>
          </p:cNvPr>
          <p:cNvSpPr txBox="1"/>
          <p:nvPr/>
        </p:nvSpPr>
        <p:spPr>
          <a:xfrm>
            <a:off x="4338638" y="1930400"/>
            <a:ext cx="6824662" cy="1200150"/>
          </a:xfrm>
          <a:prstGeom prst="rect">
            <a:avLst/>
          </a:prstGeom>
          <a:noFill/>
        </p:spPr>
        <p:txBody>
          <a:bodyPr>
            <a:spAutoFit/>
          </a:bodyPr>
          <a:lstStyle/>
          <a:p>
            <a:pPr>
              <a:defRPr/>
            </a:pPr>
            <a:r>
              <a:rPr lang="en-GB" b="1" dirty="0" err="1">
                <a:solidFill>
                  <a:schemeClr val="accent5"/>
                </a:solidFill>
                <a:latin typeface="Arial" panose="020B0604020202020204" pitchFamily="34" charset="0"/>
                <a:cs typeface="Arial" panose="020B0604020202020204" pitchFamily="34" charset="0"/>
              </a:rPr>
              <a:t>Pirkanmaa</a:t>
            </a:r>
            <a:r>
              <a:rPr lang="en-GB" b="1" dirty="0">
                <a:solidFill>
                  <a:schemeClr val="accent5"/>
                </a:solidFill>
                <a:latin typeface="Arial" panose="020B0604020202020204" pitchFamily="34" charset="0"/>
                <a:cs typeface="Arial" panose="020B0604020202020204" pitchFamily="34" charset="0"/>
              </a:rPr>
              <a:t> Hospital District</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a:solidFill>
                  <a:schemeClr val="accent5"/>
                </a:solidFill>
                <a:latin typeface="Arial" panose="020B0604020202020204" pitchFamily="34" charset="0"/>
                <a:cs typeface="Arial" panose="020B0604020202020204" pitchFamily="34" charset="0"/>
              </a:rPr>
              <a:t>University of Tampere</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err="1">
                <a:solidFill>
                  <a:schemeClr val="accent5"/>
                </a:solidFill>
                <a:latin typeface="Arial" panose="020B0604020202020204" pitchFamily="34" charset="0"/>
                <a:cs typeface="Arial" panose="020B0604020202020204" pitchFamily="34" charset="0"/>
              </a:rPr>
              <a:t>Kanta-Häme</a:t>
            </a:r>
            <a:r>
              <a:rPr lang="en-GB" b="1" dirty="0">
                <a:solidFill>
                  <a:schemeClr val="accent5"/>
                </a:solidFill>
                <a:latin typeface="Arial" panose="020B0604020202020204" pitchFamily="34" charset="0"/>
                <a:cs typeface="Arial" panose="020B0604020202020204" pitchFamily="34" charset="0"/>
              </a:rPr>
              <a:t> Hospital District</a:t>
            </a:r>
            <a:endParaRPr lang="fi-FI" b="1" dirty="0">
              <a:solidFill>
                <a:schemeClr val="accent5"/>
              </a:solidFill>
              <a:latin typeface="Arial" panose="020B0604020202020204" pitchFamily="34" charset="0"/>
              <a:cs typeface="Arial" panose="020B0604020202020204" pitchFamily="34" charset="0"/>
            </a:endParaRPr>
          </a:p>
          <a:p>
            <a:pPr>
              <a:defRPr/>
            </a:pPr>
            <a:r>
              <a:rPr lang="en-GB" b="1" dirty="0">
                <a:solidFill>
                  <a:schemeClr val="accent5"/>
                </a:solidFill>
                <a:latin typeface="Arial" panose="020B0604020202020204" pitchFamily="34" charset="0"/>
                <a:cs typeface="Arial" panose="020B0604020202020204" pitchFamily="34" charset="0"/>
              </a:rPr>
              <a:t>South Ostrobothnia Hospital District</a:t>
            </a:r>
            <a:endParaRPr lang="fi-FI" b="1" dirty="0">
              <a:solidFill>
                <a:schemeClr val="accent5"/>
              </a:solidFill>
              <a:latin typeface="Arial" panose="020B0604020202020204" pitchFamily="34" charset="0"/>
              <a:cs typeface="Arial" panose="020B0604020202020204" pitchFamily="34" charset="0"/>
            </a:endParaRPr>
          </a:p>
        </p:txBody>
      </p:sp>
      <p:pic>
        <p:nvPicPr>
          <p:cNvPr id="8704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513" y="1930400"/>
            <a:ext cx="27051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9963" y="496888"/>
            <a:ext cx="2636837"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txBox="1">
            <a:spLocks/>
          </p:cNvSpPr>
          <p:nvPr/>
        </p:nvSpPr>
        <p:spPr bwMode="auto">
          <a:xfrm>
            <a:off x="2103438" y="3284538"/>
            <a:ext cx="79898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charset="0"/>
              </a:defRPr>
            </a:lvl1pPr>
            <a:lvl2pPr defTabSz="457200">
              <a:defRPr>
                <a:solidFill>
                  <a:schemeClr val="tx1"/>
                </a:solidFill>
                <a:latin typeface="Calibri" charset="0"/>
              </a:defRPr>
            </a:lvl2pPr>
            <a:lvl3pPr defTabSz="457200">
              <a:defRPr>
                <a:solidFill>
                  <a:schemeClr val="tx1"/>
                </a:solidFill>
                <a:latin typeface="Calibri" charset="0"/>
              </a:defRPr>
            </a:lvl3pPr>
            <a:lvl4pPr defTabSz="457200">
              <a:defRPr>
                <a:solidFill>
                  <a:schemeClr val="tx1"/>
                </a:solidFill>
                <a:latin typeface="Calibri" charset="0"/>
              </a:defRPr>
            </a:lvl4pPr>
            <a:lvl5pPr defTabSz="457200">
              <a:defRPr>
                <a:solidFill>
                  <a:schemeClr val="tx1"/>
                </a:solidFill>
                <a:latin typeface="Calibri" charset="0"/>
              </a:defRPr>
            </a:lvl5pPr>
            <a:lvl6pPr marL="2284413" indent="1588" defTabSz="457200" eaLnBrk="0" fontAlgn="base" hangingPunct="0">
              <a:spcBef>
                <a:spcPct val="0"/>
              </a:spcBef>
              <a:spcAft>
                <a:spcPct val="0"/>
              </a:spcAft>
              <a:defRPr>
                <a:solidFill>
                  <a:schemeClr val="tx1"/>
                </a:solidFill>
                <a:latin typeface="Calibri" charset="0"/>
              </a:defRPr>
            </a:lvl6pPr>
            <a:lvl7pPr marL="2741613" indent="1588" defTabSz="457200" eaLnBrk="0" fontAlgn="base" hangingPunct="0">
              <a:spcBef>
                <a:spcPct val="0"/>
              </a:spcBef>
              <a:spcAft>
                <a:spcPct val="0"/>
              </a:spcAft>
              <a:defRPr>
                <a:solidFill>
                  <a:schemeClr val="tx1"/>
                </a:solidFill>
                <a:latin typeface="Calibri" charset="0"/>
              </a:defRPr>
            </a:lvl7pPr>
            <a:lvl8pPr marL="3198813" indent="1588" defTabSz="457200" eaLnBrk="0" fontAlgn="base" hangingPunct="0">
              <a:spcBef>
                <a:spcPct val="0"/>
              </a:spcBef>
              <a:spcAft>
                <a:spcPct val="0"/>
              </a:spcAft>
              <a:defRPr>
                <a:solidFill>
                  <a:schemeClr val="tx1"/>
                </a:solidFill>
                <a:latin typeface="Calibri" charset="0"/>
              </a:defRPr>
            </a:lvl8pPr>
            <a:lvl9pPr marL="3656013" indent="1588" defTabSz="457200" eaLnBrk="0" fontAlgn="base" hangingPunct="0">
              <a:spcBef>
                <a:spcPct val="0"/>
              </a:spcBef>
              <a:spcAft>
                <a:spcPct val="0"/>
              </a:spcAft>
              <a:defRPr>
                <a:solidFill>
                  <a:schemeClr val="tx1"/>
                </a:solidFill>
                <a:latin typeface="Calibri" charset="0"/>
              </a:defRPr>
            </a:lvl9pPr>
          </a:lstStyle>
          <a:p>
            <a:pPr algn="ctr" eaLnBrk="1" hangingPunct="1">
              <a:lnSpc>
                <a:spcPct val="80000"/>
              </a:lnSpc>
              <a:spcAft>
                <a:spcPts val="1800"/>
              </a:spcAft>
            </a:pPr>
            <a:r>
              <a:rPr lang="en-US" altLang="fi-FI" sz="8800" b="1">
                <a:solidFill>
                  <a:srgbClr val="3400D3"/>
                </a:solidFill>
                <a:latin typeface="Arial" charset="0"/>
                <a:ea typeface="Finlandica" charset="0"/>
                <a:cs typeface="Arial" charset="0"/>
              </a:rPr>
              <a:t>1O % of the population =</a:t>
            </a:r>
          </a:p>
          <a:p>
            <a:pPr algn="ctr" eaLnBrk="1" hangingPunct="1">
              <a:lnSpc>
                <a:spcPct val="80000"/>
              </a:lnSpc>
              <a:spcAft>
                <a:spcPts val="1800"/>
              </a:spcAft>
            </a:pPr>
            <a:r>
              <a:rPr lang="en-US" altLang="fi-FI" sz="8800" b="1">
                <a:solidFill>
                  <a:srgbClr val="3400D3"/>
                </a:solidFill>
                <a:latin typeface="Arial" charset="0"/>
                <a:ea typeface="Finlandica" charset="0"/>
                <a:cs typeface="Arial" charset="0"/>
              </a:rPr>
              <a:t>500,000 Finns</a:t>
            </a:r>
            <a:endParaRPr lang="en-US" altLang="fi-FI" sz="2000" b="1">
              <a:solidFill>
                <a:srgbClr val="3400D3"/>
              </a:solidFill>
              <a:latin typeface="Arial" charset="0"/>
              <a:ea typeface="Finlandica"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9963" y="496888"/>
            <a:ext cx="2636837"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txBox="1">
            <a:spLocks/>
          </p:cNvSpPr>
          <p:nvPr/>
        </p:nvSpPr>
        <p:spPr bwMode="auto">
          <a:xfrm>
            <a:off x="2027238" y="2171700"/>
            <a:ext cx="79898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charset="0"/>
              </a:defRPr>
            </a:lvl1pPr>
            <a:lvl2pPr defTabSz="457200">
              <a:defRPr>
                <a:solidFill>
                  <a:schemeClr val="tx1"/>
                </a:solidFill>
                <a:latin typeface="Calibri" charset="0"/>
              </a:defRPr>
            </a:lvl2pPr>
            <a:lvl3pPr defTabSz="457200">
              <a:defRPr>
                <a:solidFill>
                  <a:schemeClr val="tx1"/>
                </a:solidFill>
                <a:latin typeface="Calibri" charset="0"/>
              </a:defRPr>
            </a:lvl3pPr>
            <a:lvl4pPr defTabSz="457200">
              <a:defRPr>
                <a:solidFill>
                  <a:schemeClr val="tx1"/>
                </a:solidFill>
                <a:latin typeface="Calibri" charset="0"/>
              </a:defRPr>
            </a:lvl4pPr>
            <a:lvl5pPr defTabSz="457200">
              <a:defRPr>
                <a:solidFill>
                  <a:schemeClr val="tx1"/>
                </a:solidFill>
                <a:latin typeface="Calibri" charset="0"/>
              </a:defRPr>
            </a:lvl5pPr>
            <a:lvl6pPr marL="2284413" indent="1588" defTabSz="457200" eaLnBrk="0" fontAlgn="base" hangingPunct="0">
              <a:spcBef>
                <a:spcPct val="0"/>
              </a:spcBef>
              <a:spcAft>
                <a:spcPct val="0"/>
              </a:spcAft>
              <a:defRPr>
                <a:solidFill>
                  <a:schemeClr val="tx1"/>
                </a:solidFill>
                <a:latin typeface="Calibri" charset="0"/>
              </a:defRPr>
            </a:lvl6pPr>
            <a:lvl7pPr marL="2741613" indent="1588" defTabSz="457200" eaLnBrk="0" fontAlgn="base" hangingPunct="0">
              <a:spcBef>
                <a:spcPct val="0"/>
              </a:spcBef>
              <a:spcAft>
                <a:spcPct val="0"/>
              </a:spcAft>
              <a:defRPr>
                <a:solidFill>
                  <a:schemeClr val="tx1"/>
                </a:solidFill>
                <a:latin typeface="Calibri" charset="0"/>
              </a:defRPr>
            </a:lvl7pPr>
            <a:lvl8pPr marL="3198813" indent="1588" defTabSz="457200" eaLnBrk="0" fontAlgn="base" hangingPunct="0">
              <a:spcBef>
                <a:spcPct val="0"/>
              </a:spcBef>
              <a:spcAft>
                <a:spcPct val="0"/>
              </a:spcAft>
              <a:defRPr>
                <a:solidFill>
                  <a:schemeClr val="tx1"/>
                </a:solidFill>
                <a:latin typeface="Calibri" charset="0"/>
              </a:defRPr>
            </a:lvl8pPr>
            <a:lvl9pPr marL="3656013" indent="1588" defTabSz="457200" eaLnBrk="0" fontAlgn="base" hangingPunct="0">
              <a:spcBef>
                <a:spcPct val="0"/>
              </a:spcBef>
              <a:spcAft>
                <a:spcPct val="0"/>
              </a:spcAft>
              <a:defRPr>
                <a:solidFill>
                  <a:schemeClr val="tx1"/>
                </a:solidFill>
                <a:latin typeface="Calibri" charset="0"/>
              </a:defRPr>
            </a:lvl9pPr>
          </a:lstStyle>
          <a:p>
            <a:pPr algn="ctr" eaLnBrk="1" hangingPunct="1">
              <a:lnSpc>
                <a:spcPct val="80000"/>
              </a:lnSpc>
              <a:spcAft>
                <a:spcPts val="1800"/>
              </a:spcAft>
            </a:pPr>
            <a:r>
              <a:rPr lang="en-US" altLang="fi-FI" sz="8800" b="1">
                <a:solidFill>
                  <a:srgbClr val="3400D3"/>
                </a:solidFill>
                <a:latin typeface="Arial" charset="0"/>
                <a:ea typeface="Finlandica" charset="0"/>
                <a:cs typeface="Arial" charset="0"/>
              </a:rPr>
              <a:t>1O % of the population</a:t>
            </a:r>
            <a:endParaRPr lang="en-US" altLang="fi-FI" sz="2000" b="1">
              <a:solidFill>
                <a:srgbClr val="3400D3"/>
              </a:solidFill>
              <a:latin typeface="Arial" charset="0"/>
              <a:ea typeface="Finlandica" charset="0"/>
              <a:cs typeface="Arial" charset="0"/>
            </a:endParaRPr>
          </a:p>
        </p:txBody>
      </p:sp>
      <p:sp>
        <p:nvSpPr>
          <p:cNvPr id="2" name="Rectangle 1"/>
          <p:cNvSpPr/>
          <p:nvPr/>
        </p:nvSpPr>
        <p:spPr>
          <a:xfrm>
            <a:off x="600075" y="2366963"/>
            <a:ext cx="2292350" cy="2654300"/>
          </a:xfrm>
          <a:prstGeom prst="rect">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3400D3"/>
                </a:solidFill>
              </a:rPr>
              <a:t>Existing sample collections:</a:t>
            </a:r>
          </a:p>
          <a:p>
            <a:pPr algn="ctr">
              <a:defRPr/>
            </a:pPr>
            <a:endParaRPr lang="en-US" sz="2400" dirty="0">
              <a:solidFill>
                <a:srgbClr val="3400D3"/>
              </a:solidFill>
            </a:endParaRPr>
          </a:p>
          <a:p>
            <a:pPr algn="ctr">
              <a:defRPr/>
            </a:pPr>
            <a:r>
              <a:rPr lang="en-US" sz="2400" dirty="0">
                <a:solidFill>
                  <a:srgbClr val="3400D3"/>
                </a:solidFill>
              </a:rPr>
              <a:t>215 000 </a:t>
            </a:r>
            <a:r>
              <a:rPr lang="en-US" sz="2400" dirty="0">
                <a:solidFill>
                  <a:srgbClr val="3400D3"/>
                </a:solidFill>
              </a:rPr>
              <a:t>Finns</a:t>
            </a:r>
            <a:endParaRPr lang="en-US" sz="2400" dirty="0">
              <a:solidFill>
                <a:srgbClr val="3400D3"/>
              </a:solidFill>
            </a:endParaRPr>
          </a:p>
        </p:txBody>
      </p:sp>
      <p:sp>
        <p:nvSpPr>
          <p:cNvPr id="5" name="Rectangle 4"/>
          <p:cNvSpPr/>
          <p:nvPr/>
        </p:nvSpPr>
        <p:spPr>
          <a:xfrm>
            <a:off x="9151938" y="3694113"/>
            <a:ext cx="2292350" cy="2655887"/>
          </a:xfrm>
          <a:prstGeom prst="rect">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3400D3"/>
                </a:solidFill>
              </a:rPr>
              <a:t>285 </a:t>
            </a:r>
            <a:r>
              <a:rPr lang="en-US" sz="2400" dirty="0">
                <a:solidFill>
                  <a:srgbClr val="3400D3"/>
                </a:solidFill>
              </a:rPr>
              <a:t>000 </a:t>
            </a:r>
            <a:r>
              <a:rPr lang="en-US" sz="2400" dirty="0">
                <a:solidFill>
                  <a:srgbClr val="3400D3"/>
                </a:solidFill>
              </a:rPr>
              <a:t>new sample donors within the upcoming 6 years</a:t>
            </a:r>
            <a:endParaRPr lang="en-US" sz="2400" dirty="0">
              <a:solidFill>
                <a:srgbClr val="3400D3"/>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9850" y="2197100"/>
            <a:ext cx="7794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850" y="2197100"/>
            <a:ext cx="7794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8650" y="2197100"/>
            <a:ext cx="7794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8288" y="2197100"/>
            <a:ext cx="7794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2197100"/>
            <a:ext cx="7794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9850" y="3133725"/>
            <a:ext cx="7794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850" y="3133725"/>
            <a:ext cx="7794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8650" y="3133725"/>
            <a:ext cx="7794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8288" y="3133725"/>
            <a:ext cx="7794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3133725"/>
            <a:ext cx="7794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9850" y="4117975"/>
            <a:ext cx="7794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850" y="4117975"/>
            <a:ext cx="7794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4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8288" y="4117975"/>
            <a:ext cx="7794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4117975"/>
            <a:ext cx="7794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9850" y="5240338"/>
            <a:ext cx="7794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4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850" y="5240338"/>
            <a:ext cx="7794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4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8650" y="5240338"/>
            <a:ext cx="7794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4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8288" y="5240338"/>
            <a:ext cx="77946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5240338"/>
            <a:ext cx="7794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4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91188" y="3983038"/>
            <a:ext cx="741362"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2" name="Title 1"/>
          <p:cNvSpPr txBox="1">
            <a:spLocks/>
          </p:cNvSpPr>
          <p:nvPr/>
        </p:nvSpPr>
        <p:spPr bwMode="auto">
          <a:xfrm>
            <a:off x="404813" y="1919288"/>
            <a:ext cx="1138713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charset="0"/>
              <a:buChar char="•"/>
              <a:defRPr sz="2800">
                <a:solidFill>
                  <a:srgbClr val="3400D3"/>
                </a:solidFill>
                <a:latin typeface="Arial" charset="0"/>
                <a:ea typeface="Arial" charset="0"/>
                <a:cs typeface="Arial" charset="0"/>
              </a:defRPr>
            </a:lvl1pPr>
            <a:lvl2pPr marL="684213" indent="-227013">
              <a:lnSpc>
                <a:spcPct val="90000"/>
              </a:lnSpc>
              <a:spcBef>
                <a:spcPts val="500"/>
              </a:spcBef>
              <a:buFont typeface="Arial" charset="0"/>
              <a:buChar char="•"/>
              <a:defRPr sz="2400">
                <a:solidFill>
                  <a:srgbClr val="3400D3"/>
                </a:solidFill>
                <a:latin typeface="Arial" charset="0"/>
                <a:ea typeface="Arial" charset="0"/>
                <a:cs typeface="Arial" charset="0"/>
              </a:defRPr>
            </a:lvl2pPr>
            <a:lvl3pPr marL="1141413" indent="-227013">
              <a:lnSpc>
                <a:spcPct val="90000"/>
              </a:lnSpc>
              <a:spcBef>
                <a:spcPts val="500"/>
              </a:spcBef>
              <a:buFont typeface="Arial" charset="0"/>
              <a:buChar char="•"/>
              <a:defRPr sz="2000">
                <a:solidFill>
                  <a:srgbClr val="3400D3"/>
                </a:solidFill>
                <a:latin typeface="Arial" charset="0"/>
                <a:ea typeface="Arial" charset="0"/>
                <a:cs typeface="Arial" charset="0"/>
              </a:defRPr>
            </a:lvl3pPr>
            <a:lvl4pPr marL="1598613" indent="-227013">
              <a:lnSpc>
                <a:spcPct val="90000"/>
              </a:lnSpc>
              <a:spcBef>
                <a:spcPts val="500"/>
              </a:spcBef>
              <a:buFont typeface="Arial" charset="0"/>
              <a:buChar char="•"/>
              <a:defRPr>
                <a:solidFill>
                  <a:srgbClr val="3400D3"/>
                </a:solidFill>
                <a:latin typeface="Arial" charset="0"/>
                <a:ea typeface="Arial" charset="0"/>
                <a:cs typeface="Arial" charset="0"/>
              </a:defRPr>
            </a:lvl4pPr>
            <a:lvl5pPr marL="2055813" indent="-227013">
              <a:lnSpc>
                <a:spcPct val="90000"/>
              </a:lnSpc>
              <a:spcBef>
                <a:spcPts val="500"/>
              </a:spcBef>
              <a:buFont typeface="Arial" charset="0"/>
              <a:buChar char="•"/>
              <a:defRPr>
                <a:solidFill>
                  <a:srgbClr val="3400D3"/>
                </a:solidFill>
                <a:latin typeface="Arial" charset="0"/>
                <a:ea typeface="Arial" charset="0"/>
                <a:cs typeface="Arial" charset="0"/>
              </a:defRPr>
            </a:lvl5pPr>
            <a:lvl6pPr marL="25130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6pPr>
            <a:lvl7pPr marL="29702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7pPr>
            <a:lvl8pPr marL="34274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8pPr>
            <a:lvl9pPr marL="38846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9pPr>
          </a:lstStyle>
          <a:p>
            <a:pPr algn="ctr">
              <a:lnSpc>
                <a:spcPct val="100000"/>
              </a:lnSpc>
              <a:spcBef>
                <a:spcPct val="30000"/>
              </a:spcBef>
              <a:buFontTx/>
              <a:buNone/>
            </a:pPr>
            <a:endParaRPr lang="fi-FI" altLang="fi-FI" sz="2400" b="1">
              <a:ea typeface="Roboto Light" charset="0"/>
              <a:cs typeface="Open Sans Light" charset="0"/>
            </a:endParaRPr>
          </a:p>
        </p:txBody>
      </p:sp>
      <p:sp>
        <p:nvSpPr>
          <p:cNvPr id="30743" name="Title 1"/>
          <p:cNvSpPr>
            <a:spLocks noGrp="1"/>
          </p:cNvSpPr>
          <p:nvPr>
            <p:ph type="title"/>
          </p:nvPr>
        </p:nvSpPr>
        <p:spPr>
          <a:xfrm>
            <a:off x="404813" y="674688"/>
            <a:ext cx="10040937" cy="946150"/>
          </a:xfrm>
        </p:spPr>
        <p:txBody>
          <a:bodyPr/>
          <a:lstStyle/>
          <a:p>
            <a:pPr algn="ctr"/>
            <a:r>
              <a:rPr altLang="fi-FI" sz="2800">
                <a:latin typeface="Arial" charset="0"/>
                <a:ea typeface="Roboto Light" charset="0"/>
                <a:cs typeface="Open Sans Light" charset="0"/>
              </a:rPr>
              <a:t>Sometimes the solutions to individuals' illnesses can be found by looking at big masses, even entire nations.</a:t>
            </a:r>
            <a:br>
              <a:rPr altLang="fi-FI" sz="2800">
                <a:latin typeface="Arial" charset="0"/>
                <a:ea typeface="Roboto Light" charset="0"/>
                <a:cs typeface="Open Sans Light" charset="0"/>
              </a:rPr>
            </a:br>
            <a:endParaRPr altLang="fi-FI" sz="2800">
              <a:latin typeface="Arial" charset="0"/>
              <a:ea typeface="Roboto Light" charset="0"/>
              <a:cs typeface="Open Sans Light" charset="0"/>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82763"/>
            <a:ext cx="82438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Content Placeholder 2"/>
          <p:cNvSpPr>
            <a:spLocks noGrp="1"/>
          </p:cNvSpPr>
          <p:nvPr>
            <p:ph idx="1"/>
          </p:nvPr>
        </p:nvSpPr>
        <p:spPr>
          <a:xfrm>
            <a:off x="8243888" y="3538538"/>
            <a:ext cx="4370387" cy="4351337"/>
          </a:xfrm>
        </p:spPr>
        <p:txBody>
          <a:bodyPr/>
          <a:lstStyle/>
          <a:p>
            <a:pPr marL="457200" lvl="1" indent="0">
              <a:lnSpc>
                <a:spcPct val="150000"/>
              </a:lnSpc>
              <a:buFont typeface="Arial" charset="0"/>
              <a:buNone/>
            </a:pPr>
            <a:r>
              <a:rPr lang="en-US" altLang="fi-FI" sz="1400">
                <a:latin typeface="Avenir Next" charset="0"/>
                <a:ea typeface="Avenir Next" charset="0"/>
                <a:cs typeface="Avenir Next" charset="0"/>
              </a:rPr>
              <a:t>Countries with Biobanks</a:t>
            </a:r>
          </a:p>
          <a:p>
            <a:pPr marL="457200" lvl="1" indent="0">
              <a:lnSpc>
                <a:spcPct val="150000"/>
              </a:lnSpc>
              <a:buFont typeface="Arial" charset="0"/>
              <a:buNone/>
            </a:pPr>
            <a:r>
              <a:rPr lang="en-US" altLang="fi-FI" sz="1400">
                <a:latin typeface="Avenir Next" charset="0"/>
                <a:ea typeface="Avenir Next" charset="0"/>
                <a:cs typeface="Avenir Next" charset="0"/>
              </a:rPr>
              <a:t>Universal Healthcare</a:t>
            </a:r>
          </a:p>
          <a:p>
            <a:pPr marL="457200" lvl="1" indent="0">
              <a:lnSpc>
                <a:spcPct val="150000"/>
              </a:lnSpc>
              <a:buFont typeface="Arial" charset="0"/>
              <a:buNone/>
            </a:pPr>
            <a:r>
              <a:rPr lang="en-US" altLang="fi-FI" sz="1400">
                <a:latin typeface="Avenir Next" charset="0"/>
                <a:ea typeface="Avenir Next" charset="0"/>
                <a:cs typeface="Avenir Next" charset="0"/>
              </a:rPr>
              <a:t>Unique personal identity code</a:t>
            </a:r>
          </a:p>
          <a:p>
            <a:pPr marL="457200" lvl="1" indent="0">
              <a:lnSpc>
                <a:spcPct val="150000"/>
              </a:lnSpc>
              <a:buFont typeface="Arial" charset="0"/>
              <a:buNone/>
            </a:pPr>
            <a:r>
              <a:rPr lang="en-US" altLang="fi-FI" sz="1400">
                <a:latin typeface="Avenir Next" charset="0"/>
                <a:ea typeface="Avenir Next" charset="0"/>
                <a:cs typeface="Avenir Next" charset="0"/>
              </a:rPr>
              <a:t>Isolated population</a:t>
            </a:r>
          </a:p>
          <a:p>
            <a:pPr marL="457200" lvl="1" indent="0">
              <a:lnSpc>
                <a:spcPct val="150000"/>
              </a:lnSpc>
              <a:buFont typeface="Arial" charset="0"/>
              <a:buNone/>
            </a:pPr>
            <a:r>
              <a:rPr lang="en-US" altLang="fi-FI" sz="1400">
                <a:latin typeface="Avenir Next" charset="0"/>
                <a:ea typeface="Avenir Next" charset="0"/>
                <a:cs typeface="Avenir Next" charset="0"/>
              </a:rPr>
              <a:t>Recalling made easy </a:t>
            </a:r>
          </a:p>
          <a:p>
            <a:pPr marL="457200" lvl="1" indent="0">
              <a:lnSpc>
                <a:spcPct val="150000"/>
              </a:lnSpc>
              <a:buFont typeface="Arial" charset="0"/>
              <a:buNone/>
            </a:pPr>
            <a:r>
              <a:rPr lang="en-US" altLang="fi-FI" sz="1200">
                <a:latin typeface="Avenir Next" charset="0"/>
                <a:ea typeface="Avenir Next" charset="0"/>
                <a:cs typeface="Avenir Next" charset="0"/>
              </a:rPr>
              <a:t>(biobank act + social security number)</a:t>
            </a:r>
          </a:p>
        </p:txBody>
      </p:sp>
      <p:sp>
        <p:nvSpPr>
          <p:cNvPr id="8" name="Rectangle 7">
            <a:extLst>
              <a:ext uri="{FF2B5EF4-FFF2-40B4-BE49-F238E27FC236}"/>
            </a:extLst>
          </p:cNvPr>
          <p:cNvSpPr/>
          <p:nvPr/>
        </p:nvSpPr>
        <p:spPr>
          <a:xfrm>
            <a:off x="8385175" y="3616325"/>
            <a:ext cx="261938" cy="261938"/>
          </a:xfrm>
          <a:prstGeom prst="rect">
            <a:avLst/>
          </a:prstGeom>
          <a:solidFill>
            <a:srgbClr val="243D96"/>
          </a:solid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9" name="Rectangle 8">
            <a:extLst>
              <a:ext uri="{FF2B5EF4-FFF2-40B4-BE49-F238E27FC236}"/>
            </a:extLst>
          </p:cNvPr>
          <p:cNvSpPr/>
          <p:nvPr/>
        </p:nvSpPr>
        <p:spPr>
          <a:xfrm>
            <a:off x="8385175" y="3992563"/>
            <a:ext cx="261938" cy="260350"/>
          </a:xfrm>
          <a:prstGeom prst="rect">
            <a:avLst/>
          </a:prstGeom>
          <a:no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10" name="Rectangle 9">
            <a:extLst>
              <a:ext uri="{FF2B5EF4-FFF2-40B4-BE49-F238E27FC236}"/>
            </a:extLst>
          </p:cNvPr>
          <p:cNvSpPr/>
          <p:nvPr/>
        </p:nvSpPr>
        <p:spPr>
          <a:xfrm>
            <a:off x="8385175" y="4367213"/>
            <a:ext cx="261938" cy="261937"/>
          </a:xfrm>
          <a:prstGeom prst="rect">
            <a:avLst/>
          </a:prstGeom>
          <a:no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11" name="Rectangle 10">
            <a:extLst>
              <a:ext uri="{FF2B5EF4-FFF2-40B4-BE49-F238E27FC236}"/>
            </a:extLst>
          </p:cNvPr>
          <p:cNvSpPr/>
          <p:nvPr/>
        </p:nvSpPr>
        <p:spPr>
          <a:xfrm>
            <a:off x="8385175" y="4751388"/>
            <a:ext cx="261938" cy="288925"/>
          </a:xfrm>
          <a:prstGeom prst="rect">
            <a:avLst/>
          </a:prstGeom>
          <a:no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12" name="Rectangle 11">
            <a:extLst>
              <a:ext uri="{FF2B5EF4-FFF2-40B4-BE49-F238E27FC236}"/>
            </a:extLst>
          </p:cNvPr>
          <p:cNvSpPr/>
          <p:nvPr/>
        </p:nvSpPr>
        <p:spPr>
          <a:xfrm>
            <a:off x="8385175" y="5129213"/>
            <a:ext cx="261938" cy="287337"/>
          </a:xfrm>
          <a:prstGeom prst="rect">
            <a:avLst/>
          </a:prstGeom>
          <a:no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13" name="Content Placeholder 2">
            <a:extLst>
              <a:ext uri="{FF2B5EF4-FFF2-40B4-BE49-F238E27FC236}"/>
            </a:extLst>
          </p:cNvPr>
          <p:cNvSpPr txBox="1">
            <a:spLocks/>
          </p:cNvSpPr>
          <p:nvPr/>
        </p:nvSpPr>
        <p:spPr>
          <a:xfrm>
            <a:off x="7921625" y="3552825"/>
            <a:ext cx="796925" cy="41116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50000"/>
              </a:lnSpc>
              <a:buFont typeface="Arial"/>
              <a:buNone/>
              <a:defRPr/>
            </a:pPr>
            <a:r>
              <a:rPr lang="en-US" sz="1400" b="1" dirty="0">
                <a:solidFill>
                  <a:prstClr val="white"/>
                </a:solidFill>
                <a:latin typeface="Avenir Next" charset="0"/>
                <a:ea typeface="Avenir Next" charset="0"/>
                <a:cs typeface="Avenir Next" charset="0"/>
              </a:rPr>
              <a:t>X</a:t>
            </a:r>
            <a:endParaRPr lang="en-US" sz="1000" b="1" dirty="0">
              <a:solidFill>
                <a:prstClr val="white"/>
              </a:solidFill>
              <a:latin typeface="Avenir Next" charset="0"/>
              <a:ea typeface="Avenir Next" charset="0"/>
              <a:cs typeface="Avenir Next" charset="0"/>
            </a:endParaRPr>
          </a:p>
        </p:txBody>
      </p:sp>
      <p:sp>
        <p:nvSpPr>
          <p:cNvPr id="32778" name="Title 1"/>
          <p:cNvSpPr>
            <a:spLocks noGrp="1"/>
          </p:cNvSpPr>
          <p:nvPr>
            <p:ph type="title"/>
          </p:nvPr>
        </p:nvSpPr>
        <p:spPr/>
        <p:txBody>
          <a:bodyPr/>
          <a:lstStyle/>
          <a:p>
            <a:r>
              <a:rPr lang="fi-FI" altLang="fi-FI">
                <a:latin typeface="Arial" charset="0"/>
                <a:ea typeface="Roboto Light" charset="0"/>
                <a:cs typeface="Open Sans Light" charset="0"/>
              </a:rPr>
              <a:t>Why Finland?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txBox="1">
            <a:spLocks/>
          </p:cNvSpPr>
          <p:nvPr/>
        </p:nvSpPr>
        <p:spPr bwMode="auto">
          <a:xfrm>
            <a:off x="8234363" y="3538538"/>
            <a:ext cx="437038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227013">
              <a:lnSpc>
                <a:spcPct val="90000"/>
              </a:lnSpc>
              <a:spcBef>
                <a:spcPts val="1000"/>
              </a:spcBef>
              <a:buFont typeface="Arial" charset="0"/>
              <a:buChar char="•"/>
              <a:defRPr sz="2800">
                <a:solidFill>
                  <a:srgbClr val="3400D3"/>
                </a:solidFill>
                <a:latin typeface="Arial" charset="0"/>
                <a:ea typeface="Arial" charset="0"/>
                <a:cs typeface="Arial" charset="0"/>
              </a:defRPr>
            </a:lvl1pPr>
            <a:lvl2pPr marL="457200">
              <a:lnSpc>
                <a:spcPct val="90000"/>
              </a:lnSpc>
              <a:spcBef>
                <a:spcPts val="500"/>
              </a:spcBef>
              <a:buFont typeface="Arial" charset="0"/>
              <a:buChar char="•"/>
              <a:defRPr sz="2400">
                <a:solidFill>
                  <a:srgbClr val="3400D3"/>
                </a:solidFill>
                <a:latin typeface="Arial" charset="0"/>
                <a:ea typeface="Arial" charset="0"/>
                <a:cs typeface="Arial" charset="0"/>
              </a:defRPr>
            </a:lvl2pPr>
            <a:lvl3pPr marL="1141413" indent="-227013">
              <a:lnSpc>
                <a:spcPct val="90000"/>
              </a:lnSpc>
              <a:spcBef>
                <a:spcPts val="500"/>
              </a:spcBef>
              <a:buFont typeface="Arial" charset="0"/>
              <a:buChar char="•"/>
              <a:defRPr sz="2000">
                <a:solidFill>
                  <a:srgbClr val="3400D3"/>
                </a:solidFill>
                <a:latin typeface="Arial" charset="0"/>
                <a:ea typeface="Arial" charset="0"/>
                <a:cs typeface="Arial" charset="0"/>
              </a:defRPr>
            </a:lvl3pPr>
            <a:lvl4pPr marL="1598613" indent="-227013">
              <a:lnSpc>
                <a:spcPct val="90000"/>
              </a:lnSpc>
              <a:spcBef>
                <a:spcPts val="500"/>
              </a:spcBef>
              <a:buFont typeface="Arial" charset="0"/>
              <a:buChar char="•"/>
              <a:defRPr>
                <a:solidFill>
                  <a:srgbClr val="3400D3"/>
                </a:solidFill>
                <a:latin typeface="Arial" charset="0"/>
                <a:ea typeface="Arial" charset="0"/>
                <a:cs typeface="Arial" charset="0"/>
              </a:defRPr>
            </a:lvl4pPr>
            <a:lvl5pPr marL="2055813" indent="-227013">
              <a:lnSpc>
                <a:spcPct val="90000"/>
              </a:lnSpc>
              <a:spcBef>
                <a:spcPts val="500"/>
              </a:spcBef>
              <a:buFont typeface="Arial" charset="0"/>
              <a:buChar char="•"/>
              <a:defRPr>
                <a:solidFill>
                  <a:srgbClr val="3400D3"/>
                </a:solidFill>
                <a:latin typeface="Arial" charset="0"/>
                <a:ea typeface="Arial" charset="0"/>
                <a:cs typeface="Arial" charset="0"/>
              </a:defRPr>
            </a:lvl5pPr>
            <a:lvl6pPr marL="25130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6pPr>
            <a:lvl7pPr marL="29702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7pPr>
            <a:lvl8pPr marL="34274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8pPr>
            <a:lvl9pPr marL="3884613" indent="-227013" defTabSz="912813" eaLnBrk="0" fontAlgn="base" hangingPunct="0">
              <a:lnSpc>
                <a:spcPct val="90000"/>
              </a:lnSpc>
              <a:spcBef>
                <a:spcPts val="500"/>
              </a:spcBef>
              <a:spcAft>
                <a:spcPct val="0"/>
              </a:spcAft>
              <a:buFont typeface="Arial" charset="0"/>
              <a:buChar char="•"/>
              <a:defRPr>
                <a:solidFill>
                  <a:srgbClr val="3400D3"/>
                </a:solidFill>
                <a:latin typeface="Arial" charset="0"/>
                <a:ea typeface="Arial" charset="0"/>
                <a:cs typeface="Arial" charset="0"/>
              </a:defRPr>
            </a:lvl9pPr>
          </a:lstStyle>
          <a:p>
            <a:pPr lvl="1" indent="0">
              <a:lnSpc>
                <a:spcPct val="150000"/>
              </a:lnSpc>
              <a:buFont typeface="Arial" charset="0"/>
              <a:buNone/>
            </a:pPr>
            <a:r>
              <a:rPr lang="en-US" altLang="fi-FI" sz="1400">
                <a:latin typeface="Avenir Next" charset="0"/>
                <a:ea typeface="Avenir Next" charset="0"/>
                <a:cs typeface="Avenir Next" charset="0"/>
              </a:rPr>
              <a:t>Countries with Biobanks</a:t>
            </a:r>
          </a:p>
          <a:p>
            <a:pPr lvl="1" indent="0">
              <a:lnSpc>
                <a:spcPct val="150000"/>
              </a:lnSpc>
              <a:buFont typeface="Arial" charset="0"/>
              <a:buNone/>
            </a:pPr>
            <a:r>
              <a:rPr lang="en-US" altLang="fi-FI" sz="1400">
                <a:latin typeface="Avenir Next" charset="0"/>
                <a:ea typeface="Avenir Next" charset="0"/>
                <a:cs typeface="Avenir Next" charset="0"/>
              </a:rPr>
              <a:t>Universal Healthcare</a:t>
            </a:r>
          </a:p>
          <a:p>
            <a:pPr lvl="1" indent="0">
              <a:lnSpc>
                <a:spcPct val="150000"/>
              </a:lnSpc>
              <a:buFont typeface="Arial" charset="0"/>
              <a:buNone/>
            </a:pPr>
            <a:r>
              <a:rPr lang="en-US" altLang="fi-FI" sz="1400">
                <a:latin typeface="Avenir Next" charset="0"/>
                <a:ea typeface="Avenir Next" charset="0"/>
                <a:cs typeface="Avenir Next" charset="0"/>
              </a:rPr>
              <a:t>Unique personal identity code</a:t>
            </a:r>
          </a:p>
          <a:p>
            <a:pPr lvl="1" indent="0">
              <a:lnSpc>
                <a:spcPct val="150000"/>
              </a:lnSpc>
              <a:buFont typeface="Arial" charset="0"/>
              <a:buNone/>
            </a:pPr>
            <a:r>
              <a:rPr lang="en-US" altLang="fi-FI" sz="1400">
                <a:latin typeface="Avenir Next" charset="0"/>
                <a:ea typeface="Avenir Next" charset="0"/>
                <a:cs typeface="Avenir Next" charset="0"/>
              </a:rPr>
              <a:t>Isolated population</a:t>
            </a:r>
          </a:p>
          <a:p>
            <a:pPr lvl="1" indent="0">
              <a:lnSpc>
                <a:spcPct val="150000"/>
              </a:lnSpc>
              <a:buFont typeface="Arial" charset="0"/>
              <a:buNone/>
            </a:pPr>
            <a:r>
              <a:rPr lang="en-US" altLang="fi-FI" sz="1400">
                <a:latin typeface="Avenir Next" charset="0"/>
                <a:ea typeface="Avenir Next" charset="0"/>
                <a:cs typeface="Avenir Next" charset="0"/>
              </a:rPr>
              <a:t>Recalling made easy </a:t>
            </a:r>
          </a:p>
          <a:p>
            <a:pPr lvl="1" indent="0">
              <a:lnSpc>
                <a:spcPct val="150000"/>
              </a:lnSpc>
              <a:buFont typeface="Arial" charset="0"/>
              <a:buNone/>
            </a:pPr>
            <a:r>
              <a:rPr lang="en-US" altLang="fi-FI" sz="1200">
                <a:latin typeface="Avenir Next" charset="0"/>
                <a:ea typeface="Avenir Next" charset="0"/>
                <a:cs typeface="Avenir Next" charset="0"/>
              </a:rPr>
              <a:t>(biobank act + social security number)</a:t>
            </a:r>
          </a:p>
        </p:txBody>
      </p:sp>
      <p:sp>
        <p:nvSpPr>
          <p:cNvPr id="21" name="Rectangle 20">
            <a:extLst>
              <a:ext uri="{FF2B5EF4-FFF2-40B4-BE49-F238E27FC236}"/>
            </a:extLst>
          </p:cNvPr>
          <p:cNvSpPr/>
          <p:nvPr/>
        </p:nvSpPr>
        <p:spPr>
          <a:xfrm>
            <a:off x="8375650" y="3616325"/>
            <a:ext cx="261938" cy="261938"/>
          </a:xfrm>
          <a:prstGeom prst="rect">
            <a:avLst/>
          </a:prstGeom>
          <a:solidFill>
            <a:srgbClr val="243D96"/>
          </a:solid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22" name="Rectangle 21">
            <a:extLst>
              <a:ext uri="{FF2B5EF4-FFF2-40B4-BE49-F238E27FC236}"/>
            </a:extLst>
          </p:cNvPr>
          <p:cNvSpPr/>
          <p:nvPr/>
        </p:nvSpPr>
        <p:spPr>
          <a:xfrm>
            <a:off x="8375650" y="3992563"/>
            <a:ext cx="261938" cy="260350"/>
          </a:xfrm>
          <a:prstGeom prst="rect">
            <a:avLst/>
          </a:prstGeom>
          <a:solidFill>
            <a:srgbClr val="243D96"/>
          </a:solid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23" name="Rectangle 22">
            <a:extLst>
              <a:ext uri="{FF2B5EF4-FFF2-40B4-BE49-F238E27FC236}"/>
            </a:extLst>
          </p:cNvPr>
          <p:cNvSpPr/>
          <p:nvPr/>
        </p:nvSpPr>
        <p:spPr>
          <a:xfrm>
            <a:off x="8375650" y="4367213"/>
            <a:ext cx="261938" cy="261937"/>
          </a:xfrm>
          <a:prstGeom prst="rect">
            <a:avLst/>
          </a:prstGeom>
          <a:no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24" name="Rectangle 23">
            <a:extLst>
              <a:ext uri="{FF2B5EF4-FFF2-40B4-BE49-F238E27FC236}"/>
            </a:extLst>
          </p:cNvPr>
          <p:cNvSpPr/>
          <p:nvPr/>
        </p:nvSpPr>
        <p:spPr>
          <a:xfrm>
            <a:off x="8375650" y="4751388"/>
            <a:ext cx="261938" cy="288925"/>
          </a:xfrm>
          <a:prstGeom prst="rect">
            <a:avLst/>
          </a:prstGeom>
          <a:no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25" name="Rectangle 24">
            <a:extLst>
              <a:ext uri="{FF2B5EF4-FFF2-40B4-BE49-F238E27FC236}"/>
            </a:extLst>
          </p:cNvPr>
          <p:cNvSpPr/>
          <p:nvPr/>
        </p:nvSpPr>
        <p:spPr>
          <a:xfrm>
            <a:off x="8375650" y="5129213"/>
            <a:ext cx="261938" cy="287337"/>
          </a:xfrm>
          <a:prstGeom prst="rect">
            <a:avLst/>
          </a:prstGeom>
          <a:no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26" name="Content Placeholder 2">
            <a:extLst>
              <a:ext uri="{FF2B5EF4-FFF2-40B4-BE49-F238E27FC236}"/>
            </a:extLst>
          </p:cNvPr>
          <p:cNvSpPr txBox="1">
            <a:spLocks/>
          </p:cNvSpPr>
          <p:nvPr/>
        </p:nvSpPr>
        <p:spPr>
          <a:xfrm>
            <a:off x="7912100" y="3552825"/>
            <a:ext cx="796925" cy="41116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50000"/>
              </a:lnSpc>
              <a:buFont typeface="Arial"/>
              <a:buNone/>
              <a:defRPr/>
            </a:pPr>
            <a:r>
              <a:rPr lang="en-US" sz="1400" b="1" dirty="0">
                <a:solidFill>
                  <a:prstClr val="white"/>
                </a:solidFill>
                <a:latin typeface="Avenir Next" charset="0"/>
                <a:ea typeface="Avenir Next" charset="0"/>
                <a:cs typeface="Avenir Next" charset="0"/>
              </a:rPr>
              <a:t>X</a:t>
            </a:r>
            <a:endParaRPr lang="en-US" sz="1000" b="1" dirty="0">
              <a:solidFill>
                <a:prstClr val="white"/>
              </a:solidFill>
              <a:latin typeface="Avenir Next" charset="0"/>
              <a:ea typeface="Avenir Next" charset="0"/>
              <a:cs typeface="Avenir Next" charset="0"/>
            </a:endParaRPr>
          </a:p>
        </p:txBody>
      </p:sp>
      <p:sp>
        <p:nvSpPr>
          <p:cNvPr id="27" name="Content Placeholder 2">
            <a:extLst>
              <a:ext uri="{FF2B5EF4-FFF2-40B4-BE49-F238E27FC236}"/>
            </a:extLst>
          </p:cNvPr>
          <p:cNvSpPr txBox="1">
            <a:spLocks/>
          </p:cNvSpPr>
          <p:nvPr/>
        </p:nvSpPr>
        <p:spPr>
          <a:xfrm>
            <a:off x="7912100" y="3924300"/>
            <a:ext cx="796925" cy="41116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50000"/>
              </a:lnSpc>
              <a:buFont typeface="Arial"/>
              <a:buNone/>
              <a:defRPr/>
            </a:pPr>
            <a:r>
              <a:rPr lang="en-US" sz="1400" b="1" dirty="0">
                <a:solidFill>
                  <a:prstClr val="white"/>
                </a:solidFill>
                <a:latin typeface="Avenir Next" charset="0"/>
                <a:ea typeface="Avenir Next" charset="0"/>
                <a:cs typeface="Avenir Next" charset="0"/>
              </a:rPr>
              <a:t>X</a:t>
            </a:r>
            <a:endParaRPr lang="en-US" sz="1000" b="1" dirty="0">
              <a:solidFill>
                <a:prstClr val="white"/>
              </a:solidFill>
              <a:latin typeface="Avenir Next" charset="0"/>
              <a:ea typeface="Avenir Next" charset="0"/>
              <a:cs typeface="Avenir Next" charset="0"/>
            </a:endParaRPr>
          </a:p>
        </p:txBody>
      </p:sp>
      <p:pic>
        <p:nvPicPr>
          <p:cNvPr id="34826"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1782763"/>
            <a:ext cx="82438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itle 1"/>
          <p:cNvSpPr>
            <a:spLocks noGrp="1"/>
          </p:cNvSpPr>
          <p:nvPr>
            <p:ph type="title"/>
          </p:nvPr>
        </p:nvSpPr>
        <p:spPr/>
        <p:txBody>
          <a:bodyPr/>
          <a:lstStyle/>
          <a:p>
            <a:r>
              <a:rPr lang="fi-FI" altLang="fi-FI">
                <a:latin typeface="Arial" charset="0"/>
                <a:ea typeface="Roboto Light" charset="0"/>
                <a:cs typeface="Open Sans Light" charset="0"/>
              </a:rPr>
              <a:t>Why Finland?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8234363" y="3538538"/>
            <a:ext cx="4370387" cy="4351337"/>
          </a:xfrm>
        </p:spPr>
        <p:txBody>
          <a:bodyPr/>
          <a:lstStyle/>
          <a:p>
            <a:pPr marL="457200" lvl="1" indent="0">
              <a:lnSpc>
                <a:spcPct val="150000"/>
              </a:lnSpc>
              <a:buFont typeface="Arial" charset="0"/>
              <a:buNone/>
            </a:pPr>
            <a:r>
              <a:rPr lang="en-US" altLang="fi-FI" sz="1400">
                <a:latin typeface="Avenir Next" charset="0"/>
                <a:ea typeface="Avenir Next" charset="0"/>
                <a:cs typeface="Avenir Next" charset="0"/>
              </a:rPr>
              <a:t>Countries with Biobanks</a:t>
            </a:r>
          </a:p>
          <a:p>
            <a:pPr marL="457200" lvl="1" indent="0">
              <a:lnSpc>
                <a:spcPct val="150000"/>
              </a:lnSpc>
              <a:buFont typeface="Arial" charset="0"/>
              <a:buNone/>
            </a:pPr>
            <a:r>
              <a:rPr lang="en-US" altLang="fi-FI" sz="1400">
                <a:latin typeface="Avenir Next" charset="0"/>
                <a:ea typeface="Avenir Next" charset="0"/>
                <a:cs typeface="Avenir Next" charset="0"/>
              </a:rPr>
              <a:t>Universal Healthcare</a:t>
            </a:r>
          </a:p>
          <a:p>
            <a:pPr marL="457200" lvl="1" indent="0">
              <a:lnSpc>
                <a:spcPct val="150000"/>
              </a:lnSpc>
              <a:buFont typeface="Arial" charset="0"/>
              <a:buNone/>
            </a:pPr>
            <a:r>
              <a:rPr lang="en-US" altLang="fi-FI" sz="1400">
                <a:latin typeface="Avenir Next" charset="0"/>
                <a:ea typeface="Avenir Next" charset="0"/>
                <a:cs typeface="Avenir Next" charset="0"/>
              </a:rPr>
              <a:t>Unique personal identity code</a:t>
            </a:r>
          </a:p>
          <a:p>
            <a:pPr marL="457200" lvl="1" indent="0">
              <a:lnSpc>
                <a:spcPct val="150000"/>
              </a:lnSpc>
              <a:buFont typeface="Arial" charset="0"/>
              <a:buNone/>
            </a:pPr>
            <a:r>
              <a:rPr lang="en-US" altLang="fi-FI" sz="1400">
                <a:latin typeface="Avenir Next" charset="0"/>
                <a:ea typeface="Avenir Next" charset="0"/>
                <a:cs typeface="Avenir Next" charset="0"/>
              </a:rPr>
              <a:t>Isolated population</a:t>
            </a:r>
          </a:p>
          <a:p>
            <a:pPr marL="457200" lvl="1" indent="0">
              <a:lnSpc>
                <a:spcPct val="150000"/>
              </a:lnSpc>
              <a:buFont typeface="Arial" charset="0"/>
              <a:buNone/>
            </a:pPr>
            <a:r>
              <a:rPr lang="en-US" altLang="fi-FI" sz="1400">
                <a:latin typeface="Avenir Next" charset="0"/>
                <a:ea typeface="Avenir Next" charset="0"/>
                <a:cs typeface="Avenir Next" charset="0"/>
              </a:rPr>
              <a:t>Recalling made easy </a:t>
            </a:r>
          </a:p>
          <a:p>
            <a:pPr marL="457200" lvl="1" indent="0">
              <a:lnSpc>
                <a:spcPct val="150000"/>
              </a:lnSpc>
              <a:buFont typeface="Arial" charset="0"/>
              <a:buNone/>
            </a:pPr>
            <a:r>
              <a:rPr lang="en-US" altLang="fi-FI" sz="1200">
                <a:latin typeface="Avenir Next" charset="0"/>
                <a:ea typeface="Avenir Next" charset="0"/>
                <a:cs typeface="Avenir Next" charset="0"/>
              </a:rPr>
              <a:t>(biobank act + social security number)</a:t>
            </a:r>
          </a:p>
        </p:txBody>
      </p:sp>
      <p:sp>
        <p:nvSpPr>
          <p:cNvPr id="15" name="Rectangle 14">
            <a:extLst>
              <a:ext uri="{FF2B5EF4-FFF2-40B4-BE49-F238E27FC236}"/>
            </a:extLst>
          </p:cNvPr>
          <p:cNvSpPr/>
          <p:nvPr/>
        </p:nvSpPr>
        <p:spPr>
          <a:xfrm>
            <a:off x="8375650" y="3616325"/>
            <a:ext cx="261938" cy="261938"/>
          </a:xfrm>
          <a:prstGeom prst="rect">
            <a:avLst/>
          </a:prstGeom>
          <a:solidFill>
            <a:srgbClr val="243D96"/>
          </a:solid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16" name="Rectangle 15">
            <a:extLst>
              <a:ext uri="{FF2B5EF4-FFF2-40B4-BE49-F238E27FC236}"/>
            </a:extLst>
          </p:cNvPr>
          <p:cNvSpPr/>
          <p:nvPr/>
        </p:nvSpPr>
        <p:spPr>
          <a:xfrm>
            <a:off x="8375650" y="3992563"/>
            <a:ext cx="261938" cy="260350"/>
          </a:xfrm>
          <a:prstGeom prst="rect">
            <a:avLst/>
          </a:prstGeom>
          <a:solidFill>
            <a:srgbClr val="243D96"/>
          </a:solid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17" name="Rectangle 16">
            <a:extLst>
              <a:ext uri="{FF2B5EF4-FFF2-40B4-BE49-F238E27FC236}"/>
            </a:extLst>
          </p:cNvPr>
          <p:cNvSpPr/>
          <p:nvPr/>
        </p:nvSpPr>
        <p:spPr>
          <a:xfrm>
            <a:off x="8375650" y="4367213"/>
            <a:ext cx="261938" cy="261937"/>
          </a:xfrm>
          <a:prstGeom prst="rect">
            <a:avLst/>
          </a:prstGeom>
          <a:solidFill>
            <a:srgbClr val="243D96"/>
          </a:solid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18" name="Rectangle 17">
            <a:extLst>
              <a:ext uri="{FF2B5EF4-FFF2-40B4-BE49-F238E27FC236}"/>
            </a:extLst>
          </p:cNvPr>
          <p:cNvSpPr/>
          <p:nvPr/>
        </p:nvSpPr>
        <p:spPr>
          <a:xfrm>
            <a:off x="8375650" y="4751388"/>
            <a:ext cx="261938" cy="288925"/>
          </a:xfrm>
          <a:prstGeom prst="rect">
            <a:avLst/>
          </a:prstGeom>
          <a:no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19" name="Rectangle 18">
            <a:extLst>
              <a:ext uri="{FF2B5EF4-FFF2-40B4-BE49-F238E27FC236}"/>
            </a:extLst>
          </p:cNvPr>
          <p:cNvSpPr/>
          <p:nvPr/>
        </p:nvSpPr>
        <p:spPr>
          <a:xfrm>
            <a:off x="8375650" y="5129213"/>
            <a:ext cx="261938" cy="287337"/>
          </a:xfrm>
          <a:prstGeom prst="rect">
            <a:avLst/>
          </a:prstGeom>
          <a:noFill/>
          <a:ln>
            <a:solidFill>
              <a:srgbClr val="243D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prstClr val="white"/>
              </a:solidFill>
            </a:endParaRPr>
          </a:p>
        </p:txBody>
      </p:sp>
      <p:sp>
        <p:nvSpPr>
          <p:cNvPr id="20" name="Content Placeholder 2">
            <a:extLst>
              <a:ext uri="{FF2B5EF4-FFF2-40B4-BE49-F238E27FC236}"/>
            </a:extLst>
          </p:cNvPr>
          <p:cNvSpPr txBox="1">
            <a:spLocks/>
          </p:cNvSpPr>
          <p:nvPr/>
        </p:nvSpPr>
        <p:spPr>
          <a:xfrm>
            <a:off x="7912100" y="3552825"/>
            <a:ext cx="796925" cy="41116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50000"/>
              </a:lnSpc>
              <a:buFont typeface="Arial"/>
              <a:buNone/>
              <a:defRPr/>
            </a:pPr>
            <a:r>
              <a:rPr lang="en-US" sz="1400" b="1" dirty="0">
                <a:solidFill>
                  <a:prstClr val="white"/>
                </a:solidFill>
                <a:latin typeface="Avenir Next" charset="0"/>
                <a:ea typeface="Avenir Next" charset="0"/>
                <a:cs typeface="Avenir Next" charset="0"/>
              </a:rPr>
              <a:t>X</a:t>
            </a:r>
            <a:endParaRPr lang="en-US" sz="1000" b="1" dirty="0">
              <a:solidFill>
                <a:prstClr val="white"/>
              </a:solidFill>
              <a:latin typeface="Avenir Next" charset="0"/>
              <a:ea typeface="Avenir Next" charset="0"/>
              <a:cs typeface="Avenir Next" charset="0"/>
            </a:endParaRPr>
          </a:p>
        </p:txBody>
      </p:sp>
      <p:sp>
        <p:nvSpPr>
          <p:cNvPr id="21" name="Content Placeholder 2">
            <a:extLst>
              <a:ext uri="{FF2B5EF4-FFF2-40B4-BE49-F238E27FC236}"/>
            </a:extLst>
          </p:cNvPr>
          <p:cNvSpPr txBox="1">
            <a:spLocks/>
          </p:cNvSpPr>
          <p:nvPr/>
        </p:nvSpPr>
        <p:spPr>
          <a:xfrm>
            <a:off x="7912100" y="3924300"/>
            <a:ext cx="796925" cy="41116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50000"/>
              </a:lnSpc>
              <a:buFont typeface="Arial"/>
              <a:buNone/>
              <a:defRPr/>
            </a:pPr>
            <a:r>
              <a:rPr lang="en-US" sz="1400" b="1" dirty="0">
                <a:solidFill>
                  <a:prstClr val="white"/>
                </a:solidFill>
                <a:latin typeface="Avenir Next" charset="0"/>
                <a:ea typeface="Avenir Next" charset="0"/>
                <a:cs typeface="Avenir Next" charset="0"/>
              </a:rPr>
              <a:t>X</a:t>
            </a:r>
            <a:endParaRPr lang="en-US" sz="1000" b="1" dirty="0">
              <a:solidFill>
                <a:prstClr val="white"/>
              </a:solidFill>
              <a:latin typeface="Avenir Next" charset="0"/>
              <a:ea typeface="Avenir Next" charset="0"/>
              <a:cs typeface="Avenir Next" charset="0"/>
            </a:endParaRPr>
          </a:p>
        </p:txBody>
      </p:sp>
      <p:sp>
        <p:nvSpPr>
          <p:cNvPr id="22" name="Content Placeholder 2">
            <a:extLst>
              <a:ext uri="{FF2B5EF4-FFF2-40B4-BE49-F238E27FC236}"/>
            </a:extLst>
          </p:cNvPr>
          <p:cNvSpPr txBox="1">
            <a:spLocks/>
          </p:cNvSpPr>
          <p:nvPr/>
        </p:nvSpPr>
        <p:spPr>
          <a:xfrm>
            <a:off x="7912100" y="4324350"/>
            <a:ext cx="796925" cy="41116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43D96"/>
              </a:buClr>
              <a:buFont typeface="Arial"/>
              <a:buChar char="•"/>
              <a:defRPr sz="2800" b="0" i="0" kern="1200">
                <a:solidFill>
                  <a:srgbClr val="243D96"/>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rgbClr val="243D96"/>
              </a:buClr>
              <a:buFont typeface="Arial"/>
              <a:buChar char="•"/>
              <a:defRPr sz="2400" b="0" i="0" kern="1200">
                <a:solidFill>
                  <a:srgbClr val="243D96"/>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rgbClr val="243D96"/>
              </a:buClr>
              <a:buFont typeface="Arial"/>
              <a:buChar char="•"/>
              <a:defRPr sz="2000" b="0" i="0" kern="1200">
                <a:solidFill>
                  <a:srgbClr val="243D96"/>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rgbClr val="243D96"/>
              </a:buClr>
              <a:buFont typeface="Arial"/>
              <a:buChar char="•"/>
              <a:defRPr sz="1800" b="0" i="0" kern="1200">
                <a:solidFill>
                  <a:srgbClr val="243D96"/>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50000"/>
              </a:lnSpc>
              <a:buFont typeface="Arial"/>
              <a:buNone/>
              <a:defRPr/>
            </a:pPr>
            <a:r>
              <a:rPr lang="en-US" sz="1400" b="1" dirty="0">
                <a:solidFill>
                  <a:prstClr val="white"/>
                </a:solidFill>
                <a:latin typeface="Avenir Next" charset="0"/>
                <a:ea typeface="Avenir Next" charset="0"/>
                <a:cs typeface="Avenir Next" charset="0"/>
              </a:rPr>
              <a:t>X</a:t>
            </a:r>
            <a:endParaRPr lang="en-US" sz="1000" b="1" dirty="0">
              <a:solidFill>
                <a:prstClr val="white"/>
              </a:solidFill>
              <a:latin typeface="Avenir Next" charset="0"/>
              <a:ea typeface="Avenir Next" charset="0"/>
              <a:cs typeface="Avenir Next" charset="0"/>
            </a:endParaRPr>
          </a:p>
        </p:txBody>
      </p:sp>
      <p:pic>
        <p:nvPicPr>
          <p:cNvPr id="36875" name="Pictur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1789113"/>
            <a:ext cx="82438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6" name="Title 1"/>
          <p:cNvSpPr>
            <a:spLocks noGrp="1"/>
          </p:cNvSpPr>
          <p:nvPr>
            <p:ph type="title"/>
          </p:nvPr>
        </p:nvSpPr>
        <p:spPr/>
        <p:txBody>
          <a:bodyPr/>
          <a:lstStyle/>
          <a:p>
            <a:r>
              <a:rPr lang="fi-FI" altLang="fi-FI">
                <a:latin typeface="Arial" charset="0"/>
                <a:ea typeface="Roboto Light" charset="0"/>
                <a:cs typeface="Open Sans Light" charset="0"/>
              </a:rPr>
              <a:t>Why Finland?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262626"/>
      </a:dk1>
      <a:lt1>
        <a:srgbClr val="FFFFFF"/>
      </a:lt1>
      <a:dk2>
        <a:srgbClr val="262626"/>
      </a:dk2>
      <a:lt2>
        <a:srgbClr val="FFFFFF"/>
      </a:lt2>
      <a:accent1>
        <a:srgbClr val="4DB3C7"/>
      </a:accent1>
      <a:accent2>
        <a:srgbClr val="85CA46"/>
      </a:accent2>
      <a:accent3>
        <a:srgbClr val="F49D00"/>
      </a:accent3>
      <a:accent4>
        <a:srgbClr val="D2326B"/>
      </a:accent4>
      <a:accent5>
        <a:srgbClr val="3400D3"/>
      </a:accent5>
      <a:accent6>
        <a:srgbClr val="2096F2"/>
      </a:accent6>
      <a:hlink>
        <a:srgbClr val="2C3091"/>
      </a:hlink>
      <a:folHlink>
        <a:srgbClr val="00B0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28043</TotalTime>
  <Words>3314</Words>
  <Application>Microsoft Macintosh PowerPoint</Application>
  <PresentationFormat>Widescreen</PresentationFormat>
  <Paragraphs>392</Paragraphs>
  <Slides>37</Slides>
  <Notes>30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50" baseType="lpstr">
      <vt:lpstr>Calibri</vt:lpstr>
      <vt:lpstr>Arial</vt:lpstr>
      <vt:lpstr>Roboto Light</vt:lpstr>
      <vt:lpstr>Open Sans Light</vt:lpstr>
      <vt:lpstr>Gill Sans</vt:lpstr>
      <vt:lpstr>Arial Black</vt:lpstr>
      <vt:lpstr>Finlandica</vt:lpstr>
      <vt:lpstr>Avenir Next</vt:lpstr>
      <vt:lpstr>Nixie</vt:lpstr>
      <vt:lpstr>Lato</vt:lpstr>
      <vt:lpstr>Poppins SemiBold</vt:lpstr>
      <vt:lpstr>Office Theme</vt:lpstr>
      <vt:lpstr>Adobe Acrobat Document</vt:lpstr>
      <vt:lpstr>PowerPoint Presentation</vt:lpstr>
      <vt:lpstr>PowerPoint Presentation</vt:lpstr>
      <vt:lpstr>PowerPoint Presentation</vt:lpstr>
      <vt:lpstr>PowerPoint Presentation</vt:lpstr>
      <vt:lpstr>PowerPoint Presentation</vt:lpstr>
      <vt:lpstr>Sometimes the solutions to individuals' illnesses can be found by looking at big masses, even entire nations. </vt:lpstr>
      <vt:lpstr>Why Finland? </vt:lpstr>
      <vt:lpstr>Why Finland? </vt:lpstr>
      <vt:lpstr>Why Finland?</vt:lpstr>
      <vt:lpstr>Why Finland?</vt:lpstr>
      <vt:lpstr>Why Finland?</vt:lpstr>
      <vt:lpstr>Why Finland?</vt:lpstr>
      <vt:lpstr>Collaboration</vt:lpstr>
      <vt:lpstr>Partners</vt:lpstr>
      <vt:lpstr>Funding</vt:lpstr>
      <vt:lpstr>PowerPoint Presentation</vt:lpstr>
      <vt:lpstr>Benefits</vt:lpstr>
      <vt:lpstr>Journey Plan</vt:lpstr>
      <vt:lpstr>PowerPoint Presentation</vt:lpstr>
      <vt:lpstr>Enriching the sample</vt:lpstr>
      <vt:lpstr>Enriching the sample</vt:lpstr>
      <vt:lpstr>Enriching the sample</vt:lpstr>
      <vt:lpstr>Enriching the sample</vt:lpstr>
      <vt:lpstr>Enriching the sample</vt:lpstr>
      <vt:lpstr>Enriching the sample</vt:lpstr>
      <vt:lpstr>Enriching the sample</vt:lpstr>
      <vt:lpstr>Samples are coded</vt:lpstr>
      <vt:lpstr>Data protection</vt:lpstr>
      <vt:lpstr>Drug development</vt:lpstr>
      <vt:lpstr>Personalized medicine</vt:lpstr>
      <vt:lpstr>Personalized medicine</vt:lpstr>
      <vt:lpstr>We welcome everyone on this journey into our shared heritage.</vt:lpstr>
      <vt:lpstr>Coordinated by:</vt:lpstr>
      <vt:lpstr>Funding partners:</vt:lpstr>
      <vt:lpstr>In co-operation:</vt:lpstr>
      <vt:lpstr>In co-operation:</vt:lpstr>
      <vt:lpstr>In co-operation:</vt:lpstr>
    </vt:vector>
  </TitlesOfParts>
  <Manager/>
  <Company>Kaufmann Agency</Company>
  <LinksUpToDate>false</LinksUpToDate>
  <SharedDoc>false</SharedDoc>
  <HyperlinkBase/>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FinnGen</dc:title>
  <dc:subject/>
  <dc:creator>pinja</dc:creator>
  <cp:keywords/>
  <dc:description/>
  <cp:lastModifiedBy>Robert Plenge</cp:lastModifiedBy>
  <cp:revision>1231</cp:revision>
  <dcterms:created xsi:type="dcterms:W3CDTF">2015-10-12T07:46:28Z</dcterms:created>
  <dcterms:modified xsi:type="dcterms:W3CDTF">2017-12-17T22:05:53Z</dcterms:modified>
  <cp:category/>
</cp:coreProperties>
</file>